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Play"/>
      <p:regular r:id="rId27"/>
      <p:bold r:id="rId28"/>
    </p:embeddedFont>
    <p:embeddedFont>
      <p:font typeface="Inter"/>
      <p:regular r:id="rId29"/>
      <p:bold r:id="rId30"/>
    </p:embeddedFont>
    <p:embeddedFont>
      <p:font typeface="PT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iTjoF5mPP7rq67W5kl9iRf32Ie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E02DA7-C560-4DFF-B99B-9B5D3CB88BBB}">
  <a:tblStyle styleId="{08E02DA7-C560-4DFF-B99B-9B5D3CB88BB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bold.fntdata"/><Relationship Id="rId27" Type="http://schemas.openxmlformats.org/officeDocument/2006/relationships/font" Target="font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regular.fntdata"/><Relationship Id="rId30" Type="http://schemas.openxmlformats.org/officeDocument/2006/relationships/font" Target="fonts/Inter-bold.fntdata"/><Relationship Id="rId11" Type="http://schemas.openxmlformats.org/officeDocument/2006/relationships/slide" Target="slides/slide6.xml"/><Relationship Id="rId33" Type="http://schemas.openxmlformats.org/officeDocument/2006/relationships/font" Target="fonts/PTSans-italic.fntdata"/><Relationship Id="rId10" Type="http://schemas.openxmlformats.org/officeDocument/2006/relationships/slide" Target="slides/slide5.xml"/><Relationship Id="rId32" Type="http://schemas.openxmlformats.org/officeDocument/2006/relationships/font" Target="fonts/PT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PT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3" name="Shape 23"/>
        <p:cNvGrpSpPr/>
        <p:nvPr/>
      </p:nvGrpSpPr>
      <p:grpSpPr>
        <a:xfrm>
          <a:off x="0" y="0"/>
          <a:ext cx="0" cy="0"/>
          <a:chOff x="0" y="0"/>
          <a:chExt cx="0" cy="0"/>
        </a:xfrm>
      </p:grpSpPr>
      <p:sp>
        <p:nvSpPr>
          <p:cNvPr id="24" name="Google Shape;24;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p:nvPr>
            <p:ph idx="2" type="pic"/>
          </p:nvPr>
        </p:nvSpPr>
        <p:spPr>
          <a:xfrm>
            <a:off x="5183188" y="987425"/>
            <a:ext cx="6172200" cy="4873625"/>
          </a:xfrm>
          <a:prstGeom prst="rect">
            <a:avLst/>
          </a:prstGeom>
          <a:noFill/>
          <a:ln>
            <a:noFill/>
          </a:ln>
        </p:spPr>
      </p:sp>
      <p:sp>
        <p:nvSpPr>
          <p:cNvPr id="64" name="Google Shape;64;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i.org/10.1080/14703297.2023.2195846"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i.org/10.1080/14703297.2023.219584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open.edu/openlearncreate/mod/page/view.php?id=148602"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18.jpg"/><Relationship Id="rId8"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oi.org/10.1371/journal.pdig.000016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i.org/10.1016/j.jacbts.2023.01.001" TargetMode="External"/><Relationship Id="rId4" Type="http://schemas.openxmlformats.org/officeDocument/2006/relationships/hyperlink" Target="https://arxiv.org/pdf/1907.08854.pdf" TargetMode="External"/><Relationship Id="rId5" Type="http://schemas.openxmlformats.org/officeDocument/2006/relationships/hyperlink" Target="https://arxiv.org/abs/2212.05856" TargetMode="External"/><Relationship Id="rId6" Type="http://schemas.openxmlformats.org/officeDocument/2006/relationships/hyperlink" Target="https://www.theatlantic.com/technology/archive/2022/12/chatgpt-openai-artificial-intelligence-writing-ethics/672386/" TargetMode="External"/><Relationship Id="rId7" Type="http://schemas.openxmlformats.org/officeDocument/2006/relationships/hyperlink" Target="https://doi.org/10.37074/jalt.2023.6.1.9" TargetMode="External"/><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scribbr.co.uk/using-ai-tools/chatgpt-university-policies-uk/"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adsei.org/author/lindamciver/" TargetMode="External"/><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hyperlink" Target="https://oilgains.medium.com/why-machine-learning-is-not-artificial-intelligence-61b174a3c9a2" TargetMode="External"/><Relationship Id="rId5" Type="http://schemas.openxmlformats.org/officeDocument/2006/relationships/image" Target="../media/image3.gif"/><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633413" y="4229100"/>
            <a:ext cx="10925174"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200" u="none" cap="none" strike="noStrike">
                <a:solidFill>
                  <a:schemeClr val="lt1"/>
                </a:solidFill>
                <a:latin typeface="Calibri"/>
                <a:ea typeface="Calibri"/>
                <a:cs typeface="Calibri"/>
                <a:sym typeface="Calibri"/>
              </a:rPr>
              <a:t>3</a:t>
            </a:r>
            <a:r>
              <a:rPr b="1" baseline="30000" i="0" lang="en-GB" sz="1200" u="none" cap="none" strike="noStrike">
                <a:solidFill>
                  <a:schemeClr val="lt1"/>
                </a:solidFill>
                <a:latin typeface="Calibri"/>
                <a:ea typeface="Calibri"/>
                <a:cs typeface="Calibri"/>
                <a:sym typeface="Calibri"/>
              </a:rPr>
              <a:t>rd</a:t>
            </a:r>
            <a:r>
              <a:rPr b="1" i="0" lang="en-GB" sz="1200" u="none" cap="none" strike="noStrike">
                <a:solidFill>
                  <a:schemeClr val="lt1"/>
                </a:solidFill>
                <a:latin typeface="Calibri"/>
                <a:ea typeface="Calibri"/>
                <a:cs typeface="Calibri"/>
                <a:sym typeface="Calibri"/>
              </a:rPr>
              <a:t> ENAI Academic Integrity Summer School 2023, </a:t>
            </a:r>
            <a:r>
              <a:rPr b="0" i="0" lang="en-GB" sz="1200" u="none" cap="none" strike="noStrike">
                <a:solidFill>
                  <a:schemeClr val="lt1"/>
                </a:solidFill>
                <a:latin typeface="Calibri"/>
                <a:ea typeface="Calibri"/>
                <a:cs typeface="Calibri"/>
                <a:sym typeface="Calibri"/>
              </a:rPr>
              <a:t>21st – 25th August 2023, Faculty of Electrical Engineering and Computer Science, University of Maribor, Slovenia</a:t>
            </a:r>
            <a:endParaRPr/>
          </a:p>
          <a:p>
            <a:pPr indent="0" lvl="0" marL="0" marR="0" rtl="0" algn="l">
              <a:spcBef>
                <a:spcPts val="0"/>
              </a:spcBef>
              <a:spcAft>
                <a:spcPts val="0"/>
              </a:spcAft>
              <a:buNone/>
            </a:pPr>
            <a:r>
              <a:t/>
            </a:r>
            <a:endParaRPr b="1" sz="11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
          <p:cNvSpPr txBox="1"/>
          <p:nvPr/>
        </p:nvSpPr>
        <p:spPr>
          <a:xfrm>
            <a:off x="147485" y="330952"/>
            <a:ext cx="12044400" cy="20391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GB" sz="4000">
                <a:solidFill>
                  <a:schemeClr val="lt1"/>
                </a:solidFill>
                <a:latin typeface="Calibri"/>
                <a:ea typeface="Calibri"/>
                <a:cs typeface="Calibri"/>
                <a:sym typeface="Calibri"/>
              </a:rPr>
              <a:t>Effectively engaging with artificial intelligence to formulate assessment strategies for minimising academic misconducts</a:t>
            </a:r>
            <a:endParaRPr/>
          </a:p>
        </p:txBody>
      </p:sp>
      <p:sp>
        <p:nvSpPr>
          <p:cNvPr id="86" name="Google Shape;86;p1"/>
          <p:cNvSpPr txBox="1"/>
          <p:nvPr/>
        </p:nvSpPr>
        <p:spPr>
          <a:xfrm>
            <a:off x="-59532" y="2387178"/>
            <a:ext cx="12311063" cy="159684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1" sz="900">
              <a:solidFill>
                <a:schemeClr val="lt1"/>
              </a:solidFill>
              <a:latin typeface="Calibri"/>
              <a:ea typeface="Calibri"/>
              <a:cs typeface="Calibri"/>
              <a:sym typeface="Calibri"/>
            </a:endParaRPr>
          </a:p>
          <a:p>
            <a:pPr indent="0" lvl="0" marL="0" marR="0" rtl="0" algn="ctr">
              <a:lnSpc>
                <a:spcPct val="107000"/>
              </a:lnSpc>
              <a:spcBef>
                <a:spcPts val="800"/>
              </a:spcBef>
              <a:spcAft>
                <a:spcPts val="0"/>
              </a:spcAft>
              <a:buNone/>
            </a:pPr>
            <a:r>
              <a:t/>
            </a:r>
            <a:endParaRPr b="1" sz="900">
              <a:solidFill>
                <a:schemeClr val="lt1"/>
              </a:solidFill>
              <a:latin typeface="Calibri"/>
              <a:ea typeface="Calibri"/>
              <a:cs typeface="Calibri"/>
              <a:sym typeface="Calibri"/>
            </a:endParaRPr>
          </a:p>
          <a:p>
            <a:pPr indent="0" lvl="0" marL="0" marR="0" rtl="0" algn="ctr">
              <a:lnSpc>
                <a:spcPct val="107000"/>
              </a:lnSpc>
              <a:spcBef>
                <a:spcPts val="800"/>
              </a:spcBef>
              <a:spcAft>
                <a:spcPts val="0"/>
              </a:spcAft>
              <a:buNone/>
            </a:pPr>
            <a:r>
              <a:rPr b="1" lang="en-GB" sz="2800">
                <a:solidFill>
                  <a:schemeClr val="lt1"/>
                </a:solidFill>
                <a:latin typeface="Arial"/>
                <a:ea typeface="Arial"/>
                <a:cs typeface="Arial"/>
                <a:sym typeface="Arial"/>
              </a:rPr>
              <a:t>Dr Shiva Sivasubramaniam</a:t>
            </a:r>
            <a:endParaRPr/>
          </a:p>
          <a:p>
            <a:pPr indent="0" lvl="0" marL="0" marR="0" rtl="0" algn="ctr">
              <a:lnSpc>
                <a:spcPct val="107000"/>
              </a:lnSpc>
              <a:spcBef>
                <a:spcPts val="800"/>
              </a:spcBef>
              <a:spcAft>
                <a:spcPts val="0"/>
              </a:spcAft>
              <a:buNone/>
            </a:pPr>
            <a:r>
              <a:rPr b="1" lang="en-GB" sz="2800">
                <a:solidFill>
                  <a:schemeClr val="lt1"/>
                </a:solidFill>
                <a:latin typeface="Arial"/>
                <a:ea typeface="Arial"/>
                <a:cs typeface="Arial"/>
                <a:sym typeface="Arial"/>
              </a:rPr>
              <a:t>University of Derby, UK  </a:t>
            </a:r>
            <a:endParaRPr sz="24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0"/>
          <p:cNvPicPr preferRelativeResize="0"/>
          <p:nvPr/>
        </p:nvPicPr>
        <p:blipFill rotWithShape="1">
          <a:blip r:embed="rId3">
            <a:alphaModFix/>
          </a:blip>
          <a:srcRect b="56147" l="74113" r="12415" t="30371"/>
          <a:stretch/>
        </p:blipFill>
        <p:spPr>
          <a:xfrm>
            <a:off x="0" y="5637766"/>
            <a:ext cx="2167528" cy="1220234"/>
          </a:xfrm>
          <a:prstGeom prst="rect">
            <a:avLst/>
          </a:prstGeom>
          <a:noFill/>
          <a:ln>
            <a:noFill/>
          </a:ln>
        </p:spPr>
      </p:pic>
      <p:sp>
        <p:nvSpPr>
          <p:cNvPr id="197" name="Google Shape;197;p10"/>
          <p:cNvSpPr txBox="1"/>
          <p:nvPr/>
        </p:nvSpPr>
        <p:spPr>
          <a:xfrm>
            <a:off x="228600" y="0"/>
            <a:ext cx="118872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a:solidFill>
                  <a:srgbClr val="1F3864"/>
                </a:solidFill>
                <a:latin typeface="Calibri"/>
                <a:ea typeface="Calibri"/>
                <a:cs typeface="Calibri"/>
                <a:sym typeface="Calibri"/>
              </a:rPr>
              <a:t>GAI: Threats to assessments</a:t>
            </a:r>
            <a:endParaRPr/>
          </a:p>
        </p:txBody>
      </p:sp>
      <p:sp>
        <p:nvSpPr>
          <p:cNvPr id="198" name="Google Shape;198;p10"/>
          <p:cNvSpPr txBox="1"/>
          <p:nvPr/>
        </p:nvSpPr>
        <p:spPr>
          <a:xfrm>
            <a:off x="1036354" y="1123403"/>
            <a:ext cx="6955504" cy="512448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3600"/>
              <a:buFont typeface="Arial"/>
              <a:buChar char="•"/>
            </a:pPr>
            <a:r>
              <a:rPr lang="en-GB" sz="3600">
                <a:solidFill>
                  <a:srgbClr val="1F3864"/>
                </a:solidFill>
                <a:latin typeface="Calibri"/>
                <a:ea typeface="Calibri"/>
                <a:cs typeface="Calibri"/>
                <a:sym typeface="Calibri"/>
              </a:rPr>
              <a:t>Essay-based assessment </a:t>
            </a:r>
            <a:endParaRPr/>
          </a:p>
          <a:p>
            <a:pPr indent="0" lvl="0" marL="0" marR="0" rtl="0" algn="l">
              <a:spcBef>
                <a:spcPts val="0"/>
              </a:spcBef>
              <a:spcAft>
                <a:spcPts val="0"/>
              </a:spcAft>
              <a:buNone/>
            </a:pPr>
            <a:r>
              <a:rPr lang="en-GB" sz="3600">
                <a:solidFill>
                  <a:srgbClr val="1F3864"/>
                </a:solidFill>
                <a:latin typeface="Calibri"/>
                <a:ea typeface="Calibri"/>
                <a:cs typeface="Calibri"/>
                <a:sym typeface="Calibri"/>
              </a:rPr>
              <a:t>	</a:t>
            </a:r>
            <a:r>
              <a:rPr lang="en-GB" sz="2000">
                <a:solidFill>
                  <a:srgbClr val="1F3864"/>
                </a:solidFill>
                <a:latin typeface="Calibri"/>
                <a:ea typeface="Calibri"/>
                <a:cs typeface="Calibri"/>
                <a:sym typeface="Calibri"/>
              </a:rPr>
              <a:t>- Knowledge reproduction tasks </a:t>
            </a:r>
            <a:endParaRPr/>
          </a:p>
          <a:p>
            <a:pPr indent="0" lvl="0" marL="0" marR="0" rtl="0" algn="l">
              <a:spcBef>
                <a:spcPts val="0"/>
              </a:spcBef>
              <a:spcAft>
                <a:spcPts val="0"/>
              </a:spcAft>
              <a:buNone/>
            </a:pPr>
            <a:r>
              <a:rPr lang="en-GB" sz="2000">
                <a:solidFill>
                  <a:srgbClr val="1F3864"/>
                </a:solidFill>
                <a:latin typeface="Calibri"/>
                <a:ea typeface="Calibri"/>
                <a:cs typeface="Calibri"/>
                <a:sym typeface="Calibri"/>
              </a:rPr>
              <a:t>	- Students can obtain the whole essays</a:t>
            </a:r>
            <a:endParaRPr/>
          </a:p>
          <a:p>
            <a:pPr indent="0" lvl="0" marL="0" marR="0" rtl="0" algn="l">
              <a:spcBef>
                <a:spcPts val="0"/>
              </a:spcBef>
              <a:spcAft>
                <a:spcPts val="0"/>
              </a:spcAft>
              <a:buNone/>
            </a:pPr>
            <a:r>
              <a:rPr lang="en-GB" sz="2000">
                <a:solidFill>
                  <a:srgbClr val="1F3864"/>
                </a:solidFill>
                <a:latin typeface="Calibri"/>
                <a:ea typeface="Calibri"/>
                <a:cs typeface="Calibri"/>
                <a:sym typeface="Calibri"/>
              </a:rPr>
              <a:t>	- Nearly perfect answers</a:t>
            </a:r>
            <a:endParaRPr sz="3600">
              <a:solidFill>
                <a:srgbClr val="1F3864"/>
              </a:solidFill>
              <a:latin typeface="Calibri"/>
              <a:ea typeface="Calibri"/>
              <a:cs typeface="Calibri"/>
              <a:sym typeface="Calibri"/>
            </a:endParaRPr>
          </a:p>
          <a:p>
            <a:pPr indent="0" lvl="0" marL="0" marR="0" rtl="0" algn="l">
              <a:spcBef>
                <a:spcPts val="0"/>
              </a:spcBef>
              <a:spcAft>
                <a:spcPts val="0"/>
              </a:spcAft>
              <a:buNone/>
            </a:pPr>
            <a:r>
              <a:t/>
            </a:r>
            <a:endParaRPr sz="1100">
              <a:solidFill>
                <a:srgbClr val="1F3864"/>
              </a:solidFill>
              <a:latin typeface="Calibri"/>
              <a:ea typeface="Calibri"/>
              <a:cs typeface="Calibri"/>
              <a:sym typeface="Calibri"/>
            </a:endParaRPr>
          </a:p>
          <a:p>
            <a:pPr indent="-285750" lvl="0" marL="285750" marR="0" rtl="0" algn="l">
              <a:spcBef>
                <a:spcPts val="0"/>
              </a:spcBef>
              <a:spcAft>
                <a:spcPts val="0"/>
              </a:spcAft>
              <a:buClr>
                <a:srgbClr val="1F3864"/>
              </a:buClr>
              <a:buSzPts val="3600"/>
              <a:buFont typeface="Arial"/>
              <a:buChar char="•"/>
            </a:pPr>
            <a:r>
              <a:rPr lang="en-GB" sz="3600">
                <a:solidFill>
                  <a:srgbClr val="1F3864"/>
                </a:solidFill>
                <a:latin typeface="Calibri"/>
                <a:ea typeface="Calibri"/>
                <a:cs typeface="Calibri"/>
                <a:sym typeface="Calibri"/>
              </a:rPr>
              <a:t>Redefining marking rubrics 	</a:t>
            </a:r>
            <a:endParaRPr/>
          </a:p>
          <a:p>
            <a:pPr indent="-342900" lvl="2" marL="1257300" marR="0" rtl="0" algn="l">
              <a:spcBef>
                <a:spcPts val="0"/>
              </a:spcBef>
              <a:spcAft>
                <a:spcPts val="0"/>
              </a:spcAft>
              <a:buClr>
                <a:srgbClr val="1F3864"/>
              </a:buClr>
              <a:buSzPts val="1800"/>
              <a:buFont typeface="Calibri"/>
              <a:buChar char="-"/>
            </a:pPr>
            <a:r>
              <a:rPr b="0" i="0" lang="en-GB" sz="1800" u="none" cap="none" strike="noStrike">
                <a:solidFill>
                  <a:srgbClr val="1F3864"/>
                </a:solidFill>
                <a:latin typeface="Calibri"/>
                <a:ea typeface="Calibri"/>
                <a:cs typeface="Calibri"/>
                <a:sym typeface="Calibri"/>
              </a:rPr>
              <a:t>How to award lower grades</a:t>
            </a:r>
            <a:endParaRPr/>
          </a:p>
          <a:p>
            <a:pPr indent="-342900" lvl="2" marL="1257300" marR="0" rtl="0" algn="l">
              <a:spcBef>
                <a:spcPts val="0"/>
              </a:spcBef>
              <a:spcAft>
                <a:spcPts val="0"/>
              </a:spcAft>
              <a:buClr>
                <a:srgbClr val="1F3864"/>
              </a:buClr>
              <a:buSzPts val="1800"/>
              <a:buFont typeface="Calibri"/>
              <a:buChar char="-"/>
            </a:pPr>
            <a:r>
              <a:rPr b="0" i="0" lang="en-GB" sz="1800" u="none" cap="none" strike="noStrike">
                <a:solidFill>
                  <a:srgbClr val="1F3864"/>
                </a:solidFill>
                <a:latin typeface="Calibri"/>
                <a:ea typeface="Calibri"/>
                <a:cs typeface="Calibri"/>
                <a:sym typeface="Calibri"/>
              </a:rPr>
              <a:t>Redundancy of marks for communication </a:t>
            </a:r>
            <a:endParaRPr/>
          </a:p>
          <a:p>
            <a:pPr indent="-342900" lvl="2" marL="1257300" marR="0" rtl="0" algn="l">
              <a:spcBef>
                <a:spcPts val="0"/>
              </a:spcBef>
              <a:spcAft>
                <a:spcPts val="0"/>
              </a:spcAft>
              <a:buClr>
                <a:srgbClr val="1F3864"/>
              </a:buClr>
              <a:buSzPts val="1800"/>
              <a:buFont typeface="Calibri"/>
              <a:buChar char="-"/>
            </a:pPr>
            <a:r>
              <a:rPr b="0" i="0" lang="en-GB" sz="1800" u="none" cap="none" strike="noStrike">
                <a:solidFill>
                  <a:srgbClr val="1F3864"/>
                </a:solidFill>
                <a:latin typeface="Calibri"/>
                <a:ea typeface="Calibri"/>
                <a:cs typeface="Calibri"/>
                <a:sym typeface="Calibri"/>
              </a:rPr>
              <a:t>Subject-based difficulties</a:t>
            </a:r>
            <a:endParaRPr/>
          </a:p>
          <a:p>
            <a:pPr indent="-228600" lvl="2" marL="1257300" marR="0" rtl="0" algn="l">
              <a:spcBef>
                <a:spcPts val="0"/>
              </a:spcBef>
              <a:spcAft>
                <a:spcPts val="0"/>
              </a:spcAft>
              <a:buClr>
                <a:schemeClr val="dk1"/>
              </a:buClr>
              <a:buSzPts val="1800"/>
              <a:buFont typeface="Calibri"/>
              <a:buNone/>
            </a:pPr>
            <a:r>
              <a:t/>
            </a:r>
            <a:endParaRPr b="0" i="0" sz="1800" u="none" cap="none" strike="noStrike">
              <a:solidFill>
                <a:srgbClr val="1F3864"/>
              </a:solidFill>
              <a:latin typeface="Calibri"/>
              <a:ea typeface="Calibri"/>
              <a:cs typeface="Calibri"/>
              <a:sym typeface="Calibri"/>
            </a:endParaRPr>
          </a:p>
          <a:p>
            <a:pPr indent="-285750" lvl="0" marL="285750" marR="0" rtl="0" algn="l">
              <a:spcBef>
                <a:spcPts val="0"/>
              </a:spcBef>
              <a:spcAft>
                <a:spcPts val="0"/>
              </a:spcAft>
              <a:buClr>
                <a:srgbClr val="1F3864"/>
              </a:buClr>
              <a:buSzPts val="3600"/>
              <a:buFont typeface="Arial"/>
              <a:buChar char="•"/>
            </a:pPr>
            <a:r>
              <a:rPr lang="en-GB" sz="3600">
                <a:solidFill>
                  <a:srgbClr val="1F3864"/>
                </a:solidFill>
                <a:latin typeface="Calibri"/>
                <a:ea typeface="Calibri"/>
                <a:cs typeface="Calibri"/>
                <a:sym typeface="Calibri"/>
              </a:rPr>
              <a:t>Online assessments 	</a:t>
            </a:r>
            <a:endParaRPr/>
          </a:p>
          <a:p>
            <a:pPr indent="-342900" lvl="2" marL="1257300" marR="0" rtl="0" algn="l">
              <a:spcBef>
                <a:spcPts val="0"/>
              </a:spcBef>
              <a:spcAft>
                <a:spcPts val="0"/>
              </a:spcAft>
              <a:buClr>
                <a:srgbClr val="1F3864"/>
              </a:buClr>
              <a:buSzPts val="1800"/>
              <a:buFont typeface="Calibri"/>
              <a:buChar char="-"/>
            </a:pPr>
            <a:r>
              <a:rPr b="0" i="0" lang="en-GB" sz="1800" u="none" cap="none" strike="noStrike">
                <a:solidFill>
                  <a:srgbClr val="1F3864"/>
                </a:solidFill>
                <a:latin typeface="Calibri"/>
                <a:ea typeface="Calibri"/>
                <a:cs typeface="Calibri"/>
                <a:sym typeface="Calibri"/>
              </a:rPr>
              <a:t>How to effectively conduct these?</a:t>
            </a:r>
            <a:endParaRPr/>
          </a:p>
          <a:p>
            <a:pPr indent="-342900" lvl="2" marL="1257300" marR="0" rtl="0" algn="l">
              <a:spcBef>
                <a:spcPts val="0"/>
              </a:spcBef>
              <a:spcAft>
                <a:spcPts val="0"/>
              </a:spcAft>
              <a:buClr>
                <a:srgbClr val="1F3864"/>
              </a:buClr>
              <a:buSzPts val="1800"/>
              <a:buFont typeface="Calibri"/>
              <a:buChar char="-"/>
            </a:pPr>
            <a:r>
              <a:rPr b="0" i="0" lang="en-GB" sz="1800" u="none" cap="none" strike="noStrike">
                <a:solidFill>
                  <a:srgbClr val="1F3864"/>
                </a:solidFill>
                <a:latin typeface="Calibri"/>
                <a:ea typeface="Calibri"/>
                <a:cs typeface="Calibri"/>
                <a:sym typeface="Calibri"/>
              </a:rPr>
              <a:t>Ease of processing, marking, and authentication.</a:t>
            </a:r>
            <a:endParaRPr/>
          </a:p>
          <a:p>
            <a:pPr indent="-342900" lvl="2" marL="1257300" marR="0" rtl="0" algn="l">
              <a:spcBef>
                <a:spcPts val="0"/>
              </a:spcBef>
              <a:spcAft>
                <a:spcPts val="0"/>
              </a:spcAft>
              <a:buClr>
                <a:srgbClr val="1F3864"/>
              </a:buClr>
              <a:buSzPts val="1800"/>
              <a:buFont typeface="Calibri"/>
              <a:buChar char="-"/>
            </a:pPr>
            <a:r>
              <a:rPr b="0" i="0" lang="en-GB" sz="1800" u="none" cap="none" strike="noStrike">
                <a:solidFill>
                  <a:srgbClr val="1F3864"/>
                </a:solidFill>
                <a:latin typeface="Calibri"/>
                <a:ea typeface="Calibri"/>
                <a:cs typeface="Calibri"/>
                <a:sym typeface="Calibri"/>
              </a:rPr>
              <a:t>Creative thinking to ensure authentic assessments </a:t>
            </a:r>
            <a:endParaRPr/>
          </a:p>
        </p:txBody>
      </p:sp>
      <p:pic>
        <p:nvPicPr>
          <p:cNvPr id="199" name="Google Shape;199;p10"/>
          <p:cNvPicPr preferRelativeResize="0"/>
          <p:nvPr/>
        </p:nvPicPr>
        <p:blipFill rotWithShape="1">
          <a:blip r:embed="rId4">
            <a:alphaModFix/>
          </a:blip>
          <a:srcRect b="2" l="5381" r="5604" t="0"/>
          <a:stretch/>
        </p:blipFill>
        <p:spPr>
          <a:xfrm>
            <a:off x="7073288" y="1927123"/>
            <a:ext cx="5118712" cy="4930877"/>
          </a:xfrm>
          <a:custGeom>
            <a:rect b="b" l="l" r="r" t="t"/>
            <a:pathLst>
              <a:path extrusionOk="0" h="5705857" w="5923214">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txBox="1"/>
          <p:nvPr/>
        </p:nvSpPr>
        <p:spPr>
          <a:xfrm>
            <a:off x="511277" y="0"/>
            <a:ext cx="1152619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400">
                <a:solidFill>
                  <a:srgbClr val="1F3864"/>
                </a:solidFill>
                <a:latin typeface="Calibri"/>
                <a:ea typeface="Calibri"/>
                <a:cs typeface="Calibri"/>
                <a:sym typeface="Calibri"/>
              </a:rPr>
              <a:t>Strengths of GAI </a:t>
            </a:r>
            <a:endParaRPr/>
          </a:p>
        </p:txBody>
      </p:sp>
      <p:graphicFrame>
        <p:nvGraphicFramePr>
          <p:cNvPr id="205" name="Google Shape;205;p11"/>
          <p:cNvGraphicFramePr/>
          <p:nvPr/>
        </p:nvGraphicFramePr>
        <p:xfrm>
          <a:off x="127819" y="1051560"/>
          <a:ext cx="3000000" cy="3000000"/>
        </p:xfrm>
        <a:graphic>
          <a:graphicData uri="http://schemas.openxmlformats.org/drawingml/2006/table">
            <a:tbl>
              <a:tblPr bandRow="1" firstRow="1">
                <a:noFill/>
                <a:tableStyleId>{08E02DA7-C560-4DFF-B99B-9B5D3CB88BBB}</a:tableStyleId>
              </a:tblPr>
              <a:tblGrid>
                <a:gridCol w="4053425"/>
                <a:gridCol w="7856225"/>
              </a:tblGrid>
              <a:tr h="370850">
                <a:tc gridSpan="2">
                  <a:txBody>
                    <a:bodyPr/>
                    <a:lstStyle/>
                    <a:p>
                      <a:pPr indent="0" lvl="0" marL="0" marR="0" rtl="0" algn="ctr">
                        <a:spcBef>
                          <a:spcPts val="0"/>
                        </a:spcBef>
                        <a:spcAft>
                          <a:spcPts val="0"/>
                        </a:spcAft>
                        <a:buNone/>
                      </a:pPr>
                      <a:r>
                        <a:rPr b="1" lang="en-GB" sz="3600" u="none" cap="none" strike="noStrike">
                          <a:solidFill>
                            <a:srgbClr val="1F3864"/>
                          </a:solidFill>
                        </a:rPr>
                        <a:t>Strengths </a:t>
                      </a:r>
                      <a:endParaRPr/>
                    </a:p>
                  </a:txBody>
                  <a:tcPr marT="45725" marB="45725" marR="91450" marL="91450"/>
                </a:tc>
                <a:tc hMerge="1"/>
              </a:tr>
              <a:tr h="741675">
                <a:tc>
                  <a:txBody>
                    <a:bodyPr/>
                    <a:lstStyle/>
                    <a:p>
                      <a:pPr indent="0" lvl="0" marL="0" marR="0" rtl="0" algn="l">
                        <a:spcBef>
                          <a:spcPts val="0"/>
                        </a:spcBef>
                        <a:spcAft>
                          <a:spcPts val="0"/>
                        </a:spcAft>
                        <a:buNone/>
                      </a:pPr>
                      <a:r>
                        <a:rPr b="1" lang="en-GB" sz="2400" u="none" cap="none" strike="noStrike">
                          <a:solidFill>
                            <a:srgbClr val="00B050"/>
                          </a:solidFill>
                        </a:rPr>
                        <a:t>Generating plausible responses</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Provides coherent, relevant and seemingly more credible responses. </a:t>
                      </a:r>
                      <a:r>
                        <a:rPr lang="en-GB" sz="1600">
                          <a:solidFill>
                            <a:schemeClr val="dk1"/>
                          </a:solidFill>
                        </a:rPr>
                        <a:t>(Li et al., 2019)</a:t>
                      </a:r>
                      <a:endParaRPr sz="2400">
                        <a:solidFill>
                          <a:schemeClr val="dk1"/>
                        </a:solidFill>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00B050"/>
                          </a:solidFill>
                        </a:rPr>
                        <a:t>Self-improving capability</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Uses reinforcement learning from human feedback to inform its language model </a:t>
                      </a:r>
                      <a:r>
                        <a:rPr b="0" i="0" lang="en-GB" sz="1600">
                          <a:solidFill>
                            <a:schemeClr val="dk1"/>
                          </a:solidFill>
                          <a:latin typeface="Calibri"/>
                          <a:ea typeface="Calibri"/>
                          <a:cs typeface="Calibri"/>
                          <a:sym typeface="Calibri"/>
                        </a:rPr>
                        <a:t>(Mann,  2023)</a:t>
                      </a:r>
                      <a:r>
                        <a:rPr lang="en-GB" sz="2000">
                          <a:solidFill>
                            <a:srgbClr val="1F3864"/>
                          </a:solidFill>
                        </a:rPr>
                        <a:t> </a:t>
                      </a:r>
                      <a:endParaRPr sz="2400">
                        <a:solidFill>
                          <a:srgbClr val="1F3864"/>
                        </a:solidFill>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00B050"/>
                          </a:solidFill>
                        </a:rPr>
                        <a:t>Provides personalised responses</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Has the potential to provide personalised responses based on the context of a given prompt </a:t>
                      </a:r>
                      <a:r>
                        <a:rPr b="0" i="0" lang="en-GB" sz="1600">
                          <a:solidFill>
                            <a:schemeClr val="dk1"/>
                          </a:solidFill>
                          <a:latin typeface="Calibri"/>
                          <a:ea typeface="Calibri"/>
                          <a:cs typeface="Calibri"/>
                          <a:sym typeface="Calibri"/>
                        </a:rPr>
                        <a:t>(Haque et al,  2023)</a:t>
                      </a:r>
                      <a:r>
                        <a:rPr lang="en-GB" sz="2000">
                          <a:solidFill>
                            <a:srgbClr val="1F3864"/>
                          </a:solidFill>
                        </a:rPr>
                        <a:t> </a:t>
                      </a:r>
                      <a:endParaRPr sz="2400">
                        <a:solidFill>
                          <a:srgbClr val="1F3864"/>
                        </a:solidFill>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00B050"/>
                          </a:solidFill>
                        </a:rPr>
                        <a:t>Provides real-time responses </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Understands complex inquiries and provide relevant answers in real-time </a:t>
                      </a:r>
                      <a:r>
                        <a:rPr lang="en-GB" sz="1600">
                          <a:solidFill>
                            <a:schemeClr val="dk1"/>
                          </a:solidFill>
                        </a:rPr>
                        <a:t>(Deng &amp; Lin, 2022).</a:t>
                      </a:r>
                      <a:endParaRPr sz="2400">
                        <a:solidFill>
                          <a:schemeClr val="dk1"/>
                        </a:solidFill>
                      </a:endParaRPr>
                    </a:p>
                  </a:txBody>
                  <a:tcPr marT="45725" marB="45725" marR="91450" marL="91450"/>
                </a:tc>
              </a:tr>
              <a:tr h="741675">
                <a:tc>
                  <a:txBody>
                    <a:bodyPr/>
                    <a:lstStyle/>
                    <a:p>
                      <a:pPr indent="0" lvl="0" marL="0" marR="0" rtl="0" algn="l">
                        <a:spcBef>
                          <a:spcPts val="0"/>
                        </a:spcBef>
                        <a:spcAft>
                          <a:spcPts val="0"/>
                        </a:spcAft>
                        <a:buNone/>
                      </a:pPr>
                      <a:r>
                        <a:rPr b="1" lang="en-GB" sz="2400">
                          <a:solidFill>
                            <a:srgbClr val="00B050"/>
                          </a:solidFill>
                        </a:rPr>
                        <a:t>Increases the accessibility of information</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Offers a written-out answer rather than just a list of sources</a:t>
                      </a:r>
                      <a:endParaRPr/>
                    </a:p>
                  </a:txBody>
                  <a:tcPr marT="45725" marB="45725" marR="91450" marL="91450"/>
                </a:tc>
              </a:tr>
            </a:tbl>
          </a:graphicData>
        </a:graphic>
      </p:graphicFrame>
      <p:sp>
        <p:nvSpPr>
          <p:cNvPr id="206" name="Google Shape;206;p11"/>
          <p:cNvSpPr txBox="1"/>
          <p:nvPr/>
        </p:nvSpPr>
        <p:spPr>
          <a:xfrm>
            <a:off x="154531" y="6449339"/>
            <a:ext cx="86291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Based on Mohammadreza Farrokhnia et al (2023) </a:t>
            </a:r>
            <a:r>
              <a:rPr lang="en-GB" sz="1600" u="sng">
                <a:solidFill>
                  <a:schemeClr val="dk1"/>
                </a:solidFill>
                <a:latin typeface="Calibri"/>
                <a:ea typeface="Calibri"/>
                <a:cs typeface="Calibri"/>
                <a:sym typeface="Calibri"/>
                <a:hlinkClick r:id="rId3">
                  <a:extLst>
                    <a:ext uri="{A12FA001-AC4F-418D-AE19-62706E023703}">
                      <ahyp:hlinkClr val="tx"/>
                    </a:ext>
                  </a:extLst>
                </a:hlinkClick>
              </a:rPr>
              <a:t>https://doi.org/10.1080/14703297.2023.2195846</a:t>
            </a:r>
            <a:r>
              <a:rPr lang="en-GB" sz="1600">
                <a:solidFill>
                  <a:schemeClr val="dk1"/>
                </a:solidFill>
                <a:latin typeface="Calibri"/>
                <a:ea typeface="Calibri"/>
                <a:cs typeface="Calibri"/>
                <a:sym typeface="Calibri"/>
              </a:rPr>
              <a:t>   </a:t>
            </a:r>
            <a:endParaRPr/>
          </a:p>
        </p:txBody>
      </p:sp>
      <p:pic>
        <p:nvPicPr>
          <p:cNvPr id="207" name="Google Shape;207;p11"/>
          <p:cNvPicPr preferRelativeResize="0"/>
          <p:nvPr/>
        </p:nvPicPr>
        <p:blipFill rotWithShape="1">
          <a:blip r:embed="rId4">
            <a:alphaModFix/>
          </a:blip>
          <a:srcRect b="56147" l="74113" r="12415" t="30371"/>
          <a:stretch/>
        </p:blipFill>
        <p:spPr>
          <a:xfrm>
            <a:off x="10424159" y="5862774"/>
            <a:ext cx="1767839" cy="995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nvSpPr>
        <p:spPr>
          <a:xfrm>
            <a:off x="511277" y="0"/>
            <a:ext cx="1152619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400">
                <a:solidFill>
                  <a:srgbClr val="1F3864"/>
                </a:solidFill>
                <a:latin typeface="Calibri"/>
                <a:ea typeface="Calibri"/>
                <a:cs typeface="Calibri"/>
                <a:sym typeface="Calibri"/>
              </a:rPr>
              <a:t>Weaknesses of GAI </a:t>
            </a:r>
            <a:endParaRPr/>
          </a:p>
        </p:txBody>
      </p:sp>
      <p:graphicFrame>
        <p:nvGraphicFramePr>
          <p:cNvPr id="213" name="Google Shape;213;p12"/>
          <p:cNvGraphicFramePr/>
          <p:nvPr/>
        </p:nvGraphicFramePr>
        <p:xfrm>
          <a:off x="154531" y="878840"/>
          <a:ext cx="3000000" cy="3000000"/>
        </p:xfrm>
        <a:graphic>
          <a:graphicData uri="http://schemas.openxmlformats.org/drawingml/2006/table">
            <a:tbl>
              <a:tblPr bandRow="1" firstRow="1">
                <a:noFill/>
                <a:tableStyleId>{08E02DA7-C560-4DFF-B99B-9B5D3CB88BBB}</a:tableStyleId>
              </a:tblPr>
              <a:tblGrid>
                <a:gridCol w="4026725"/>
                <a:gridCol w="7856225"/>
              </a:tblGrid>
              <a:tr h="370850">
                <a:tc gridSpan="2">
                  <a:txBody>
                    <a:bodyPr/>
                    <a:lstStyle/>
                    <a:p>
                      <a:pPr indent="0" lvl="0" marL="0" marR="0" rtl="0" algn="ctr">
                        <a:spcBef>
                          <a:spcPts val="0"/>
                        </a:spcBef>
                        <a:spcAft>
                          <a:spcPts val="0"/>
                        </a:spcAft>
                        <a:buNone/>
                      </a:pPr>
                      <a:r>
                        <a:rPr b="1" lang="en-GB" sz="4000">
                          <a:solidFill>
                            <a:srgbClr val="1F3864"/>
                          </a:solidFill>
                        </a:rPr>
                        <a:t>Weaknesses</a:t>
                      </a:r>
                      <a:r>
                        <a:rPr b="1" lang="en-GB" sz="3600">
                          <a:solidFill>
                            <a:srgbClr val="1F3864"/>
                          </a:solidFill>
                        </a:rPr>
                        <a:t> </a:t>
                      </a:r>
                      <a:endParaRPr/>
                    </a:p>
                  </a:txBody>
                  <a:tcPr marT="45725" marB="45725" marR="91450" marL="91450"/>
                </a:tc>
                <a:tc hMerge="1"/>
              </a:tr>
              <a:tr h="741675">
                <a:tc>
                  <a:txBody>
                    <a:bodyPr/>
                    <a:lstStyle/>
                    <a:p>
                      <a:pPr indent="0" lvl="0" marL="0" marR="0" rtl="0" algn="l">
                        <a:spcBef>
                          <a:spcPts val="0"/>
                        </a:spcBef>
                        <a:spcAft>
                          <a:spcPts val="0"/>
                        </a:spcAft>
                        <a:buNone/>
                      </a:pPr>
                      <a:r>
                        <a:rPr b="1" lang="en-GB" sz="2400">
                          <a:solidFill>
                            <a:srgbClr val="FF0066"/>
                          </a:solidFill>
                        </a:rPr>
                        <a:t>Superficial understanding</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Does not fully grasp the concepts behind the words </a:t>
                      </a:r>
                      <a:r>
                        <a:rPr lang="en-GB" sz="1600">
                          <a:solidFill>
                            <a:schemeClr val="dk1"/>
                          </a:solidFill>
                        </a:rPr>
                        <a:t>(Bogost, 2022)</a:t>
                      </a:r>
                      <a:endParaRPr sz="2400">
                        <a:solidFill>
                          <a:schemeClr val="dk1"/>
                        </a:solidFill>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FF0066"/>
                          </a:solidFill>
                        </a:rPr>
                        <a:t>Inability to check the quality / validity </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Lacks the human ability to assess the credibility of the data</a:t>
                      </a:r>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FF0066"/>
                          </a:solidFill>
                        </a:rPr>
                        <a:t>Risk of biases and discrimination</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Lacks the ability to consider unintended consequences such as reinforcing existing biases </a:t>
                      </a:r>
                      <a:r>
                        <a:rPr lang="en-GB" sz="1800">
                          <a:solidFill>
                            <a:schemeClr val="dk1"/>
                          </a:solidFill>
                        </a:rPr>
                        <a:t>(O’neil, 2017).</a:t>
                      </a:r>
                      <a:endParaRPr sz="2400">
                        <a:solidFill>
                          <a:schemeClr val="dk1"/>
                        </a:solidFill>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FF0066"/>
                          </a:solidFill>
                        </a:rPr>
                        <a:t>Lack of higher-order thinking skills</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less competent when it comes to content that requires higher-order thinking skills, such as critical and analytical thinking </a:t>
                      </a:r>
                      <a:r>
                        <a:rPr lang="en-GB" sz="1600">
                          <a:solidFill>
                            <a:schemeClr val="dk1"/>
                          </a:solidFill>
                        </a:rPr>
                        <a:t>(Rudolph et al., 2023).</a:t>
                      </a:r>
                      <a:endParaRPr sz="2400">
                        <a:solidFill>
                          <a:schemeClr val="dk1"/>
                        </a:solidFill>
                      </a:endParaRPr>
                    </a:p>
                  </a:txBody>
                  <a:tcPr marT="45725" marB="45725" marR="91450" marL="91450"/>
                </a:tc>
              </a:tr>
              <a:tr h="741675">
                <a:tc>
                  <a:txBody>
                    <a:bodyPr/>
                    <a:lstStyle/>
                    <a:p>
                      <a:pPr indent="0" lvl="0" marL="0" marR="0" rtl="0" algn="l">
                        <a:spcBef>
                          <a:spcPts val="0"/>
                        </a:spcBef>
                        <a:spcAft>
                          <a:spcPts val="0"/>
                        </a:spcAft>
                        <a:buNone/>
                      </a:pPr>
                      <a:r>
                        <a:rPr b="1" lang="en-GB" sz="2400">
                          <a:solidFill>
                            <a:srgbClr val="FF0066"/>
                          </a:solidFill>
                        </a:rPr>
                        <a:t>Threat to independent research skills </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Can lead to a decline in higher-order cognitive skills such as creativity, critical thinking, reasoning, and problem-solving.</a:t>
                      </a:r>
                      <a:endParaRPr/>
                    </a:p>
                  </a:txBody>
                  <a:tcPr marT="45725" marB="45725" marR="91450" marL="91450"/>
                </a:tc>
              </a:tr>
            </a:tbl>
          </a:graphicData>
        </a:graphic>
      </p:graphicFrame>
      <p:sp>
        <p:nvSpPr>
          <p:cNvPr id="214" name="Google Shape;214;p12"/>
          <p:cNvSpPr txBox="1"/>
          <p:nvPr/>
        </p:nvSpPr>
        <p:spPr>
          <a:xfrm>
            <a:off x="154531" y="6449339"/>
            <a:ext cx="86291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Based on Mohammadreza Farrokhnia et al (2023) </a:t>
            </a:r>
            <a:r>
              <a:rPr lang="en-GB" sz="1600" u="sng">
                <a:solidFill>
                  <a:schemeClr val="dk1"/>
                </a:solidFill>
                <a:latin typeface="Calibri"/>
                <a:ea typeface="Calibri"/>
                <a:cs typeface="Calibri"/>
                <a:sym typeface="Calibri"/>
                <a:hlinkClick r:id="rId3">
                  <a:extLst>
                    <a:ext uri="{A12FA001-AC4F-418D-AE19-62706E023703}">
                      <ahyp:hlinkClr val="tx"/>
                    </a:ext>
                  </a:extLst>
                </a:hlinkClick>
              </a:rPr>
              <a:t>https://doi.org/10.1080/14703297.2023.2195846</a:t>
            </a:r>
            <a:r>
              <a:rPr lang="en-GB" sz="1600">
                <a:solidFill>
                  <a:schemeClr val="dk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nvSpPr>
        <p:spPr>
          <a:xfrm>
            <a:off x="-501445" y="0"/>
            <a:ext cx="1319489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400">
                <a:solidFill>
                  <a:srgbClr val="1F3864"/>
                </a:solidFill>
                <a:latin typeface="Calibri"/>
                <a:ea typeface="Calibri"/>
                <a:cs typeface="Calibri"/>
                <a:sym typeface="Calibri"/>
              </a:rPr>
              <a:t>More Secure Assessments against GAI </a:t>
            </a:r>
            <a:endParaRPr/>
          </a:p>
        </p:txBody>
      </p:sp>
      <p:graphicFrame>
        <p:nvGraphicFramePr>
          <p:cNvPr id="220" name="Google Shape;220;p13"/>
          <p:cNvGraphicFramePr/>
          <p:nvPr/>
        </p:nvGraphicFramePr>
        <p:xfrm>
          <a:off x="137652" y="906476"/>
          <a:ext cx="3000000" cy="3000000"/>
        </p:xfrm>
        <a:graphic>
          <a:graphicData uri="http://schemas.openxmlformats.org/drawingml/2006/table">
            <a:tbl>
              <a:tblPr bandRow="1" firstRow="1">
                <a:noFill/>
                <a:tableStyleId>{08E02DA7-C560-4DFF-B99B-9B5D3CB88BBB}</a:tableStyleId>
              </a:tblPr>
              <a:tblGrid>
                <a:gridCol w="4043600"/>
                <a:gridCol w="7856225"/>
              </a:tblGrid>
              <a:tr h="370850">
                <a:tc>
                  <a:txBody>
                    <a:bodyPr/>
                    <a:lstStyle/>
                    <a:p>
                      <a:pPr indent="0" lvl="0" marL="0" marR="0" rtl="0" algn="ctr">
                        <a:spcBef>
                          <a:spcPts val="0"/>
                        </a:spcBef>
                        <a:spcAft>
                          <a:spcPts val="0"/>
                        </a:spcAft>
                        <a:buNone/>
                      </a:pPr>
                      <a:r>
                        <a:rPr b="1" lang="en-GB" sz="2400">
                          <a:solidFill>
                            <a:srgbClr val="1F3864"/>
                          </a:solidFill>
                        </a:rPr>
                        <a:t>Features of assessments</a:t>
                      </a:r>
                      <a:endParaRPr/>
                    </a:p>
                  </a:txBody>
                  <a:tcPr marT="45725" marB="45725" marR="91450" marL="91450"/>
                </a:tc>
                <a:tc>
                  <a:txBody>
                    <a:bodyPr/>
                    <a:lstStyle/>
                    <a:p>
                      <a:pPr indent="0" lvl="0" marL="0" marR="0" rtl="0" algn="ctr">
                        <a:spcBef>
                          <a:spcPts val="0"/>
                        </a:spcBef>
                        <a:spcAft>
                          <a:spcPts val="0"/>
                        </a:spcAft>
                        <a:buNone/>
                      </a:pPr>
                      <a:r>
                        <a:rPr b="1" lang="en-GB" sz="2400">
                          <a:solidFill>
                            <a:srgbClr val="1F3864"/>
                          </a:solidFill>
                        </a:rPr>
                        <a:t>The reasons for minimising GAI usage</a:t>
                      </a:r>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00B050"/>
                          </a:solidFill>
                        </a:rPr>
                        <a:t>Specific challenging question </a:t>
                      </a:r>
                      <a:endParaRPr/>
                    </a:p>
                  </a:txBody>
                  <a:tcPr marT="45725" marB="45725" marR="91450" marL="91450"/>
                </a:tc>
                <a:tc rowSpan="2">
                  <a:txBody>
                    <a:bodyPr/>
                    <a:lstStyle/>
                    <a:p>
                      <a:pPr indent="0" lvl="0" marL="0" marR="0" rtl="0" algn="l">
                        <a:spcBef>
                          <a:spcPts val="0"/>
                        </a:spcBef>
                        <a:spcAft>
                          <a:spcPts val="0"/>
                        </a:spcAft>
                        <a:buNone/>
                      </a:pPr>
                      <a:r>
                        <a:rPr lang="en-GB" sz="2400">
                          <a:solidFill>
                            <a:srgbClr val="1F3864"/>
                          </a:solidFill>
                        </a:rPr>
                        <a:t>The questions expects application of knowledge in a specific context, which would need evaluation, analysis, synthesis and application. </a:t>
                      </a:r>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00B050"/>
                          </a:solidFill>
                        </a:rPr>
                        <a:t>Advanced knowledge or situational skill  application</a:t>
                      </a:r>
                      <a:endParaRPr/>
                    </a:p>
                  </a:txBody>
                  <a:tcPr marT="45725" marB="45725" marR="91450" marL="91450"/>
                </a:tc>
                <a:tc vMerge="1"/>
              </a:tr>
              <a:tr h="370850">
                <a:tc>
                  <a:txBody>
                    <a:bodyPr/>
                    <a:lstStyle/>
                    <a:p>
                      <a:pPr indent="0" lvl="0" marL="0" marR="0" rtl="0" algn="l">
                        <a:spcBef>
                          <a:spcPts val="0"/>
                        </a:spcBef>
                        <a:spcAft>
                          <a:spcPts val="0"/>
                        </a:spcAft>
                        <a:buNone/>
                      </a:pPr>
                      <a:r>
                        <a:rPr b="1" lang="en-GB" sz="2400">
                          <a:solidFill>
                            <a:srgbClr val="00B050"/>
                          </a:solidFill>
                        </a:rPr>
                        <a:t>Creative assessments that expect individualism </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Expect individual application to produce physical artefacts, laboratory work, Vivas etc. minimise the use of GAI</a:t>
                      </a:r>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00B050"/>
                          </a:solidFill>
                        </a:rPr>
                        <a:t>In person assessments </a:t>
                      </a:r>
                      <a:endParaRPr/>
                    </a:p>
                  </a:txBody>
                  <a:tcPr marT="45725" marB="45725" marR="91450" marL="91450"/>
                </a:tc>
                <a:tc>
                  <a:txBody>
                    <a:bodyPr/>
                    <a:lstStyle/>
                    <a:p>
                      <a:pPr indent="0" lvl="0" marL="0" marR="0" rtl="0" algn="l">
                        <a:spcBef>
                          <a:spcPts val="0"/>
                        </a:spcBef>
                        <a:spcAft>
                          <a:spcPts val="0"/>
                        </a:spcAft>
                        <a:buNone/>
                      </a:pPr>
                      <a:r>
                        <a:rPr lang="en-GB" sz="2400">
                          <a:solidFill>
                            <a:srgbClr val="1F3864"/>
                          </a:solidFill>
                        </a:rPr>
                        <a:t>Supervised, real time assessments gives less freedom to use GAI</a:t>
                      </a:r>
                      <a:endParaRPr/>
                    </a:p>
                  </a:txBody>
                  <a:tcPr marT="45725" marB="45725" marR="91450" marL="91450"/>
                </a:tc>
              </a:tr>
              <a:tr h="370850">
                <a:tc>
                  <a:txBody>
                    <a:bodyPr/>
                    <a:lstStyle/>
                    <a:p>
                      <a:pPr indent="0" lvl="0" marL="0" marR="0" rtl="0" algn="l">
                        <a:spcBef>
                          <a:spcPts val="0"/>
                        </a:spcBef>
                        <a:spcAft>
                          <a:spcPts val="0"/>
                        </a:spcAft>
                        <a:buNone/>
                      </a:pPr>
                      <a:r>
                        <a:rPr b="1" lang="en-GB" sz="2400">
                          <a:solidFill>
                            <a:srgbClr val="00B050"/>
                          </a:solidFill>
                        </a:rPr>
                        <a:t>Invigilated assessments expecting knowledge reproduction</a:t>
                      </a:r>
                      <a:endParaRPr/>
                    </a:p>
                  </a:txBody>
                  <a:tcPr marT="45725" marB="45725" marR="91450" marL="91450"/>
                </a:tc>
                <a:tc rowSpan="2">
                  <a:txBody>
                    <a:bodyPr/>
                    <a:lstStyle/>
                    <a:p>
                      <a:pPr indent="0" lvl="0" marL="0" marR="0" rtl="0" algn="l">
                        <a:spcBef>
                          <a:spcPts val="0"/>
                        </a:spcBef>
                        <a:spcAft>
                          <a:spcPts val="0"/>
                        </a:spcAft>
                        <a:buNone/>
                      </a:pPr>
                      <a:r>
                        <a:rPr lang="en-GB" sz="2400">
                          <a:solidFill>
                            <a:srgbClr val="1F3864"/>
                          </a:solidFill>
                        </a:rPr>
                        <a:t>Questions are not known to the students beforehand, so it would be difficult to deploy GAI.</a:t>
                      </a:r>
                      <a:endParaRPr/>
                    </a:p>
                    <a:p>
                      <a:pPr indent="0" lvl="0" marL="0" marR="0" rtl="0" algn="l">
                        <a:spcBef>
                          <a:spcPts val="0"/>
                        </a:spcBef>
                        <a:spcAft>
                          <a:spcPts val="0"/>
                        </a:spcAft>
                        <a:buNone/>
                      </a:pPr>
                      <a:r>
                        <a:rPr lang="en-GB" sz="2400">
                          <a:solidFill>
                            <a:srgbClr val="1F3864"/>
                          </a:solidFill>
                        </a:rPr>
                        <a:t>The assessments are usually imposing time restriction making it difficult to deploy GAI</a:t>
                      </a:r>
                      <a:endParaRPr/>
                    </a:p>
                  </a:txBody>
                  <a:tcPr marT="45725" marB="45725" marR="91450" marL="91450"/>
                </a:tc>
              </a:tr>
              <a:tr h="741675">
                <a:tc>
                  <a:txBody>
                    <a:bodyPr/>
                    <a:lstStyle/>
                    <a:p>
                      <a:pPr indent="0" lvl="0" marL="0" marR="0" rtl="0" algn="l">
                        <a:spcBef>
                          <a:spcPts val="0"/>
                        </a:spcBef>
                        <a:spcAft>
                          <a:spcPts val="0"/>
                        </a:spcAft>
                        <a:buNone/>
                      </a:pPr>
                      <a:r>
                        <a:rPr b="1" lang="en-GB" sz="2400">
                          <a:solidFill>
                            <a:srgbClr val="00B050"/>
                          </a:solidFill>
                        </a:rPr>
                        <a:t>Closed book tests </a:t>
                      </a:r>
                      <a:endParaRPr/>
                    </a:p>
                  </a:txBody>
                  <a:tcPr marT="45725" marB="45725" marR="91450" marL="91450"/>
                </a:tc>
                <a:tc vMerge="1"/>
              </a:tr>
            </a:tbl>
          </a:graphicData>
        </a:graphic>
      </p:graphicFrame>
      <p:sp>
        <p:nvSpPr>
          <p:cNvPr id="221" name="Google Shape;221;p13"/>
          <p:cNvSpPr txBox="1"/>
          <p:nvPr/>
        </p:nvSpPr>
        <p:spPr>
          <a:xfrm>
            <a:off x="137652" y="6357191"/>
            <a:ext cx="12192000"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300">
                <a:solidFill>
                  <a:srgbClr val="1F3864"/>
                </a:solidFill>
                <a:latin typeface="Calibri"/>
                <a:ea typeface="Calibri"/>
                <a:cs typeface="Calibri"/>
                <a:sym typeface="Calibri"/>
              </a:rPr>
              <a:t>Personal communication with Prof Phil Newton, Swansea University - TILAPIA</a:t>
            </a:r>
            <a:r>
              <a:rPr lang="en-GB" sz="1300">
                <a:solidFill>
                  <a:srgbClr val="1F3864"/>
                </a:solidFill>
                <a:latin typeface="Calibri"/>
                <a:ea typeface="Calibri"/>
                <a:cs typeface="Calibri"/>
                <a:sym typeface="Calibri"/>
              </a:rPr>
              <a:t> – </a:t>
            </a:r>
            <a:r>
              <a:rPr b="1" lang="en-GB" sz="1300" u="sng">
                <a:solidFill>
                  <a:srgbClr val="1F3864"/>
                </a:solidFill>
                <a:latin typeface="Calibri"/>
                <a:ea typeface="Calibri"/>
                <a:cs typeface="Calibri"/>
                <a:sym typeface="Calibri"/>
              </a:rPr>
              <a:t>T</a:t>
            </a:r>
            <a:r>
              <a:rPr lang="en-GB" sz="1300">
                <a:solidFill>
                  <a:srgbClr val="1F3864"/>
                </a:solidFill>
                <a:latin typeface="Calibri"/>
                <a:ea typeface="Calibri"/>
                <a:cs typeface="Calibri"/>
                <a:sym typeface="Calibri"/>
              </a:rPr>
              <a:t>ool for </a:t>
            </a:r>
            <a:r>
              <a:rPr lang="en-GB" sz="1300" u="sng">
                <a:solidFill>
                  <a:srgbClr val="1F3864"/>
                </a:solidFill>
                <a:latin typeface="Calibri"/>
                <a:ea typeface="Calibri"/>
                <a:cs typeface="Calibri"/>
                <a:sym typeface="Calibri"/>
              </a:rPr>
              <a:t>I</a:t>
            </a:r>
            <a:r>
              <a:rPr lang="en-GB" sz="1300">
                <a:solidFill>
                  <a:srgbClr val="1F3864"/>
                </a:solidFill>
                <a:latin typeface="Calibri"/>
                <a:ea typeface="Calibri"/>
                <a:cs typeface="Calibri"/>
                <a:sym typeface="Calibri"/>
              </a:rPr>
              <a:t>dentifying </a:t>
            </a:r>
            <a:r>
              <a:rPr b="1" lang="en-GB" sz="1300" u="sng">
                <a:solidFill>
                  <a:srgbClr val="1F3864"/>
                </a:solidFill>
                <a:latin typeface="Calibri"/>
                <a:ea typeface="Calibri"/>
                <a:cs typeface="Calibri"/>
                <a:sym typeface="Calibri"/>
              </a:rPr>
              <a:t>L</a:t>
            </a:r>
            <a:r>
              <a:rPr lang="en-GB" sz="1300">
                <a:solidFill>
                  <a:srgbClr val="1F3864"/>
                </a:solidFill>
                <a:latin typeface="Calibri"/>
                <a:ea typeface="Calibri"/>
                <a:cs typeface="Calibri"/>
                <a:sym typeface="Calibri"/>
              </a:rPr>
              <a:t>earning </a:t>
            </a:r>
            <a:r>
              <a:rPr b="1" lang="en-GB" sz="1300" u="sng">
                <a:solidFill>
                  <a:srgbClr val="1F3864"/>
                </a:solidFill>
                <a:latin typeface="Calibri"/>
                <a:ea typeface="Calibri"/>
                <a:cs typeface="Calibri"/>
                <a:sym typeface="Calibri"/>
              </a:rPr>
              <a:t>A</a:t>
            </a:r>
            <a:r>
              <a:rPr lang="en-GB" sz="1300">
                <a:solidFill>
                  <a:srgbClr val="1F3864"/>
                </a:solidFill>
                <a:latin typeface="Calibri"/>
                <a:ea typeface="Calibri"/>
                <a:cs typeface="Calibri"/>
                <a:sym typeface="Calibri"/>
              </a:rPr>
              <a:t>ssessments </a:t>
            </a:r>
            <a:r>
              <a:rPr b="1" lang="en-GB" sz="1300">
                <a:solidFill>
                  <a:srgbClr val="1F3864"/>
                </a:solidFill>
                <a:latin typeface="Calibri"/>
                <a:ea typeface="Calibri"/>
                <a:cs typeface="Calibri"/>
                <a:sym typeface="Calibri"/>
              </a:rPr>
              <a:t>P</a:t>
            </a:r>
            <a:r>
              <a:rPr lang="en-GB" sz="1300">
                <a:solidFill>
                  <a:srgbClr val="1F3864"/>
                </a:solidFill>
                <a:latin typeface="Calibri"/>
                <a:ea typeface="Calibri"/>
                <a:cs typeface="Calibri"/>
                <a:sym typeface="Calibri"/>
              </a:rPr>
              <a:t>otentially </a:t>
            </a:r>
            <a:r>
              <a:rPr b="1" lang="en-GB" sz="1300" u="sng">
                <a:solidFill>
                  <a:srgbClr val="1F3864"/>
                </a:solidFill>
                <a:latin typeface="Calibri"/>
                <a:ea typeface="Calibri"/>
                <a:cs typeface="Calibri"/>
                <a:sym typeface="Calibri"/>
              </a:rPr>
              <a:t>I</a:t>
            </a:r>
            <a:r>
              <a:rPr lang="en-GB" sz="1300">
                <a:solidFill>
                  <a:srgbClr val="1F3864"/>
                </a:solidFill>
                <a:latin typeface="Calibri"/>
                <a:ea typeface="Calibri"/>
                <a:cs typeface="Calibri"/>
                <a:sym typeface="Calibri"/>
              </a:rPr>
              <a:t>mpacted by </a:t>
            </a:r>
            <a:r>
              <a:rPr lang="en-GB" sz="1300" u="sng">
                <a:solidFill>
                  <a:srgbClr val="1F3864"/>
                </a:solidFill>
                <a:latin typeface="Calibri"/>
                <a:ea typeface="Calibri"/>
                <a:cs typeface="Calibri"/>
                <a:sym typeface="Calibri"/>
              </a:rPr>
              <a:t>A</a:t>
            </a:r>
            <a:r>
              <a:rPr lang="en-GB" sz="1300">
                <a:solidFill>
                  <a:srgbClr val="1F3864"/>
                </a:solidFill>
                <a:latin typeface="Calibri"/>
                <a:ea typeface="Calibri"/>
                <a:cs typeface="Calibri"/>
                <a:sym typeface="Calibri"/>
              </a:rPr>
              <a:t>rtificial </a:t>
            </a:r>
            <a:r>
              <a:rPr b="1" lang="en-GB" sz="1300" u="sng">
                <a:solidFill>
                  <a:srgbClr val="1F3864"/>
                </a:solidFill>
                <a:latin typeface="Calibri"/>
                <a:ea typeface="Calibri"/>
                <a:cs typeface="Calibri"/>
                <a:sym typeface="Calibri"/>
              </a:rPr>
              <a:t>I</a:t>
            </a:r>
            <a:r>
              <a:rPr lang="en-GB" sz="1300">
                <a:solidFill>
                  <a:srgbClr val="1F3864"/>
                </a:solidFill>
                <a:latin typeface="Calibri"/>
                <a:ea typeface="Calibri"/>
                <a:cs typeface="Calibri"/>
                <a:sym typeface="Calibri"/>
              </a:rPr>
              <a:t>ntelligence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nvSpPr>
        <p:spPr>
          <a:xfrm>
            <a:off x="63912" y="1792985"/>
            <a:ext cx="5830528" cy="2462213"/>
          </a:xfrm>
          <a:prstGeom prst="rect">
            <a:avLst/>
          </a:prstGeom>
          <a:solidFill>
            <a:srgbClr val="385623"/>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 u="sng">
              <a:solidFill>
                <a:schemeClr val="lt1"/>
              </a:solidFill>
              <a:latin typeface="Calibri"/>
              <a:ea typeface="Calibri"/>
              <a:cs typeface="Calibri"/>
              <a:sym typeface="Calibri"/>
            </a:endParaRPr>
          </a:p>
          <a:p>
            <a:pPr indent="0" lvl="0" marL="0" marR="0" rtl="0" algn="ctr">
              <a:spcBef>
                <a:spcPts val="0"/>
              </a:spcBef>
              <a:spcAft>
                <a:spcPts val="0"/>
              </a:spcAft>
              <a:buNone/>
            </a:pPr>
            <a:r>
              <a:rPr b="1" lang="en-GB" sz="3200" u="sng">
                <a:solidFill>
                  <a:schemeClr val="lt1"/>
                </a:solidFill>
                <a:latin typeface="Calibri"/>
                <a:ea typeface="Calibri"/>
                <a:cs typeface="Calibri"/>
                <a:sym typeface="Calibri"/>
              </a:rPr>
              <a:t>Advantages of GAI</a:t>
            </a:r>
            <a:endParaRPr/>
          </a:p>
          <a:p>
            <a:pPr indent="-285750" lvl="0" marL="285750" marR="0" rtl="0" algn="l">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Can increase access to information, </a:t>
            </a:r>
            <a:endParaRPr/>
          </a:p>
          <a:p>
            <a:pPr indent="-285750" lvl="0" marL="285750" marR="0" rtl="0" algn="l">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Facilitate personalised &amp; complex learning, </a:t>
            </a:r>
            <a:endParaRPr/>
          </a:p>
          <a:p>
            <a:pPr indent="-285750" lvl="0" marL="285750" marR="0" rtl="0" algn="l">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Decrease teaching workload, </a:t>
            </a:r>
            <a:endParaRPr/>
          </a:p>
          <a:p>
            <a:pPr indent="-285750" lvl="0" marL="285750" marR="0" rtl="0" algn="l">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Makes key processes/tasks more efficient.</a:t>
            </a:r>
            <a:endParaRPr/>
          </a:p>
          <a:p>
            <a:pPr indent="0" lvl="0" marL="0" marR="0" rtl="0" algn="l">
              <a:spcBef>
                <a:spcPts val="0"/>
              </a:spcBef>
              <a:spcAft>
                <a:spcPts val="0"/>
              </a:spcAft>
              <a:buNone/>
            </a:pPr>
            <a:r>
              <a:rPr lang="en-GB" sz="1800">
                <a:solidFill>
                  <a:schemeClr val="lt1"/>
                </a:solidFill>
                <a:latin typeface="Calibri"/>
                <a:ea typeface="Calibri"/>
                <a:cs typeface="Calibri"/>
                <a:sym typeface="Calibri"/>
              </a:rPr>
              <a:t> </a:t>
            </a:r>
            <a:endParaRPr/>
          </a:p>
        </p:txBody>
      </p:sp>
      <p:sp>
        <p:nvSpPr>
          <p:cNvPr id="227" name="Google Shape;227;p14"/>
          <p:cNvSpPr txBox="1"/>
          <p:nvPr/>
        </p:nvSpPr>
        <p:spPr>
          <a:xfrm>
            <a:off x="422787" y="4392848"/>
            <a:ext cx="11346425" cy="2308324"/>
          </a:xfrm>
          <a:prstGeom prst="rect">
            <a:avLst/>
          </a:prstGeom>
          <a:noFill/>
          <a:ln>
            <a:noFill/>
          </a:ln>
        </p:spPr>
        <p:txBody>
          <a:bodyPr anchorCtr="0" anchor="t" bIns="45700" lIns="91425" spcFirstLastPara="1" rIns="91425" wrap="square" tIns="45700">
            <a:spAutoFit/>
          </a:bodyPr>
          <a:lstStyle/>
          <a:p>
            <a:pPr indent="-228600" lvl="0" marL="0" marR="0" rtl="0" algn="l">
              <a:spcBef>
                <a:spcPts val="0"/>
              </a:spcBef>
              <a:spcAft>
                <a:spcPts val="0"/>
              </a:spcAft>
              <a:buClr>
                <a:srgbClr val="1F3864"/>
              </a:buClr>
              <a:buSzPts val="3600"/>
              <a:buFont typeface="Arial"/>
              <a:buChar char="•"/>
            </a:pPr>
            <a:r>
              <a:rPr b="0" i="0" lang="en-GB" sz="3600">
                <a:solidFill>
                  <a:srgbClr val="1F3864"/>
                </a:solidFill>
                <a:latin typeface="Arial"/>
                <a:ea typeface="Arial"/>
                <a:cs typeface="Arial"/>
                <a:sym typeface="Arial"/>
              </a:rPr>
              <a:t> What is the purpose of the assessment?</a:t>
            </a:r>
            <a:endParaRPr/>
          </a:p>
          <a:p>
            <a:pPr indent="-228600" lvl="0" marL="0" marR="0" rtl="0" algn="l">
              <a:spcBef>
                <a:spcPts val="0"/>
              </a:spcBef>
              <a:spcAft>
                <a:spcPts val="0"/>
              </a:spcAft>
              <a:buClr>
                <a:srgbClr val="1F3864"/>
              </a:buClr>
              <a:buSzPts val="3600"/>
              <a:buFont typeface="Arial"/>
              <a:buChar char="•"/>
            </a:pPr>
            <a:r>
              <a:rPr b="0" i="0" lang="en-GB" sz="3600">
                <a:solidFill>
                  <a:srgbClr val="1F3864"/>
                </a:solidFill>
                <a:latin typeface="Arial"/>
                <a:ea typeface="Arial"/>
                <a:cs typeface="Arial"/>
                <a:sym typeface="Arial"/>
              </a:rPr>
              <a:t> What specific knowledge will be gained?</a:t>
            </a:r>
            <a:endParaRPr/>
          </a:p>
          <a:p>
            <a:pPr indent="-228600" lvl="0" marL="0" marR="0" rtl="0" algn="l">
              <a:spcBef>
                <a:spcPts val="0"/>
              </a:spcBef>
              <a:spcAft>
                <a:spcPts val="0"/>
              </a:spcAft>
              <a:buClr>
                <a:srgbClr val="1F3864"/>
              </a:buClr>
              <a:buSzPts val="3600"/>
              <a:buFont typeface="Arial"/>
              <a:buChar char="•"/>
            </a:pPr>
            <a:r>
              <a:rPr lang="en-GB" sz="3600">
                <a:solidFill>
                  <a:srgbClr val="1F3864"/>
                </a:solidFill>
                <a:latin typeface="Arial"/>
                <a:ea typeface="Arial"/>
                <a:cs typeface="Arial"/>
                <a:sym typeface="Arial"/>
              </a:rPr>
              <a:t> What are future application needs for this assessment?</a:t>
            </a:r>
            <a:endParaRPr/>
          </a:p>
          <a:p>
            <a:pPr indent="-228600" lvl="0" marL="0" marR="0" rtl="0" algn="l">
              <a:spcBef>
                <a:spcPts val="0"/>
              </a:spcBef>
              <a:spcAft>
                <a:spcPts val="0"/>
              </a:spcAft>
              <a:buClr>
                <a:srgbClr val="1F3864"/>
              </a:buClr>
              <a:buSzPts val="3600"/>
              <a:buFont typeface="Arial"/>
              <a:buChar char="•"/>
            </a:pPr>
            <a:r>
              <a:rPr b="0" i="0" lang="en-GB" sz="3600">
                <a:solidFill>
                  <a:srgbClr val="1F3864"/>
                </a:solidFill>
                <a:latin typeface="Arial"/>
                <a:ea typeface="Arial"/>
                <a:cs typeface="Arial"/>
                <a:sym typeface="Arial"/>
              </a:rPr>
              <a:t> How this be useful to improve the learning experience?</a:t>
            </a:r>
            <a:endParaRPr/>
          </a:p>
        </p:txBody>
      </p:sp>
      <p:sp>
        <p:nvSpPr>
          <p:cNvPr id="228" name="Google Shape;228;p14"/>
          <p:cNvSpPr txBox="1"/>
          <p:nvPr/>
        </p:nvSpPr>
        <p:spPr>
          <a:xfrm>
            <a:off x="-4917" y="-50430"/>
            <a:ext cx="1211334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800">
                <a:solidFill>
                  <a:srgbClr val="1F3864"/>
                </a:solidFill>
                <a:latin typeface="Calibri"/>
                <a:ea typeface="Calibri"/>
                <a:cs typeface="Calibri"/>
                <a:sym typeface="Calibri"/>
              </a:rPr>
              <a:t>Risk assessment and Mitigation Plans for ‘</a:t>
            </a:r>
            <a:r>
              <a:rPr b="1" i="1" lang="en-GB" sz="4800">
                <a:solidFill>
                  <a:srgbClr val="1F3864"/>
                </a:solidFill>
                <a:latin typeface="Calibri"/>
                <a:ea typeface="Calibri"/>
                <a:cs typeface="Calibri"/>
                <a:sym typeface="Calibri"/>
              </a:rPr>
              <a:t>Smart Assessments</a:t>
            </a:r>
            <a:r>
              <a:rPr b="1" lang="en-GB" sz="4800">
                <a:solidFill>
                  <a:srgbClr val="1F3864"/>
                </a:solidFill>
                <a:latin typeface="Calibri"/>
                <a:ea typeface="Calibri"/>
                <a:cs typeface="Calibri"/>
                <a:sym typeface="Calibri"/>
              </a:rPr>
              <a:t>’ </a:t>
            </a:r>
            <a:endParaRPr sz="4800">
              <a:solidFill>
                <a:srgbClr val="1F3864"/>
              </a:solidFill>
              <a:latin typeface="Calibri"/>
              <a:ea typeface="Calibri"/>
              <a:cs typeface="Calibri"/>
              <a:sym typeface="Calibri"/>
            </a:endParaRPr>
          </a:p>
        </p:txBody>
      </p:sp>
      <p:sp>
        <p:nvSpPr>
          <p:cNvPr id="229" name="Google Shape;229;p14"/>
          <p:cNvSpPr txBox="1"/>
          <p:nvPr/>
        </p:nvSpPr>
        <p:spPr>
          <a:xfrm>
            <a:off x="5958348" y="1792985"/>
            <a:ext cx="6184490" cy="2492990"/>
          </a:xfrm>
          <a:prstGeom prst="rect">
            <a:avLst/>
          </a:prstGeom>
          <a:solidFill>
            <a:srgbClr val="FF0066"/>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 u="sng">
              <a:solidFill>
                <a:schemeClr val="lt1"/>
              </a:solidFill>
              <a:latin typeface="Calibri"/>
              <a:ea typeface="Calibri"/>
              <a:cs typeface="Calibri"/>
              <a:sym typeface="Calibri"/>
            </a:endParaRPr>
          </a:p>
          <a:p>
            <a:pPr indent="0" lvl="0" marL="0" marR="0" rtl="0" algn="ctr">
              <a:spcBef>
                <a:spcPts val="0"/>
              </a:spcBef>
              <a:spcAft>
                <a:spcPts val="0"/>
              </a:spcAft>
              <a:buNone/>
            </a:pPr>
            <a:r>
              <a:rPr b="1" lang="en-GB" sz="3200" u="sng">
                <a:solidFill>
                  <a:schemeClr val="lt1"/>
                </a:solidFill>
                <a:latin typeface="Calibri"/>
                <a:ea typeface="Calibri"/>
                <a:cs typeface="Calibri"/>
                <a:sym typeface="Calibri"/>
              </a:rPr>
              <a:t>Threats to Education </a:t>
            </a:r>
            <a:endParaRPr/>
          </a:p>
          <a:p>
            <a:pPr indent="-342900" lvl="0" marL="342900" marR="0" rtl="0" algn="l">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Results in lack of higher-order cognitive skills. </a:t>
            </a:r>
            <a:endParaRPr/>
          </a:p>
          <a:p>
            <a:pPr indent="-342900" lvl="0" marL="342900" marR="0" rtl="0" algn="l">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Lack of understanding of the context</a:t>
            </a:r>
            <a:endParaRPr/>
          </a:p>
          <a:p>
            <a:pPr indent="-342900" lvl="0" marL="342900" marR="0" rtl="0" algn="l">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Threat to academic integrity</a:t>
            </a:r>
            <a:endParaRPr/>
          </a:p>
          <a:p>
            <a:pPr indent="-342900" lvl="0" marL="342900" marR="0" rtl="0" algn="l">
              <a:spcBef>
                <a:spcPts val="0"/>
              </a:spcBef>
              <a:spcAft>
                <a:spcPts val="0"/>
              </a:spcAft>
              <a:buClr>
                <a:schemeClr val="lt1"/>
              </a:buClr>
              <a:buSzPts val="2400"/>
              <a:buFont typeface="Arial"/>
              <a:buChar char="•"/>
            </a:pPr>
            <a:r>
              <a:rPr lang="en-GB" sz="2400">
                <a:solidFill>
                  <a:schemeClr val="lt1"/>
                </a:solidFill>
                <a:latin typeface="Calibri"/>
                <a:ea typeface="Calibri"/>
                <a:cs typeface="Calibri"/>
                <a:sym typeface="Calibri"/>
              </a:rPr>
              <a:t>Democratising plagiarism</a:t>
            </a:r>
            <a:endParaRPr/>
          </a:p>
          <a:p>
            <a:pPr indent="-292100" lvl="0" marL="342900" marR="0" rtl="0" algn="l">
              <a:spcBef>
                <a:spcPts val="0"/>
              </a:spcBef>
              <a:spcAft>
                <a:spcPts val="0"/>
              </a:spcAft>
              <a:buClr>
                <a:schemeClr val="dk1"/>
              </a:buClr>
              <a:buSzPts val="800"/>
              <a:buFont typeface="Arial"/>
              <a:buNone/>
            </a:pPr>
            <a:r>
              <a:t/>
            </a:r>
            <a:endParaRPr sz="800">
              <a:solidFill>
                <a:schemeClr val="lt1"/>
              </a:solidFill>
              <a:latin typeface="Calibri"/>
              <a:ea typeface="Calibri"/>
              <a:cs typeface="Calibri"/>
              <a:sym typeface="Calibri"/>
            </a:endParaRPr>
          </a:p>
          <a:p>
            <a:pPr indent="-266700" lvl="0" marL="342900" marR="0" rtl="0" algn="l">
              <a:spcBef>
                <a:spcPts val="0"/>
              </a:spcBef>
              <a:spcAft>
                <a:spcPts val="0"/>
              </a:spcAft>
              <a:buClr>
                <a:schemeClr val="dk1"/>
              </a:buClr>
              <a:buSzPts val="1200"/>
              <a:buFont typeface="Arial"/>
              <a:buNone/>
            </a:pPr>
            <a:r>
              <a:t/>
            </a:r>
            <a:endParaRPr sz="1200">
              <a:solidFill>
                <a:schemeClr val="lt1"/>
              </a:solidFill>
              <a:latin typeface="Calibri"/>
              <a:ea typeface="Calibri"/>
              <a:cs typeface="Calibri"/>
              <a:sym typeface="Calibri"/>
            </a:endParaRPr>
          </a:p>
        </p:txBody>
      </p:sp>
      <p:pic>
        <p:nvPicPr>
          <p:cNvPr id="230" name="Google Shape;230;p14"/>
          <p:cNvPicPr preferRelativeResize="0"/>
          <p:nvPr/>
        </p:nvPicPr>
        <p:blipFill rotWithShape="1">
          <a:blip r:embed="rId3">
            <a:alphaModFix/>
          </a:blip>
          <a:srcRect b="56147" l="74113" r="12415" t="30371"/>
          <a:stretch/>
        </p:blipFill>
        <p:spPr>
          <a:xfrm>
            <a:off x="10874175" y="6330230"/>
            <a:ext cx="1317825" cy="7418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5"/>
          <p:cNvSpPr txBox="1"/>
          <p:nvPr/>
        </p:nvSpPr>
        <p:spPr>
          <a:xfrm>
            <a:off x="0" y="-10404"/>
            <a:ext cx="1219200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800">
                <a:solidFill>
                  <a:srgbClr val="1F3864"/>
                </a:solidFill>
                <a:latin typeface="Calibri"/>
                <a:ea typeface="Calibri"/>
                <a:cs typeface="Calibri"/>
                <a:sym typeface="Calibri"/>
              </a:rPr>
              <a:t>Smart Assessments - The way forwards </a:t>
            </a:r>
            <a:endParaRPr/>
          </a:p>
        </p:txBody>
      </p:sp>
      <p:sp>
        <p:nvSpPr>
          <p:cNvPr id="236" name="Google Shape;236;p15"/>
          <p:cNvSpPr txBox="1"/>
          <p:nvPr/>
        </p:nvSpPr>
        <p:spPr>
          <a:xfrm>
            <a:off x="0" y="5978338"/>
            <a:ext cx="474017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F3864"/>
                </a:solidFill>
                <a:latin typeface="Calibri"/>
                <a:ea typeface="Calibri"/>
                <a:cs typeface="Calibri"/>
                <a:sym typeface="Calibri"/>
              </a:rPr>
              <a:t>Blooms Taxonomy – The Cognitive Domain</a:t>
            </a:r>
            <a:endParaRPr/>
          </a:p>
        </p:txBody>
      </p:sp>
      <p:grpSp>
        <p:nvGrpSpPr>
          <p:cNvPr id="237" name="Google Shape;237;p15"/>
          <p:cNvGrpSpPr/>
          <p:nvPr/>
        </p:nvGrpSpPr>
        <p:grpSpPr>
          <a:xfrm>
            <a:off x="2597422" y="1678939"/>
            <a:ext cx="2362200" cy="1995949"/>
            <a:chOff x="2927555" y="1720643"/>
            <a:chExt cx="2362200" cy="1995949"/>
          </a:xfrm>
        </p:grpSpPr>
        <p:sp>
          <p:nvSpPr>
            <p:cNvPr id="238" name="Google Shape;238;p15"/>
            <p:cNvSpPr/>
            <p:nvPr/>
          </p:nvSpPr>
          <p:spPr>
            <a:xfrm>
              <a:off x="4984955" y="1720643"/>
              <a:ext cx="304800" cy="1995949"/>
            </a:xfrm>
            <a:prstGeom prst="rightBrace">
              <a:avLst>
                <a:gd fmla="val 8333" name="adj1"/>
                <a:gd fmla="val 50000" name="adj2"/>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39" name="Google Shape;239;p15"/>
            <p:cNvCxnSpPr/>
            <p:nvPr/>
          </p:nvCxnSpPr>
          <p:spPr>
            <a:xfrm>
              <a:off x="2927555" y="3714544"/>
              <a:ext cx="2057400" cy="0"/>
            </a:xfrm>
            <a:prstGeom prst="straightConnector1">
              <a:avLst/>
            </a:prstGeom>
            <a:noFill/>
            <a:ln cap="flat" cmpd="sng" w="57150">
              <a:solidFill>
                <a:srgbClr val="FF0000"/>
              </a:solidFill>
              <a:prstDash val="dot"/>
              <a:miter lim="800000"/>
              <a:headEnd len="sm" w="sm" type="none"/>
              <a:tailEnd len="sm" w="sm" type="none"/>
            </a:ln>
          </p:spPr>
        </p:cxnSp>
      </p:grpSp>
      <p:sp>
        <p:nvSpPr>
          <p:cNvPr id="240" name="Google Shape;240;p15"/>
          <p:cNvSpPr txBox="1"/>
          <p:nvPr/>
        </p:nvSpPr>
        <p:spPr>
          <a:xfrm>
            <a:off x="5057942" y="1145382"/>
            <a:ext cx="7016071" cy="5386090"/>
          </a:xfrm>
          <a:prstGeom prst="rect">
            <a:avLst/>
          </a:prstGeom>
          <a:noFill/>
          <a:ln cap="flat" cmpd="sng" w="9525">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265113" lvl="0" marL="265113" marR="0" rtl="0" algn="l">
              <a:spcBef>
                <a:spcPts val="0"/>
              </a:spcBef>
              <a:spcAft>
                <a:spcPts val="0"/>
              </a:spcAft>
              <a:buClr>
                <a:srgbClr val="1F3864"/>
              </a:buClr>
              <a:buSzPts val="3200"/>
              <a:buFont typeface="Arial"/>
              <a:buChar char="•"/>
            </a:pPr>
            <a:r>
              <a:rPr b="1" lang="en-GB" sz="3200">
                <a:solidFill>
                  <a:srgbClr val="1F3864"/>
                </a:solidFill>
                <a:latin typeface="Calibri"/>
                <a:ea typeface="Calibri"/>
                <a:cs typeface="Calibri"/>
                <a:sym typeface="Calibri"/>
              </a:rPr>
              <a:t>Assessment for learning </a:t>
            </a:r>
            <a:endParaRPr/>
          </a:p>
          <a:p>
            <a:pPr indent="-187325" lvl="0" marL="452438" marR="0" rtl="0" algn="l">
              <a:spcBef>
                <a:spcPts val="0"/>
              </a:spcBef>
              <a:spcAft>
                <a:spcPts val="0"/>
              </a:spcAft>
              <a:buClr>
                <a:srgbClr val="1F3864"/>
              </a:buClr>
              <a:buSzPts val="2400"/>
              <a:buFont typeface="Calibri"/>
              <a:buChar char="-"/>
            </a:pPr>
            <a:r>
              <a:rPr lang="en-GB" sz="2400">
                <a:solidFill>
                  <a:srgbClr val="1F3864"/>
                </a:solidFill>
                <a:latin typeface="Calibri"/>
                <a:ea typeface="Calibri"/>
                <a:cs typeface="Calibri"/>
                <a:sym typeface="Calibri"/>
              </a:rPr>
              <a:t>Information gathering (formative) – Using GAI</a:t>
            </a:r>
            <a:endParaRPr/>
          </a:p>
          <a:p>
            <a:pPr indent="-187325" lvl="0" marL="452438" marR="0" rtl="0" algn="l">
              <a:spcBef>
                <a:spcPts val="0"/>
              </a:spcBef>
              <a:spcAft>
                <a:spcPts val="0"/>
              </a:spcAft>
              <a:buClr>
                <a:srgbClr val="1F3864"/>
              </a:buClr>
              <a:buSzPts val="2400"/>
              <a:buFont typeface="Calibri"/>
              <a:buChar char="-"/>
            </a:pPr>
            <a:r>
              <a:rPr lang="en-GB" sz="2400">
                <a:solidFill>
                  <a:srgbClr val="1F3864"/>
                </a:solidFill>
                <a:latin typeface="Calibri"/>
                <a:ea typeface="Calibri"/>
                <a:cs typeface="Calibri"/>
                <a:sym typeface="Calibri"/>
              </a:rPr>
              <a:t>Should be followed up with discussions</a:t>
            </a:r>
            <a:endParaRPr/>
          </a:p>
          <a:p>
            <a:pPr indent="0" lvl="0" marL="265113" marR="0" rtl="0" algn="l">
              <a:spcBef>
                <a:spcPts val="0"/>
              </a:spcBef>
              <a:spcAft>
                <a:spcPts val="0"/>
              </a:spcAft>
              <a:buClr>
                <a:schemeClr val="dk1"/>
              </a:buClr>
              <a:buSzPts val="1600"/>
              <a:buFont typeface="Arial"/>
              <a:buNone/>
            </a:pPr>
            <a:r>
              <a:t/>
            </a:r>
            <a:endParaRPr sz="1600">
              <a:solidFill>
                <a:srgbClr val="1F3864"/>
              </a:solidFill>
              <a:latin typeface="Calibri"/>
              <a:ea typeface="Calibri"/>
              <a:cs typeface="Calibri"/>
              <a:sym typeface="Calibri"/>
            </a:endParaRPr>
          </a:p>
          <a:p>
            <a:pPr indent="-265113" lvl="0" marL="265113" marR="0" rtl="0" algn="l">
              <a:spcBef>
                <a:spcPts val="0"/>
              </a:spcBef>
              <a:spcAft>
                <a:spcPts val="0"/>
              </a:spcAft>
              <a:buClr>
                <a:srgbClr val="1F3864"/>
              </a:buClr>
              <a:buSzPts val="3200"/>
              <a:buFont typeface="Arial"/>
              <a:buChar char="•"/>
            </a:pPr>
            <a:r>
              <a:rPr b="1" lang="en-GB" sz="3200">
                <a:solidFill>
                  <a:srgbClr val="1F3864"/>
                </a:solidFill>
                <a:latin typeface="Calibri"/>
                <a:ea typeface="Calibri"/>
                <a:cs typeface="Calibri"/>
                <a:sym typeface="Calibri"/>
              </a:rPr>
              <a:t>Assessment of Learning </a:t>
            </a:r>
            <a:endParaRPr/>
          </a:p>
          <a:p>
            <a:pPr indent="-152400" lvl="0" marL="342900" marR="0" rtl="0" algn="l">
              <a:spcBef>
                <a:spcPts val="0"/>
              </a:spcBef>
              <a:spcAft>
                <a:spcPts val="0"/>
              </a:spcAft>
              <a:buClr>
                <a:srgbClr val="1F3864"/>
              </a:buClr>
              <a:buSzPts val="2400"/>
              <a:buFont typeface="Calibri"/>
              <a:buChar char="-"/>
            </a:pPr>
            <a:r>
              <a:rPr lang="en-GB" sz="2400">
                <a:solidFill>
                  <a:srgbClr val="1F3864"/>
                </a:solidFill>
                <a:latin typeface="Calibri"/>
                <a:ea typeface="Calibri"/>
                <a:cs typeface="Calibri"/>
                <a:sym typeface="Calibri"/>
              </a:rPr>
              <a:t> Creative assessments that expect individualism</a:t>
            </a:r>
            <a:endParaRPr/>
          </a:p>
          <a:p>
            <a:pPr indent="-152400" lvl="0" marL="342900" marR="0" rtl="0" algn="l">
              <a:spcBef>
                <a:spcPts val="0"/>
              </a:spcBef>
              <a:spcAft>
                <a:spcPts val="0"/>
              </a:spcAft>
              <a:buClr>
                <a:srgbClr val="1F3864"/>
              </a:buClr>
              <a:buSzPts val="2400"/>
              <a:buFont typeface="Calibri"/>
              <a:buChar char="-"/>
            </a:pPr>
            <a:r>
              <a:rPr lang="en-GB" sz="2400">
                <a:solidFill>
                  <a:srgbClr val="1F3864"/>
                </a:solidFill>
                <a:latin typeface="Calibri"/>
                <a:ea typeface="Calibri"/>
                <a:cs typeface="Calibri"/>
                <a:sym typeface="Calibri"/>
              </a:rPr>
              <a:t> Questions that need situational skills applications</a:t>
            </a:r>
            <a:endParaRPr/>
          </a:p>
          <a:p>
            <a:pPr indent="-152400" lvl="0" marL="342900" marR="0" rtl="0" algn="l">
              <a:spcBef>
                <a:spcPts val="0"/>
              </a:spcBef>
              <a:spcAft>
                <a:spcPts val="0"/>
              </a:spcAft>
              <a:buClr>
                <a:srgbClr val="1F3864"/>
              </a:buClr>
              <a:buSzPts val="2400"/>
              <a:buFont typeface="Calibri"/>
              <a:buChar char="-"/>
            </a:pPr>
            <a:r>
              <a:rPr lang="en-GB" sz="2400">
                <a:solidFill>
                  <a:srgbClr val="1F3864"/>
                </a:solidFill>
                <a:latin typeface="Calibri"/>
                <a:ea typeface="Calibri"/>
                <a:cs typeface="Calibri"/>
                <a:sym typeface="Calibri"/>
              </a:rPr>
              <a:t> Invigilated assessments</a:t>
            </a:r>
            <a:endParaRPr/>
          </a:p>
          <a:p>
            <a:pPr indent="-163513" lvl="0" marL="265113" marR="0" rtl="0" algn="l">
              <a:spcBef>
                <a:spcPts val="0"/>
              </a:spcBef>
              <a:spcAft>
                <a:spcPts val="0"/>
              </a:spcAft>
              <a:buClr>
                <a:schemeClr val="dk1"/>
              </a:buClr>
              <a:buSzPts val="1600"/>
              <a:buFont typeface="Arial"/>
              <a:buNone/>
            </a:pPr>
            <a:r>
              <a:t/>
            </a:r>
            <a:endParaRPr sz="1600">
              <a:solidFill>
                <a:srgbClr val="1F3864"/>
              </a:solidFill>
              <a:latin typeface="Calibri"/>
              <a:ea typeface="Calibri"/>
              <a:cs typeface="Calibri"/>
              <a:sym typeface="Calibri"/>
            </a:endParaRPr>
          </a:p>
          <a:p>
            <a:pPr indent="-265113" lvl="0" marL="265113" marR="0" rtl="0" algn="l">
              <a:spcBef>
                <a:spcPts val="0"/>
              </a:spcBef>
              <a:spcAft>
                <a:spcPts val="0"/>
              </a:spcAft>
              <a:buClr>
                <a:srgbClr val="1F3864"/>
              </a:buClr>
              <a:buSzPts val="3200"/>
              <a:buFont typeface="Arial"/>
              <a:buChar char="•"/>
            </a:pPr>
            <a:r>
              <a:rPr b="1" lang="en-GB" sz="3200">
                <a:solidFill>
                  <a:srgbClr val="1F3864"/>
                </a:solidFill>
                <a:latin typeface="Calibri"/>
                <a:ea typeface="Calibri"/>
                <a:cs typeface="Calibri"/>
                <a:sym typeface="Calibri"/>
              </a:rPr>
              <a:t>Assessment as learning</a:t>
            </a:r>
            <a:endParaRPr/>
          </a:p>
          <a:p>
            <a:pPr indent="-152400" lvl="0" marL="342900" marR="0" rtl="0" algn="l">
              <a:spcBef>
                <a:spcPts val="0"/>
              </a:spcBef>
              <a:spcAft>
                <a:spcPts val="0"/>
              </a:spcAft>
              <a:buClr>
                <a:srgbClr val="1F3864"/>
              </a:buClr>
              <a:buSzPts val="2400"/>
              <a:buFont typeface="Calibri"/>
              <a:buChar char="-"/>
            </a:pPr>
            <a:r>
              <a:rPr lang="en-GB" sz="2400">
                <a:solidFill>
                  <a:srgbClr val="1F3864"/>
                </a:solidFill>
                <a:latin typeface="Calibri"/>
                <a:ea typeface="Calibri"/>
                <a:cs typeface="Calibri"/>
                <a:sym typeface="Calibri"/>
              </a:rPr>
              <a:t> Creative assessments involving group tasks</a:t>
            </a:r>
            <a:endParaRPr/>
          </a:p>
          <a:p>
            <a:pPr indent="-152400" lvl="0" marL="342900" marR="0" rtl="0" algn="l">
              <a:spcBef>
                <a:spcPts val="0"/>
              </a:spcBef>
              <a:spcAft>
                <a:spcPts val="0"/>
              </a:spcAft>
              <a:buClr>
                <a:srgbClr val="1F3864"/>
              </a:buClr>
              <a:buSzPts val="2400"/>
              <a:buFont typeface="Calibri"/>
              <a:buChar char="-"/>
            </a:pPr>
            <a:r>
              <a:rPr lang="en-GB" sz="2400">
                <a:solidFill>
                  <a:srgbClr val="1F3864"/>
                </a:solidFill>
                <a:latin typeface="Calibri"/>
                <a:ea typeface="Calibri"/>
                <a:cs typeface="Calibri"/>
                <a:sym typeface="Calibri"/>
              </a:rPr>
              <a:t> Questions that need situational skills applications</a:t>
            </a:r>
            <a:endParaRPr/>
          </a:p>
          <a:p>
            <a:pPr indent="-187325" lvl="0" marL="452438" marR="0" rtl="0" algn="l">
              <a:spcBef>
                <a:spcPts val="0"/>
              </a:spcBef>
              <a:spcAft>
                <a:spcPts val="0"/>
              </a:spcAft>
              <a:buClr>
                <a:srgbClr val="1F3864"/>
              </a:buClr>
              <a:buSzPts val="2400"/>
              <a:buFont typeface="Calibri"/>
              <a:buChar char="-"/>
            </a:pPr>
            <a:r>
              <a:rPr lang="en-GB" sz="2400">
                <a:solidFill>
                  <a:srgbClr val="1F3864"/>
                </a:solidFill>
                <a:latin typeface="Calibri"/>
                <a:ea typeface="Calibri"/>
                <a:cs typeface="Calibri"/>
                <a:sym typeface="Calibri"/>
              </a:rPr>
              <a:t>Information gathered using GAI with verification scaffolding</a:t>
            </a:r>
            <a:endParaRPr/>
          </a:p>
        </p:txBody>
      </p:sp>
      <p:sp>
        <p:nvSpPr>
          <p:cNvPr id="241" name="Google Shape;241;p15"/>
          <p:cNvSpPr txBox="1"/>
          <p:nvPr/>
        </p:nvSpPr>
        <p:spPr>
          <a:xfrm>
            <a:off x="-43979" y="6529184"/>
            <a:ext cx="57099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u="sng">
                <a:solidFill>
                  <a:schemeClr val="dk1"/>
                </a:solidFill>
                <a:latin typeface="Calibri"/>
                <a:ea typeface="Calibri"/>
                <a:cs typeface="Calibri"/>
                <a:sym typeface="Calibri"/>
                <a:hlinkClick r:id="rId3">
                  <a:extLst>
                    <a:ext uri="{A12FA001-AC4F-418D-AE19-62706E023703}">
                      <ahyp:hlinkClr val="tx"/>
                    </a:ext>
                  </a:extLst>
                </a:hlinkClick>
              </a:rPr>
              <a:t>https://www.open.edu/openlearncreate/mod/page/view.php?id=148602</a:t>
            </a:r>
            <a:r>
              <a:rPr lang="en-GB" sz="1400">
                <a:solidFill>
                  <a:schemeClr val="dk1"/>
                </a:solidFill>
                <a:latin typeface="Calibri"/>
                <a:ea typeface="Calibri"/>
                <a:cs typeface="Calibri"/>
                <a:sym typeface="Calibri"/>
              </a:rPr>
              <a:t> </a:t>
            </a:r>
            <a:endParaRPr/>
          </a:p>
        </p:txBody>
      </p:sp>
      <p:pic>
        <p:nvPicPr>
          <p:cNvPr id="242" name="Google Shape;242;p15"/>
          <p:cNvPicPr preferRelativeResize="0"/>
          <p:nvPr/>
        </p:nvPicPr>
        <p:blipFill rotWithShape="1">
          <a:blip r:embed="rId4">
            <a:alphaModFix/>
          </a:blip>
          <a:srcRect b="6315" l="0" r="0" t="0"/>
          <a:stretch/>
        </p:blipFill>
        <p:spPr>
          <a:xfrm>
            <a:off x="-93467" y="1083447"/>
            <a:ext cx="4594347" cy="48320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6"/>
          <p:cNvSpPr txBox="1"/>
          <p:nvPr/>
        </p:nvSpPr>
        <p:spPr>
          <a:xfrm>
            <a:off x="78658" y="58992"/>
            <a:ext cx="1211334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800">
                <a:solidFill>
                  <a:srgbClr val="1F3864"/>
                </a:solidFill>
                <a:latin typeface="Calibri"/>
                <a:ea typeface="Calibri"/>
                <a:cs typeface="Calibri"/>
                <a:sym typeface="Calibri"/>
              </a:rPr>
              <a:t>GAI assisted Assessment of learning - Example</a:t>
            </a:r>
            <a:endParaRPr/>
          </a:p>
        </p:txBody>
      </p:sp>
      <p:graphicFrame>
        <p:nvGraphicFramePr>
          <p:cNvPr id="248" name="Google Shape;248;p16"/>
          <p:cNvGraphicFramePr/>
          <p:nvPr/>
        </p:nvGraphicFramePr>
        <p:xfrm>
          <a:off x="216310" y="1270153"/>
          <a:ext cx="3000000" cy="3000000"/>
        </p:xfrm>
        <a:graphic>
          <a:graphicData uri="http://schemas.openxmlformats.org/drawingml/2006/table">
            <a:tbl>
              <a:tblPr bandRow="1">
                <a:noFill/>
                <a:tableStyleId>{08E02DA7-C560-4DFF-B99B-9B5D3CB88BBB}</a:tableStyleId>
              </a:tblPr>
              <a:tblGrid>
                <a:gridCol w="3231800"/>
                <a:gridCol w="4575000"/>
                <a:gridCol w="4090225"/>
              </a:tblGrid>
              <a:tr h="534000">
                <a:tc>
                  <a:txBody>
                    <a:bodyPr/>
                    <a:lstStyle/>
                    <a:p>
                      <a:pPr indent="0" lvl="0" marL="0" marR="0" rtl="0" algn="ctr">
                        <a:lnSpc>
                          <a:spcPct val="107000"/>
                        </a:lnSpc>
                        <a:spcBef>
                          <a:spcPts val="0"/>
                        </a:spcBef>
                        <a:spcAft>
                          <a:spcPts val="0"/>
                        </a:spcAft>
                        <a:buNone/>
                      </a:pPr>
                      <a:r>
                        <a:rPr b="1" lang="en-GB" sz="2400">
                          <a:solidFill>
                            <a:srgbClr val="1F3864"/>
                          </a:solidFill>
                        </a:rPr>
                        <a:t>Traditional essay question</a:t>
                      </a:r>
                      <a:endParaRPr b="1" sz="2400">
                        <a:solidFill>
                          <a:srgbClr val="1F3864"/>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b="1" lang="en-GB" sz="2400">
                          <a:solidFill>
                            <a:srgbClr val="1F3864"/>
                          </a:solidFill>
                        </a:rPr>
                        <a:t>Effective assessment question</a:t>
                      </a:r>
                      <a:endParaRPr b="1" sz="2400">
                        <a:solidFill>
                          <a:srgbClr val="1F3864"/>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b="1" lang="en-GB" sz="2400">
                          <a:solidFill>
                            <a:srgbClr val="1F3864"/>
                          </a:solidFill>
                        </a:rPr>
                        <a:t>Expected outcome</a:t>
                      </a:r>
                      <a:endParaRPr b="1" sz="2400">
                        <a:solidFill>
                          <a:srgbClr val="1F3864"/>
                        </a:solidFill>
                        <a:latin typeface="Calibri"/>
                        <a:ea typeface="Calibri"/>
                        <a:cs typeface="Calibri"/>
                        <a:sym typeface="Calibri"/>
                      </a:endParaRPr>
                    </a:p>
                  </a:txBody>
                  <a:tcPr marT="0" marB="0" marR="68575" marL="68575"/>
                </a:tc>
              </a:tr>
              <a:tr h="4547475">
                <a:tc>
                  <a:txBody>
                    <a:bodyPr/>
                    <a:lstStyle/>
                    <a:p>
                      <a:pPr indent="0" lvl="0" marL="0" marR="0" rtl="0" algn="l">
                        <a:lnSpc>
                          <a:spcPct val="107000"/>
                        </a:lnSpc>
                        <a:spcBef>
                          <a:spcPts val="0"/>
                        </a:spcBef>
                        <a:spcAft>
                          <a:spcPts val="0"/>
                        </a:spcAft>
                        <a:buNone/>
                      </a:pPr>
                      <a:r>
                        <a:rPr lang="en-GB" sz="2000">
                          <a:solidFill>
                            <a:srgbClr val="833C0B"/>
                          </a:solidFill>
                        </a:rPr>
                        <a:t>Write a 1000-word essay on </a:t>
                      </a:r>
                      <a:r>
                        <a:rPr b="1" lang="en-GB" sz="2000">
                          <a:solidFill>
                            <a:srgbClr val="833C0B"/>
                          </a:solidFill>
                        </a:rPr>
                        <a:t>the environmental effects of global warming and explain how this can be minimised.</a:t>
                      </a:r>
                      <a:endParaRPr/>
                    </a:p>
                    <a:p>
                      <a:pPr indent="0" lvl="0" marL="0" marR="0" rtl="0" algn="l">
                        <a:lnSpc>
                          <a:spcPct val="107000"/>
                        </a:lnSpc>
                        <a:spcBef>
                          <a:spcPts val="800"/>
                        </a:spcBef>
                        <a:spcAft>
                          <a:spcPts val="0"/>
                        </a:spcAft>
                        <a:buNone/>
                      </a:pPr>
                      <a:r>
                        <a:t/>
                      </a:r>
                      <a:endParaRPr sz="2000">
                        <a:solidFill>
                          <a:srgbClr val="833C0B"/>
                        </a:solidFill>
                        <a:latin typeface="Calibri"/>
                        <a:ea typeface="Calibri"/>
                        <a:cs typeface="Calibri"/>
                        <a:sym typeface="Calibri"/>
                      </a:endParaRPr>
                    </a:p>
                    <a:p>
                      <a:pPr indent="0" lvl="0" marL="0" marR="0" rtl="0" algn="l">
                        <a:lnSpc>
                          <a:spcPct val="107000"/>
                        </a:lnSpc>
                        <a:spcBef>
                          <a:spcPts val="800"/>
                        </a:spcBef>
                        <a:spcAft>
                          <a:spcPts val="0"/>
                        </a:spcAft>
                        <a:buNone/>
                      </a:pPr>
                      <a:r>
                        <a:rPr lang="en-GB" sz="2000">
                          <a:solidFill>
                            <a:srgbClr val="FF0066"/>
                          </a:solidFill>
                          <a:latin typeface="Calibri"/>
                          <a:ea typeface="Calibri"/>
                          <a:cs typeface="Calibri"/>
                          <a:sym typeface="Calibri"/>
                        </a:rPr>
                        <a:t>GAI can easily be used to answer this types of questions </a:t>
                      </a:r>
                      <a:endParaRPr/>
                    </a:p>
                  </a:txBody>
                  <a:tcPr marT="0" marB="0" marR="68575" marL="68575"/>
                </a:tc>
                <a:tc>
                  <a:txBody>
                    <a:bodyPr/>
                    <a:lstStyle/>
                    <a:p>
                      <a:pPr indent="0" lvl="0" marL="0" marR="0" rtl="0" algn="l">
                        <a:lnSpc>
                          <a:spcPct val="107000"/>
                        </a:lnSpc>
                        <a:spcBef>
                          <a:spcPts val="0"/>
                        </a:spcBef>
                        <a:spcAft>
                          <a:spcPts val="0"/>
                        </a:spcAft>
                        <a:buNone/>
                      </a:pPr>
                      <a:r>
                        <a:rPr lang="en-GB" sz="1800">
                          <a:solidFill>
                            <a:srgbClr val="548135"/>
                          </a:solidFill>
                        </a:rPr>
                        <a:t>This question can be transformed into three parts for group work. Each student will be asked to find answers using Chat-GPT. </a:t>
                      </a:r>
                      <a:endParaRPr/>
                    </a:p>
                    <a:p>
                      <a:pPr indent="-166687" lvl="0" marL="342900" marR="0" rtl="0" algn="l">
                        <a:lnSpc>
                          <a:spcPct val="107000"/>
                        </a:lnSpc>
                        <a:spcBef>
                          <a:spcPts val="800"/>
                        </a:spcBef>
                        <a:spcAft>
                          <a:spcPts val="0"/>
                        </a:spcAft>
                        <a:buClr>
                          <a:srgbClr val="548135"/>
                        </a:buClr>
                        <a:buSzPts val="1800"/>
                        <a:buFont typeface="Calibri"/>
                        <a:buAutoNum type="arabicPeriod"/>
                      </a:pPr>
                      <a:r>
                        <a:rPr lang="en-GB" sz="1800">
                          <a:solidFill>
                            <a:srgbClr val="548135"/>
                          </a:solidFill>
                        </a:rPr>
                        <a:t> </a:t>
                      </a:r>
                      <a:r>
                        <a:rPr b="1" lang="en-GB" sz="1800">
                          <a:solidFill>
                            <a:srgbClr val="548135"/>
                          </a:solidFill>
                        </a:rPr>
                        <a:t>Write a 500-word essay on global warming.</a:t>
                      </a:r>
                      <a:endParaRPr/>
                    </a:p>
                    <a:p>
                      <a:pPr indent="-166687" lvl="0" marL="342900" marR="0" rtl="0" algn="l">
                        <a:lnSpc>
                          <a:spcPct val="107000"/>
                        </a:lnSpc>
                        <a:spcBef>
                          <a:spcPts val="800"/>
                        </a:spcBef>
                        <a:spcAft>
                          <a:spcPts val="0"/>
                        </a:spcAft>
                        <a:buClr>
                          <a:srgbClr val="548135"/>
                        </a:buClr>
                        <a:buSzPts val="1800"/>
                        <a:buFont typeface="Calibri"/>
                        <a:buAutoNum type="arabicPeriod"/>
                      </a:pPr>
                      <a:r>
                        <a:rPr b="1" lang="en-GB" sz="1800">
                          <a:solidFill>
                            <a:srgbClr val="548135"/>
                          </a:solidFill>
                        </a:rPr>
                        <a:t> Write a 500-word essay the environmental effects of global warming.</a:t>
                      </a:r>
                      <a:endParaRPr/>
                    </a:p>
                    <a:p>
                      <a:pPr indent="-166687" lvl="0" marL="342900" marR="0" rtl="0" algn="l">
                        <a:lnSpc>
                          <a:spcPct val="107000"/>
                        </a:lnSpc>
                        <a:spcBef>
                          <a:spcPts val="800"/>
                        </a:spcBef>
                        <a:spcAft>
                          <a:spcPts val="0"/>
                        </a:spcAft>
                        <a:buClr>
                          <a:srgbClr val="548135"/>
                        </a:buClr>
                        <a:buSzPts val="1800"/>
                        <a:buFont typeface="Calibri"/>
                        <a:buAutoNum type="arabicPeriod"/>
                      </a:pPr>
                      <a:r>
                        <a:rPr b="1" lang="en-GB" sz="1800">
                          <a:solidFill>
                            <a:srgbClr val="548135"/>
                          </a:solidFill>
                        </a:rPr>
                        <a:t> Write 500-word essay on how to minimise global warming </a:t>
                      </a:r>
                      <a:endParaRPr/>
                    </a:p>
                    <a:p>
                      <a:pPr indent="0" lvl="0" marL="0" marR="0" rtl="0" algn="l">
                        <a:lnSpc>
                          <a:spcPct val="107000"/>
                        </a:lnSpc>
                        <a:spcBef>
                          <a:spcPts val="800"/>
                        </a:spcBef>
                        <a:spcAft>
                          <a:spcPts val="0"/>
                        </a:spcAft>
                        <a:buClr>
                          <a:srgbClr val="548135"/>
                        </a:buClr>
                        <a:buSzPts val="1800"/>
                        <a:buFont typeface="Calibri"/>
                        <a:buNone/>
                      </a:pPr>
                      <a:r>
                        <a:rPr lang="en-GB" sz="1800">
                          <a:solidFill>
                            <a:srgbClr val="548135"/>
                          </a:solidFill>
                        </a:rPr>
                        <a:t>Then they are expected to work together to </a:t>
                      </a:r>
                      <a:r>
                        <a:rPr b="1" lang="en-GB" sz="1800">
                          <a:solidFill>
                            <a:srgbClr val="548135"/>
                          </a:solidFill>
                        </a:rPr>
                        <a:t>produce a 1000-word critical summary of their findings </a:t>
                      </a:r>
                      <a:r>
                        <a:rPr lang="en-GB" sz="1800">
                          <a:solidFill>
                            <a:srgbClr val="548135"/>
                          </a:solidFill>
                        </a:rPr>
                        <a:t>(and submit with their individual Chat-GPT generated essays)</a:t>
                      </a:r>
                      <a:endParaRPr sz="1800">
                        <a:solidFill>
                          <a:srgbClr val="548135"/>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GB" sz="2000">
                          <a:solidFill>
                            <a:srgbClr val="1F3864"/>
                          </a:solidFill>
                        </a:rPr>
                        <a:t>The assessment ensures that each student reads the essays produced by Chat-GPT, takes short notes, and explains their findings to their group. Then they will work together to produce a critical analysis of the information gathered from Chat-GPT. </a:t>
                      </a:r>
                      <a:endParaRPr/>
                    </a:p>
                    <a:p>
                      <a:pPr indent="0" lvl="0" marL="0" marR="0" rtl="0" algn="l">
                        <a:lnSpc>
                          <a:spcPct val="107000"/>
                        </a:lnSpc>
                        <a:spcBef>
                          <a:spcPts val="800"/>
                        </a:spcBef>
                        <a:spcAft>
                          <a:spcPts val="0"/>
                        </a:spcAft>
                        <a:buNone/>
                      </a:pPr>
                      <a:r>
                        <a:rPr lang="en-GB" sz="2000">
                          <a:solidFill>
                            <a:srgbClr val="833C0B"/>
                          </a:solidFill>
                        </a:rPr>
                        <a:t>Although there is a chance to use the Chat-GPT to produce the final critical analysis, the task expects them to submit individual Chat-CPT generated essays. This ensures their own critical analysis </a:t>
                      </a:r>
                      <a:endParaRPr sz="2000">
                        <a:solidFill>
                          <a:srgbClr val="833C0B"/>
                        </a:solidFill>
                        <a:latin typeface="Calibri"/>
                        <a:ea typeface="Calibri"/>
                        <a:cs typeface="Calibri"/>
                        <a:sym typeface="Calibri"/>
                      </a:endParaRPr>
                    </a:p>
                  </a:txBody>
                  <a:tcPr marT="0" marB="0" marR="68575" marL="68575"/>
                </a:tc>
              </a:tr>
            </a:tbl>
          </a:graphicData>
        </a:graphic>
      </p:graphicFrame>
      <p:sp>
        <p:nvSpPr>
          <p:cNvPr id="249" name="Google Shape;249;p16"/>
          <p:cNvSpPr/>
          <p:nvPr/>
        </p:nvSpPr>
        <p:spPr>
          <a:xfrm>
            <a:off x="3490453" y="2091813"/>
            <a:ext cx="4483510" cy="424753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p:cNvSpPr/>
          <p:nvPr/>
        </p:nvSpPr>
        <p:spPr>
          <a:xfrm>
            <a:off x="8042787" y="2091813"/>
            <a:ext cx="3932903" cy="424753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9"/>
                                        </p:tgtEl>
                                        <p:attrNameLst>
                                          <p:attrName>ppt_y</p:attrName>
                                        </p:attrNameLst>
                                      </p:cBhvr>
                                      <p:tavLst>
                                        <p:tav fmla="" tm="0">
                                          <p:val>
                                            <p:strVal val="#ppt_y"/>
                                          </p:val>
                                        </p:tav>
                                        <p:tav fmla="" tm="100000">
                                          <p:val>
                                            <p:strVal val="#ppt_y+1"/>
                                          </p:val>
                                        </p:tav>
                                      </p:tavLst>
                                    </p:anim>
                                    <p:set>
                                      <p:cBhvr>
                                        <p:cTn dur="1" fill="hold">
                                          <p:stCondLst>
                                            <p:cond delay="500"/>
                                          </p:stCondLst>
                                        </p:cTn>
                                        <p:tgtEl>
                                          <p:spTgt spid="2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50"/>
                                        </p:tgtEl>
                                        <p:attrNameLst>
                                          <p:attrName>ppt_y</p:attrName>
                                        </p:attrNameLst>
                                      </p:cBhvr>
                                      <p:tavLst>
                                        <p:tav fmla="" tm="0">
                                          <p:val>
                                            <p:strVal val="#ppt_y"/>
                                          </p:val>
                                        </p:tav>
                                        <p:tav fmla="" tm="100000">
                                          <p:val>
                                            <p:strVal val="#ppt_y+1"/>
                                          </p:val>
                                        </p:tav>
                                      </p:tavLst>
                                    </p:anim>
                                    <p:set>
                                      <p:cBhvr>
                                        <p:cTn dur="1" fill="hold">
                                          <p:stCondLst>
                                            <p:cond delay="500"/>
                                          </p:stCondLst>
                                        </p:cTn>
                                        <p:tgtEl>
                                          <p:spTgt spid="2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7"/>
          <p:cNvSpPr txBox="1"/>
          <p:nvPr/>
        </p:nvSpPr>
        <p:spPr>
          <a:xfrm>
            <a:off x="-501445" y="0"/>
            <a:ext cx="1319489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400">
                <a:solidFill>
                  <a:srgbClr val="1F3864"/>
                </a:solidFill>
                <a:latin typeface="Calibri"/>
                <a:ea typeface="Calibri"/>
                <a:cs typeface="Calibri"/>
                <a:sym typeface="Calibri"/>
              </a:rPr>
              <a:t>GAI-assisted assessment for learning - Example</a:t>
            </a:r>
            <a:endParaRPr/>
          </a:p>
        </p:txBody>
      </p:sp>
      <p:pic>
        <p:nvPicPr>
          <p:cNvPr id="256" name="Google Shape;256;p17"/>
          <p:cNvPicPr preferRelativeResize="0"/>
          <p:nvPr/>
        </p:nvPicPr>
        <p:blipFill rotWithShape="1">
          <a:blip r:embed="rId3">
            <a:alphaModFix/>
          </a:blip>
          <a:srcRect b="67886" l="0" r="82686" t="14316"/>
          <a:stretch/>
        </p:blipFill>
        <p:spPr>
          <a:xfrm>
            <a:off x="218358" y="1116551"/>
            <a:ext cx="2061033" cy="1435908"/>
          </a:xfrm>
          <a:prstGeom prst="rect">
            <a:avLst/>
          </a:prstGeom>
          <a:noFill/>
          <a:ln>
            <a:noFill/>
          </a:ln>
        </p:spPr>
      </p:pic>
      <p:sp>
        <p:nvSpPr>
          <p:cNvPr id="257" name="Google Shape;257;p17"/>
          <p:cNvSpPr txBox="1"/>
          <p:nvPr/>
        </p:nvSpPr>
        <p:spPr>
          <a:xfrm>
            <a:off x="32660" y="2739716"/>
            <a:ext cx="2805961" cy="1077218"/>
          </a:xfrm>
          <a:prstGeom prst="rect">
            <a:avLst/>
          </a:prstGeom>
          <a:noFill/>
          <a:ln>
            <a:noFill/>
          </a:ln>
        </p:spPr>
        <p:txBody>
          <a:bodyPr anchorCtr="0" anchor="t" bIns="45700" lIns="91425" spcFirstLastPara="1" rIns="91425" wrap="square" tIns="45700">
            <a:spAutoFit/>
          </a:bodyPr>
          <a:lstStyle/>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Student groups formed</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Four in a group</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Group titles given</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Each student - one sub-title </a:t>
            </a:r>
            <a:endParaRPr/>
          </a:p>
        </p:txBody>
      </p:sp>
      <p:sp>
        <p:nvSpPr>
          <p:cNvPr id="258" name="Google Shape;258;p17"/>
          <p:cNvSpPr txBox="1"/>
          <p:nvPr/>
        </p:nvSpPr>
        <p:spPr>
          <a:xfrm>
            <a:off x="3085867" y="2739716"/>
            <a:ext cx="2871299" cy="1077218"/>
          </a:xfrm>
          <a:prstGeom prst="rect">
            <a:avLst/>
          </a:prstGeom>
          <a:noFill/>
          <a:ln>
            <a:noFill/>
          </a:ln>
        </p:spPr>
        <p:txBody>
          <a:bodyPr anchorCtr="0" anchor="t" bIns="45700" lIns="91425" spcFirstLastPara="1" rIns="91425" wrap="square" tIns="45700">
            <a:spAutoFit/>
          </a:bodyPr>
          <a:lstStyle/>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Student group work</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Clarification by the academic</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Lecturer feedback</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GAI usage assistance</a:t>
            </a:r>
            <a:endParaRPr/>
          </a:p>
        </p:txBody>
      </p:sp>
      <p:pic>
        <p:nvPicPr>
          <p:cNvPr id="259" name="Google Shape;259;p17"/>
          <p:cNvPicPr preferRelativeResize="0"/>
          <p:nvPr/>
        </p:nvPicPr>
        <p:blipFill rotWithShape="1">
          <a:blip r:embed="rId4">
            <a:alphaModFix/>
          </a:blip>
          <a:srcRect b="1" l="37772" r="41538" t="27274"/>
          <a:stretch/>
        </p:blipFill>
        <p:spPr>
          <a:xfrm rot="5400000">
            <a:off x="2524970" y="1604990"/>
            <a:ext cx="1065834" cy="829105"/>
          </a:xfrm>
          <a:prstGeom prst="rect">
            <a:avLst/>
          </a:prstGeom>
          <a:noFill/>
          <a:ln>
            <a:noFill/>
          </a:ln>
        </p:spPr>
      </p:pic>
      <p:pic>
        <p:nvPicPr>
          <p:cNvPr id="260" name="Google Shape;260;p17"/>
          <p:cNvPicPr preferRelativeResize="0"/>
          <p:nvPr/>
        </p:nvPicPr>
        <p:blipFill rotWithShape="1">
          <a:blip r:embed="rId5">
            <a:alphaModFix/>
          </a:blip>
          <a:srcRect b="0" l="0" r="0" t="0"/>
          <a:stretch/>
        </p:blipFill>
        <p:spPr>
          <a:xfrm>
            <a:off x="3333115" y="1230561"/>
            <a:ext cx="2224405" cy="1476784"/>
          </a:xfrm>
          <a:prstGeom prst="rect">
            <a:avLst/>
          </a:prstGeom>
          <a:noFill/>
          <a:ln>
            <a:noFill/>
          </a:ln>
        </p:spPr>
      </p:pic>
      <p:sp>
        <p:nvSpPr>
          <p:cNvPr id="261" name="Google Shape;261;p17"/>
          <p:cNvSpPr txBox="1"/>
          <p:nvPr/>
        </p:nvSpPr>
        <p:spPr>
          <a:xfrm>
            <a:off x="2222620" y="899258"/>
            <a:ext cx="111049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u="sng">
                <a:solidFill>
                  <a:srgbClr val="C00000"/>
                </a:solidFill>
                <a:latin typeface="Calibri"/>
                <a:ea typeface="Calibri"/>
                <a:cs typeface="Calibri"/>
                <a:sym typeface="Calibri"/>
              </a:rPr>
              <a:t>Week 1</a:t>
            </a:r>
            <a:endParaRPr/>
          </a:p>
        </p:txBody>
      </p:sp>
      <p:sp>
        <p:nvSpPr>
          <p:cNvPr id="262" name="Google Shape;262;p17"/>
          <p:cNvSpPr txBox="1"/>
          <p:nvPr/>
        </p:nvSpPr>
        <p:spPr>
          <a:xfrm>
            <a:off x="10106780" y="896115"/>
            <a:ext cx="111049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u="sng">
                <a:solidFill>
                  <a:srgbClr val="C00000"/>
                </a:solidFill>
                <a:latin typeface="Calibri"/>
                <a:ea typeface="Calibri"/>
                <a:cs typeface="Calibri"/>
                <a:sym typeface="Calibri"/>
              </a:rPr>
              <a:t>Week 3</a:t>
            </a:r>
            <a:endParaRPr/>
          </a:p>
        </p:txBody>
      </p:sp>
      <p:pic>
        <p:nvPicPr>
          <p:cNvPr id="263" name="Google Shape;263;p17"/>
          <p:cNvPicPr preferRelativeResize="0"/>
          <p:nvPr/>
        </p:nvPicPr>
        <p:blipFill rotWithShape="1">
          <a:blip r:embed="rId6">
            <a:alphaModFix/>
          </a:blip>
          <a:srcRect b="78339" l="51372" r="30556" t="0"/>
          <a:stretch/>
        </p:blipFill>
        <p:spPr>
          <a:xfrm>
            <a:off x="6432685" y="1242121"/>
            <a:ext cx="1695100" cy="1314859"/>
          </a:xfrm>
          <a:prstGeom prst="rect">
            <a:avLst/>
          </a:prstGeom>
          <a:noFill/>
          <a:ln>
            <a:noFill/>
          </a:ln>
        </p:spPr>
      </p:pic>
      <p:pic>
        <p:nvPicPr>
          <p:cNvPr id="264" name="Google Shape;264;p17"/>
          <p:cNvPicPr preferRelativeResize="0"/>
          <p:nvPr/>
        </p:nvPicPr>
        <p:blipFill rotWithShape="1">
          <a:blip r:embed="rId4">
            <a:alphaModFix/>
          </a:blip>
          <a:srcRect b="1" l="37772" r="41538" t="27274"/>
          <a:stretch/>
        </p:blipFill>
        <p:spPr>
          <a:xfrm rot="5400000">
            <a:off x="5485215" y="1595639"/>
            <a:ext cx="1065834" cy="829105"/>
          </a:xfrm>
          <a:prstGeom prst="rect">
            <a:avLst/>
          </a:prstGeom>
          <a:noFill/>
          <a:ln>
            <a:noFill/>
          </a:ln>
        </p:spPr>
      </p:pic>
      <p:sp>
        <p:nvSpPr>
          <p:cNvPr id="265" name="Google Shape;265;p17"/>
          <p:cNvSpPr txBox="1"/>
          <p:nvPr/>
        </p:nvSpPr>
        <p:spPr>
          <a:xfrm>
            <a:off x="6096000" y="2704084"/>
            <a:ext cx="2733040" cy="1077218"/>
          </a:xfrm>
          <a:prstGeom prst="rect">
            <a:avLst/>
          </a:prstGeom>
          <a:noFill/>
          <a:ln>
            <a:noFill/>
          </a:ln>
        </p:spPr>
        <p:txBody>
          <a:bodyPr anchorCtr="0" anchor="t" bIns="45700" lIns="91425" spcFirstLastPara="1" rIns="91425" wrap="square" tIns="45700">
            <a:spAutoFit/>
          </a:bodyPr>
          <a:lstStyle/>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Individual students to upload their initial essays</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AI generated texts with student’s own summary.</a:t>
            </a:r>
            <a:endParaRPr/>
          </a:p>
        </p:txBody>
      </p:sp>
      <p:sp>
        <p:nvSpPr>
          <p:cNvPr id="266" name="Google Shape;266;p17"/>
          <p:cNvSpPr txBox="1"/>
          <p:nvPr/>
        </p:nvSpPr>
        <p:spPr>
          <a:xfrm>
            <a:off x="6634482" y="896115"/>
            <a:ext cx="111049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u="sng">
                <a:solidFill>
                  <a:srgbClr val="C00000"/>
                </a:solidFill>
                <a:latin typeface="Calibri"/>
                <a:ea typeface="Calibri"/>
                <a:cs typeface="Calibri"/>
                <a:sym typeface="Calibri"/>
              </a:rPr>
              <a:t>Week 2</a:t>
            </a:r>
            <a:endParaRPr/>
          </a:p>
        </p:txBody>
      </p:sp>
      <p:pic>
        <p:nvPicPr>
          <p:cNvPr descr="Free Group Of Teachers Clipart, Download Free Group Of Teachers Clipart png  images, Free ClipArts on Clipart Library" id="267" name="Google Shape;267;p17"/>
          <p:cNvPicPr preferRelativeResize="0"/>
          <p:nvPr/>
        </p:nvPicPr>
        <p:blipFill rotWithShape="1">
          <a:blip r:embed="rId7">
            <a:alphaModFix/>
          </a:blip>
          <a:srcRect b="0" l="0" r="0" t="0"/>
          <a:stretch/>
        </p:blipFill>
        <p:spPr>
          <a:xfrm>
            <a:off x="9582320" y="1298511"/>
            <a:ext cx="2094768" cy="1579302"/>
          </a:xfrm>
          <a:prstGeom prst="rect">
            <a:avLst/>
          </a:prstGeom>
          <a:noFill/>
          <a:ln>
            <a:noFill/>
          </a:ln>
        </p:spPr>
      </p:pic>
      <p:sp>
        <p:nvSpPr>
          <p:cNvPr id="268" name="Google Shape;268;p17"/>
          <p:cNvSpPr txBox="1"/>
          <p:nvPr/>
        </p:nvSpPr>
        <p:spPr>
          <a:xfrm>
            <a:off x="9295507" y="2739716"/>
            <a:ext cx="2733040" cy="1569660"/>
          </a:xfrm>
          <a:prstGeom prst="rect">
            <a:avLst/>
          </a:prstGeom>
          <a:noFill/>
          <a:ln>
            <a:noFill/>
          </a:ln>
        </p:spPr>
        <p:txBody>
          <a:bodyPr anchorCtr="0" anchor="t" bIns="45700" lIns="91425" spcFirstLastPara="1" rIns="91425" wrap="square" tIns="45700">
            <a:spAutoFit/>
          </a:bodyPr>
          <a:lstStyle/>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Group discussions</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Academic’s input</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Fact checks for individual initial essays</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Referencing </a:t>
            </a:r>
            <a:endParaRPr/>
          </a:p>
          <a:p>
            <a:pPr indent="-80963" lvl="0" marL="182563" marR="0" rtl="0" algn="l">
              <a:spcBef>
                <a:spcPts val="0"/>
              </a:spcBef>
              <a:spcAft>
                <a:spcPts val="0"/>
              </a:spcAft>
              <a:buClr>
                <a:schemeClr val="dk1"/>
              </a:buClr>
              <a:buSzPts val="1600"/>
              <a:buFont typeface="Arial"/>
              <a:buNone/>
            </a:pPr>
            <a:r>
              <a:t/>
            </a:r>
            <a:endParaRPr sz="1600">
              <a:solidFill>
                <a:srgbClr val="1F3864"/>
              </a:solidFill>
              <a:latin typeface="Calibri"/>
              <a:ea typeface="Calibri"/>
              <a:cs typeface="Calibri"/>
              <a:sym typeface="Calibri"/>
            </a:endParaRPr>
          </a:p>
        </p:txBody>
      </p:sp>
      <p:sp>
        <p:nvSpPr>
          <p:cNvPr id="269" name="Google Shape;269;p17"/>
          <p:cNvSpPr txBox="1"/>
          <p:nvPr/>
        </p:nvSpPr>
        <p:spPr>
          <a:xfrm>
            <a:off x="3457740" y="5215626"/>
            <a:ext cx="2733040" cy="1323439"/>
          </a:xfrm>
          <a:prstGeom prst="rect">
            <a:avLst/>
          </a:prstGeom>
          <a:noFill/>
          <a:ln>
            <a:noFill/>
          </a:ln>
        </p:spPr>
        <p:txBody>
          <a:bodyPr anchorCtr="0" anchor="t" bIns="45700" lIns="91425" spcFirstLastPara="1" rIns="91425" wrap="square" tIns="45700">
            <a:spAutoFit/>
          </a:bodyPr>
          <a:lstStyle/>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Solo work</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Individual student complete their own work</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Based on week 3 discussions</a:t>
            </a:r>
            <a:endParaRPr/>
          </a:p>
          <a:p>
            <a:pPr indent="-80963" lvl="0" marL="182563" marR="0" rtl="0" algn="l">
              <a:spcBef>
                <a:spcPts val="0"/>
              </a:spcBef>
              <a:spcAft>
                <a:spcPts val="0"/>
              </a:spcAft>
              <a:buClr>
                <a:schemeClr val="dk1"/>
              </a:buClr>
              <a:buSzPts val="1600"/>
              <a:buFont typeface="Arial"/>
              <a:buNone/>
            </a:pPr>
            <a:r>
              <a:t/>
            </a:r>
            <a:endParaRPr sz="1600">
              <a:solidFill>
                <a:srgbClr val="1F3864"/>
              </a:solidFill>
              <a:latin typeface="Calibri"/>
              <a:ea typeface="Calibri"/>
              <a:cs typeface="Calibri"/>
              <a:sym typeface="Calibri"/>
            </a:endParaRPr>
          </a:p>
        </p:txBody>
      </p:sp>
      <p:pic>
        <p:nvPicPr>
          <p:cNvPr id="270" name="Google Shape;270;p17"/>
          <p:cNvPicPr preferRelativeResize="0"/>
          <p:nvPr/>
        </p:nvPicPr>
        <p:blipFill rotWithShape="1">
          <a:blip r:embed="rId4">
            <a:alphaModFix/>
          </a:blip>
          <a:srcRect b="1" l="37772" r="41538" t="27274"/>
          <a:stretch/>
        </p:blipFill>
        <p:spPr>
          <a:xfrm rot="5400000">
            <a:off x="8348148" y="1554400"/>
            <a:ext cx="1065834" cy="829105"/>
          </a:xfrm>
          <a:prstGeom prst="rect">
            <a:avLst/>
          </a:prstGeom>
          <a:noFill/>
          <a:ln>
            <a:noFill/>
          </a:ln>
        </p:spPr>
      </p:pic>
      <p:sp>
        <p:nvSpPr>
          <p:cNvPr id="271" name="Google Shape;271;p17"/>
          <p:cNvSpPr txBox="1"/>
          <p:nvPr/>
        </p:nvSpPr>
        <p:spPr>
          <a:xfrm>
            <a:off x="4987568" y="4506922"/>
            <a:ext cx="206112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u="sng">
                <a:solidFill>
                  <a:srgbClr val="C00000"/>
                </a:solidFill>
                <a:latin typeface="Calibri"/>
                <a:ea typeface="Calibri"/>
                <a:cs typeface="Calibri"/>
                <a:sym typeface="Calibri"/>
              </a:rPr>
              <a:t>Week 4 </a:t>
            </a:r>
            <a:endParaRPr/>
          </a:p>
        </p:txBody>
      </p:sp>
      <p:pic>
        <p:nvPicPr>
          <p:cNvPr id="272" name="Google Shape;272;p17"/>
          <p:cNvPicPr preferRelativeResize="0"/>
          <p:nvPr/>
        </p:nvPicPr>
        <p:blipFill rotWithShape="1">
          <a:blip r:embed="rId8">
            <a:alphaModFix/>
          </a:blip>
          <a:srcRect b="0" l="0" r="0" t="0"/>
          <a:stretch/>
        </p:blipFill>
        <p:spPr>
          <a:xfrm>
            <a:off x="1201584" y="4506922"/>
            <a:ext cx="2272289" cy="2278364"/>
          </a:xfrm>
          <a:prstGeom prst="rect">
            <a:avLst/>
          </a:prstGeom>
          <a:noFill/>
          <a:ln>
            <a:noFill/>
          </a:ln>
        </p:spPr>
      </p:pic>
      <p:pic>
        <p:nvPicPr>
          <p:cNvPr id="273" name="Google Shape;273;p17"/>
          <p:cNvPicPr preferRelativeResize="0"/>
          <p:nvPr/>
        </p:nvPicPr>
        <p:blipFill rotWithShape="1">
          <a:blip r:embed="rId9">
            <a:alphaModFix/>
          </a:blip>
          <a:srcRect b="17286" l="0" r="0" t="0"/>
          <a:stretch/>
        </p:blipFill>
        <p:spPr>
          <a:xfrm>
            <a:off x="7271417" y="4778749"/>
            <a:ext cx="2805962" cy="1879941"/>
          </a:xfrm>
          <a:prstGeom prst="rect">
            <a:avLst/>
          </a:prstGeom>
          <a:noFill/>
          <a:ln>
            <a:noFill/>
          </a:ln>
        </p:spPr>
      </p:pic>
      <p:sp>
        <p:nvSpPr>
          <p:cNvPr id="274" name="Google Shape;274;p17"/>
          <p:cNvSpPr txBox="1"/>
          <p:nvPr/>
        </p:nvSpPr>
        <p:spPr>
          <a:xfrm>
            <a:off x="9968904" y="5471848"/>
            <a:ext cx="2733040" cy="830997"/>
          </a:xfrm>
          <a:prstGeom prst="rect">
            <a:avLst/>
          </a:prstGeom>
          <a:noFill/>
          <a:ln>
            <a:noFill/>
          </a:ln>
        </p:spPr>
        <p:txBody>
          <a:bodyPr anchorCtr="0" anchor="t" bIns="45700" lIns="91425" spcFirstLastPara="1" rIns="91425" wrap="square" tIns="45700">
            <a:spAutoFit/>
          </a:bodyPr>
          <a:lstStyle/>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Academic grading</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Based on final work</a:t>
            </a:r>
            <a:endParaRPr/>
          </a:p>
          <a:p>
            <a:pPr indent="-182563" lvl="0" marL="182563" marR="0" rtl="0" algn="l">
              <a:spcBef>
                <a:spcPts val="0"/>
              </a:spcBef>
              <a:spcAft>
                <a:spcPts val="0"/>
              </a:spcAft>
              <a:buClr>
                <a:srgbClr val="1F3864"/>
              </a:buClr>
              <a:buSzPts val="1600"/>
              <a:buFont typeface="Arial"/>
              <a:buChar char="•"/>
            </a:pPr>
            <a:r>
              <a:rPr lang="en-GB" sz="1600">
                <a:solidFill>
                  <a:srgbClr val="1F3864"/>
                </a:solidFill>
                <a:latin typeface="Calibri"/>
                <a:ea typeface="Calibri"/>
                <a:cs typeface="Calibri"/>
                <a:sym typeface="Calibri"/>
              </a:rPr>
              <a:t>Individualised grading </a:t>
            </a:r>
            <a:endParaRPr/>
          </a:p>
        </p:txBody>
      </p:sp>
      <p:pic>
        <p:nvPicPr>
          <p:cNvPr id="275" name="Google Shape;275;p17"/>
          <p:cNvPicPr preferRelativeResize="0"/>
          <p:nvPr/>
        </p:nvPicPr>
        <p:blipFill rotWithShape="1">
          <a:blip r:embed="rId4">
            <a:alphaModFix/>
          </a:blip>
          <a:srcRect b="1" l="37772" r="41538" t="27274"/>
          <a:stretch/>
        </p:blipFill>
        <p:spPr>
          <a:xfrm rot="5400000">
            <a:off x="40672" y="5462793"/>
            <a:ext cx="1065834" cy="829105"/>
          </a:xfrm>
          <a:prstGeom prst="rect">
            <a:avLst/>
          </a:prstGeom>
          <a:noFill/>
          <a:ln>
            <a:noFill/>
          </a:ln>
        </p:spPr>
      </p:pic>
      <p:pic>
        <p:nvPicPr>
          <p:cNvPr id="276" name="Google Shape;276;p17"/>
          <p:cNvPicPr preferRelativeResize="0"/>
          <p:nvPr/>
        </p:nvPicPr>
        <p:blipFill rotWithShape="1">
          <a:blip r:embed="rId4">
            <a:alphaModFix/>
          </a:blip>
          <a:srcRect b="1" l="37772" r="41538" t="27274"/>
          <a:stretch/>
        </p:blipFill>
        <p:spPr>
          <a:xfrm rot="5400000">
            <a:off x="6396870" y="5330562"/>
            <a:ext cx="1065834" cy="8291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8"/>
          <p:cNvSpPr txBox="1"/>
          <p:nvPr/>
        </p:nvSpPr>
        <p:spPr>
          <a:xfrm>
            <a:off x="-501445" y="0"/>
            <a:ext cx="1319489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800">
                <a:solidFill>
                  <a:srgbClr val="1F3864"/>
                </a:solidFill>
                <a:latin typeface="Calibri"/>
                <a:ea typeface="Calibri"/>
                <a:cs typeface="Calibri"/>
                <a:sym typeface="Calibri"/>
              </a:rPr>
              <a:t>Smart assessment to minimise the use of GAI</a:t>
            </a:r>
            <a:endParaRPr/>
          </a:p>
        </p:txBody>
      </p:sp>
      <p:pic>
        <p:nvPicPr>
          <p:cNvPr id="282" name="Google Shape;282;p18"/>
          <p:cNvPicPr preferRelativeResize="0"/>
          <p:nvPr/>
        </p:nvPicPr>
        <p:blipFill rotWithShape="1">
          <a:blip r:embed="rId3">
            <a:alphaModFix/>
          </a:blip>
          <a:srcRect b="0" l="0" r="0" t="0"/>
          <a:stretch/>
        </p:blipFill>
        <p:spPr>
          <a:xfrm>
            <a:off x="45721" y="1011556"/>
            <a:ext cx="2709046" cy="3535864"/>
          </a:xfrm>
          <a:prstGeom prst="rect">
            <a:avLst/>
          </a:prstGeom>
          <a:noFill/>
          <a:ln>
            <a:noFill/>
          </a:ln>
        </p:spPr>
      </p:pic>
      <p:sp>
        <p:nvSpPr>
          <p:cNvPr id="283" name="Google Shape;283;p18"/>
          <p:cNvSpPr txBox="1"/>
          <p:nvPr/>
        </p:nvSpPr>
        <p:spPr>
          <a:xfrm>
            <a:off x="2754767" y="943333"/>
            <a:ext cx="9187125" cy="3573158"/>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2000">
                <a:solidFill>
                  <a:srgbClr val="1F3864"/>
                </a:solidFill>
                <a:latin typeface="Calibri"/>
                <a:ea typeface="Calibri"/>
                <a:cs typeface="Calibri"/>
                <a:sym typeface="Calibri"/>
              </a:rPr>
              <a:t>A 60-year-old male was recently admitted to a local hospital. Clinical investigations revealed he had a left foot ulcer (see figure). He was extremely obese and complained of tiredness; nausea; giddiness; frequent urge to urinate; especially at night. He also complained of partial loss of vision, excessive trust and hunger.</a:t>
            </a:r>
            <a:endParaRPr/>
          </a:p>
          <a:p>
            <a:pPr indent="-342900" lvl="0" marL="342900" marR="0" rtl="0" algn="just">
              <a:lnSpc>
                <a:spcPct val="107000"/>
              </a:lnSpc>
              <a:spcBef>
                <a:spcPts val="800"/>
              </a:spcBef>
              <a:spcAft>
                <a:spcPts val="0"/>
              </a:spcAft>
              <a:buClr>
                <a:srgbClr val="1F3864"/>
              </a:buClr>
              <a:buSzPts val="2400"/>
              <a:buFont typeface="Arial"/>
              <a:buChar char="•"/>
            </a:pPr>
            <a:r>
              <a:rPr lang="en-GB" sz="2400">
                <a:solidFill>
                  <a:srgbClr val="1F3864"/>
                </a:solidFill>
                <a:latin typeface="Calibri"/>
                <a:ea typeface="Calibri"/>
                <a:cs typeface="Calibri"/>
                <a:sym typeface="Calibri"/>
              </a:rPr>
              <a:t>What is the probable diagnosis for each this subject?  Provide a detailed justification for  your answer using the clinical symptoms and test results.</a:t>
            </a:r>
            <a:endParaRPr/>
          </a:p>
          <a:p>
            <a:pPr indent="-342900" lvl="0" marL="342900" marR="0" rtl="0" algn="just">
              <a:lnSpc>
                <a:spcPct val="107000"/>
              </a:lnSpc>
              <a:spcBef>
                <a:spcPts val="800"/>
              </a:spcBef>
              <a:spcAft>
                <a:spcPts val="0"/>
              </a:spcAft>
              <a:buClr>
                <a:srgbClr val="1F3864"/>
              </a:buClr>
              <a:buSzPts val="2400"/>
              <a:buFont typeface="Arial"/>
              <a:buChar char="•"/>
            </a:pPr>
            <a:r>
              <a:rPr lang="en-GB" sz="2400">
                <a:solidFill>
                  <a:srgbClr val="1F3864"/>
                </a:solidFill>
                <a:latin typeface="Calibri"/>
                <a:ea typeface="Calibri"/>
                <a:cs typeface="Calibri"/>
                <a:sym typeface="Calibri"/>
              </a:rPr>
              <a:t>Discuss the different therapeutic approaches that can be applied to this patient to lead a normal life.</a:t>
            </a:r>
            <a:endParaRPr sz="2000">
              <a:solidFill>
                <a:srgbClr val="1F3864"/>
              </a:solidFill>
              <a:latin typeface="Calibri"/>
              <a:ea typeface="Calibri"/>
              <a:cs typeface="Calibri"/>
              <a:sym typeface="Calibri"/>
            </a:endParaRPr>
          </a:p>
        </p:txBody>
      </p:sp>
      <p:sp>
        <p:nvSpPr>
          <p:cNvPr id="284" name="Google Shape;284;p18"/>
          <p:cNvSpPr txBox="1"/>
          <p:nvPr/>
        </p:nvSpPr>
        <p:spPr>
          <a:xfrm>
            <a:off x="250108" y="4664303"/>
            <a:ext cx="11833737" cy="206255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7000"/>
              </a:lnSpc>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GAI can generate answers this question in a </a:t>
            </a:r>
            <a:r>
              <a:rPr b="1" lang="en-GB" sz="1800">
                <a:solidFill>
                  <a:srgbClr val="1F3864"/>
                </a:solidFill>
                <a:latin typeface="Calibri"/>
                <a:ea typeface="Calibri"/>
                <a:cs typeface="Calibri"/>
                <a:sym typeface="Calibri"/>
              </a:rPr>
              <a:t>descriptive way</a:t>
            </a:r>
            <a:r>
              <a:rPr lang="en-GB" sz="1800">
                <a:solidFill>
                  <a:srgbClr val="1F3864"/>
                </a:solidFill>
                <a:latin typeface="Calibri"/>
                <a:ea typeface="Calibri"/>
                <a:cs typeface="Calibri"/>
                <a:sym typeface="Calibri"/>
              </a:rPr>
              <a:t>. However, student may need to read the answers to </a:t>
            </a:r>
            <a:r>
              <a:rPr b="1" lang="en-GB" sz="1800">
                <a:solidFill>
                  <a:srgbClr val="1F3864"/>
                </a:solidFill>
                <a:latin typeface="Calibri"/>
                <a:ea typeface="Calibri"/>
                <a:cs typeface="Calibri"/>
                <a:sym typeface="Calibri"/>
              </a:rPr>
              <a:t>understand the underlying cause </a:t>
            </a:r>
            <a:r>
              <a:rPr lang="en-GB" sz="1800">
                <a:solidFill>
                  <a:srgbClr val="1F3864"/>
                </a:solidFill>
                <a:latin typeface="Calibri"/>
                <a:ea typeface="Calibri"/>
                <a:cs typeface="Calibri"/>
                <a:sym typeface="Calibri"/>
              </a:rPr>
              <a:t>for these symptoms. </a:t>
            </a:r>
            <a:endParaRPr/>
          </a:p>
          <a:p>
            <a:pPr indent="-285750" lvl="0" marL="285750" marR="0" rtl="0" algn="l">
              <a:lnSpc>
                <a:spcPct val="107000"/>
              </a:lnSpc>
              <a:spcBef>
                <a:spcPts val="80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GAI may possibly show the cause is diabetes, but students need to discuss the link between (a) diabetes and the symptoms and (b) how this may lead to atherosclerosis and (c) a possible therapeutic modality with justification.</a:t>
            </a:r>
            <a:endParaRPr/>
          </a:p>
          <a:p>
            <a:pPr indent="-285750" lvl="0" marL="285750" marR="0" rtl="0" algn="l">
              <a:lnSpc>
                <a:spcPct val="107000"/>
              </a:lnSpc>
              <a:spcBef>
                <a:spcPts val="80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GAI might offer therapeutic modalities, but students should be </a:t>
            </a:r>
            <a:r>
              <a:rPr b="1" lang="en-GB" sz="1800">
                <a:solidFill>
                  <a:srgbClr val="1F3864"/>
                </a:solidFill>
                <a:latin typeface="Calibri"/>
                <a:ea typeface="Calibri"/>
                <a:cs typeface="Calibri"/>
                <a:sym typeface="Calibri"/>
              </a:rPr>
              <a:t>able to justify them</a:t>
            </a:r>
            <a:r>
              <a:rPr lang="en-GB" sz="1800">
                <a:solidFill>
                  <a:srgbClr val="1F3864"/>
                </a:solidFill>
                <a:latin typeface="Calibri"/>
                <a:ea typeface="Calibri"/>
                <a:cs typeface="Calibri"/>
                <a:sym typeface="Calibri"/>
              </a:rPr>
              <a:t>. This approach aims to enhance the development of Human-Chat-GPT interface and interactions. </a:t>
            </a:r>
            <a:endParaRPr/>
          </a:p>
        </p:txBody>
      </p:sp>
      <p:sp>
        <p:nvSpPr>
          <p:cNvPr id="285" name="Google Shape;285;p18"/>
          <p:cNvSpPr/>
          <p:nvPr/>
        </p:nvSpPr>
        <p:spPr>
          <a:xfrm>
            <a:off x="39328" y="830997"/>
            <a:ext cx="2754767" cy="371642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aphicFrame>
        <p:nvGraphicFramePr>
          <p:cNvPr id="290" name="Google Shape;290;p19"/>
          <p:cNvGraphicFramePr/>
          <p:nvPr/>
        </p:nvGraphicFramePr>
        <p:xfrm>
          <a:off x="245622" y="1260378"/>
          <a:ext cx="3000000" cy="3000000"/>
        </p:xfrm>
        <a:graphic>
          <a:graphicData uri="http://schemas.openxmlformats.org/drawingml/2006/table">
            <a:tbl>
              <a:tblPr bandRow="1">
                <a:noFill/>
                <a:tableStyleId>{08E02DA7-C560-4DFF-B99B-9B5D3CB88BBB}</a:tableStyleId>
              </a:tblPr>
              <a:tblGrid>
                <a:gridCol w="6322500"/>
                <a:gridCol w="5378250"/>
              </a:tblGrid>
              <a:tr h="406400">
                <a:tc>
                  <a:txBody>
                    <a:bodyPr/>
                    <a:lstStyle/>
                    <a:p>
                      <a:pPr indent="0" lvl="0" marL="0" marR="0" rtl="0" algn="ctr">
                        <a:lnSpc>
                          <a:spcPct val="107000"/>
                        </a:lnSpc>
                        <a:spcBef>
                          <a:spcPts val="0"/>
                        </a:spcBef>
                        <a:spcAft>
                          <a:spcPts val="0"/>
                        </a:spcAft>
                        <a:buNone/>
                      </a:pPr>
                      <a:r>
                        <a:rPr b="1" lang="en-GB" sz="3200">
                          <a:solidFill>
                            <a:srgbClr val="1F3864"/>
                          </a:solidFill>
                        </a:rPr>
                        <a:t>Effective assessment questions</a:t>
                      </a:r>
                      <a:endParaRPr b="1" sz="3200">
                        <a:solidFill>
                          <a:srgbClr val="1F3864"/>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b="1" lang="en-GB" sz="3200">
                          <a:solidFill>
                            <a:srgbClr val="1F3864"/>
                          </a:solidFill>
                        </a:rPr>
                        <a:t>Expected outcome</a:t>
                      </a:r>
                      <a:endParaRPr b="1" sz="3200">
                        <a:solidFill>
                          <a:srgbClr val="1F3864"/>
                        </a:solidFill>
                        <a:latin typeface="Calibri"/>
                        <a:ea typeface="Calibri"/>
                        <a:cs typeface="Calibri"/>
                        <a:sym typeface="Calibri"/>
                      </a:endParaRPr>
                    </a:p>
                  </a:txBody>
                  <a:tcPr marT="0" marB="0" marR="68575" marL="68575"/>
                </a:tc>
              </a:tr>
              <a:tr h="304800">
                <a:tc>
                  <a:txBody>
                    <a:bodyPr/>
                    <a:lstStyle/>
                    <a:p>
                      <a:pPr indent="0" lvl="0" marL="0" marR="0" rtl="0" algn="l">
                        <a:lnSpc>
                          <a:spcPct val="107000"/>
                        </a:lnSpc>
                        <a:spcBef>
                          <a:spcPts val="0"/>
                        </a:spcBef>
                        <a:spcAft>
                          <a:spcPts val="0"/>
                        </a:spcAft>
                        <a:buNone/>
                      </a:pPr>
                      <a:r>
                        <a:rPr lang="en-GB" sz="2400"/>
                        <a:t>Design a tool to diagnose dementia and provide a prognostic evaluation package using Chat-GPT. Following questions are given to help you with this task.</a:t>
                      </a:r>
                      <a:endParaRPr/>
                    </a:p>
                    <a:p>
                      <a:pPr indent="-342900" lvl="0" marL="342900" marR="0" rtl="0" algn="l">
                        <a:lnSpc>
                          <a:spcPct val="107000"/>
                        </a:lnSpc>
                        <a:spcBef>
                          <a:spcPts val="800"/>
                        </a:spcBef>
                        <a:spcAft>
                          <a:spcPts val="0"/>
                        </a:spcAft>
                        <a:buClr>
                          <a:schemeClr val="dk1"/>
                        </a:buClr>
                        <a:buSzPts val="2400"/>
                        <a:buFont typeface="Calibri"/>
                        <a:buAutoNum type="alphaLcParenBoth"/>
                      </a:pPr>
                      <a:r>
                        <a:rPr lang="en-GB" sz="2400"/>
                        <a:t>What are causes of dementia?</a:t>
                      </a:r>
                      <a:endParaRPr/>
                    </a:p>
                    <a:p>
                      <a:pPr indent="-342900" lvl="0" marL="342900" marR="0" rtl="0" algn="l">
                        <a:lnSpc>
                          <a:spcPct val="107000"/>
                        </a:lnSpc>
                        <a:spcBef>
                          <a:spcPts val="800"/>
                        </a:spcBef>
                        <a:spcAft>
                          <a:spcPts val="0"/>
                        </a:spcAft>
                        <a:buClr>
                          <a:schemeClr val="dk1"/>
                        </a:buClr>
                        <a:buSzPts val="2400"/>
                        <a:buFont typeface="Calibri"/>
                        <a:buAutoNum type="alphaLcParenBoth"/>
                      </a:pPr>
                      <a:r>
                        <a:rPr lang="en-GB" sz="2400"/>
                        <a:t>How can dementia be diagnosed?</a:t>
                      </a:r>
                      <a:endParaRPr/>
                    </a:p>
                    <a:p>
                      <a:pPr indent="-342900" lvl="0" marL="342900" marR="0" rtl="0" algn="l">
                        <a:lnSpc>
                          <a:spcPct val="107000"/>
                        </a:lnSpc>
                        <a:spcBef>
                          <a:spcPts val="800"/>
                        </a:spcBef>
                        <a:spcAft>
                          <a:spcPts val="0"/>
                        </a:spcAft>
                        <a:buClr>
                          <a:schemeClr val="dk1"/>
                        </a:buClr>
                        <a:buSzPts val="2400"/>
                        <a:buFont typeface="Calibri"/>
                        <a:buAutoNum type="alphaLcParenBoth"/>
                      </a:pPr>
                      <a:r>
                        <a:rPr lang="en-GB" sz="2400"/>
                        <a:t>Discuss the treatment modalities for dementia?</a:t>
                      </a:r>
                      <a:endParaRPr/>
                    </a:p>
                    <a:p>
                      <a:pPr indent="-342900" lvl="0" marL="342900" marR="0" rtl="0" algn="l">
                        <a:lnSpc>
                          <a:spcPct val="107000"/>
                        </a:lnSpc>
                        <a:spcBef>
                          <a:spcPts val="800"/>
                        </a:spcBef>
                        <a:spcAft>
                          <a:spcPts val="0"/>
                        </a:spcAft>
                        <a:buClr>
                          <a:schemeClr val="dk1"/>
                        </a:buClr>
                        <a:buSzPts val="2400"/>
                        <a:buFont typeface="Calibri"/>
                        <a:buAutoNum type="alphaLcParenBoth"/>
                      </a:pPr>
                      <a:r>
                        <a:rPr lang="en-GB" sz="2400"/>
                        <a:t>How can the prognosis of dementia treatment be evaluated?</a:t>
                      </a:r>
                      <a:endParaRPr/>
                    </a:p>
                  </a:txBody>
                  <a:tcPr marT="0" marB="0" marR="68575" marL="68575"/>
                </a:tc>
                <a:tc>
                  <a:txBody>
                    <a:bodyPr/>
                    <a:lstStyle/>
                    <a:p>
                      <a:pPr indent="0" lvl="0" marL="0" marR="0" rtl="0" algn="l">
                        <a:lnSpc>
                          <a:spcPct val="107000"/>
                        </a:lnSpc>
                        <a:spcBef>
                          <a:spcPts val="0"/>
                        </a:spcBef>
                        <a:spcAft>
                          <a:spcPts val="0"/>
                        </a:spcAft>
                        <a:buNone/>
                      </a:pPr>
                      <a:r>
                        <a:rPr lang="en-GB" sz="2400"/>
                        <a:t>Students are expected to use GAI to obtain the answers to (a) to (d). Then they need to discuss how to use GAI effectively to capture patient phonetic usage  to develop speech patterns to be used in diagnostics/prognostic markers.</a:t>
                      </a:r>
                      <a:endParaRPr/>
                    </a:p>
                    <a:p>
                      <a:pPr indent="0" lvl="0" marL="0" marR="0" rtl="0" algn="l">
                        <a:lnSpc>
                          <a:spcPct val="107000"/>
                        </a:lnSpc>
                        <a:spcBef>
                          <a:spcPts val="800"/>
                        </a:spcBef>
                        <a:spcAft>
                          <a:spcPts val="0"/>
                        </a:spcAft>
                        <a:buNone/>
                      </a:pPr>
                      <a:r>
                        <a:t/>
                      </a:r>
                      <a:endParaRPr sz="2400"/>
                    </a:p>
                    <a:p>
                      <a:pPr indent="0" lvl="0" marL="0" marR="0" rtl="0" algn="l">
                        <a:lnSpc>
                          <a:spcPct val="107000"/>
                        </a:lnSpc>
                        <a:spcBef>
                          <a:spcPts val="800"/>
                        </a:spcBef>
                        <a:spcAft>
                          <a:spcPts val="0"/>
                        </a:spcAft>
                        <a:buNone/>
                      </a:pPr>
                      <a:r>
                        <a:rPr lang="en-GB" sz="2000"/>
                        <a:t>In      this way, students      will understand the ways to productively use Chat-GPT generated text via human-open-AI interface. </a:t>
                      </a:r>
                      <a:endParaRPr sz="2000">
                        <a:latin typeface="Calibri"/>
                        <a:ea typeface="Calibri"/>
                        <a:cs typeface="Calibri"/>
                        <a:sym typeface="Calibri"/>
                      </a:endParaRPr>
                    </a:p>
                  </a:txBody>
                  <a:tcPr marT="0" marB="0" marR="68575" marL="68575"/>
                </a:tc>
              </a:tr>
            </a:tbl>
          </a:graphicData>
        </a:graphic>
      </p:graphicFrame>
      <p:sp>
        <p:nvSpPr>
          <p:cNvPr id="291" name="Google Shape;291;p19"/>
          <p:cNvSpPr txBox="1"/>
          <p:nvPr/>
        </p:nvSpPr>
        <p:spPr>
          <a:xfrm>
            <a:off x="-501445" y="0"/>
            <a:ext cx="1319489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800">
                <a:solidFill>
                  <a:srgbClr val="1F3864"/>
                </a:solidFill>
                <a:latin typeface="Calibri"/>
                <a:ea typeface="Calibri"/>
                <a:cs typeface="Calibri"/>
                <a:sym typeface="Calibri"/>
              </a:rPr>
              <a:t>GAI-assisted assessment as learning - Example</a:t>
            </a:r>
            <a:endParaRPr/>
          </a:p>
        </p:txBody>
      </p:sp>
      <p:sp>
        <p:nvSpPr>
          <p:cNvPr id="292" name="Google Shape;292;p19"/>
          <p:cNvSpPr txBox="1"/>
          <p:nvPr/>
        </p:nvSpPr>
        <p:spPr>
          <a:xfrm>
            <a:off x="0" y="6294413"/>
            <a:ext cx="12064181" cy="470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aseline="-25000" lang="en-GB" sz="2400">
                <a:solidFill>
                  <a:srgbClr val="1F3864"/>
                </a:solidFill>
                <a:latin typeface="Calibri"/>
                <a:ea typeface="Calibri"/>
                <a:cs typeface="Calibri"/>
                <a:sym typeface="Calibri"/>
              </a:rPr>
              <a:t>*This question is based on the study by Felix Agbavor and Hualou Liang (2022) </a:t>
            </a:r>
            <a:r>
              <a:rPr baseline="-25000" lang="en-GB" sz="2400" u="sng">
                <a:solidFill>
                  <a:srgbClr val="1F3864"/>
                </a:solidFill>
                <a:latin typeface="Calibri"/>
                <a:ea typeface="Calibri"/>
                <a:cs typeface="Calibri"/>
                <a:sym typeface="Calibri"/>
                <a:hlinkClick r:id="rId3">
                  <a:extLst>
                    <a:ext uri="{A12FA001-AC4F-418D-AE19-62706E023703}">
                      <ahyp:hlinkClr val="tx"/>
                    </a:ext>
                  </a:extLst>
                </a:hlinkClick>
              </a:rPr>
              <a:t>https://doi.org/10.1371/journal.pdig.0000168</a:t>
            </a:r>
            <a:r>
              <a:rPr baseline="-25000" lang="en-GB" sz="2400">
                <a:solidFill>
                  <a:srgbClr val="1F3864"/>
                </a:solidFill>
                <a:latin typeface="Calibri"/>
                <a:ea typeface="Calibri"/>
                <a:cs typeface="Calibri"/>
                <a:sym typeface="Calibri"/>
              </a:rPr>
              <a:t>  </a:t>
            </a:r>
            <a:endParaRPr sz="2000">
              <a:solidFill>
                <a:srgbClr val="1F3864"/>
              </a:solidFill>
              <a:latin typeface="Calibri"/>
              <a:ea typeface="Calibri"/>
              <a:cs typeface="Calibri"/>
              <a:sym typeface="Calibri"/>
            </a:endParaRPr>
          </a:p>
        </p:txBody>
      </p:sp>
      <p:sp>
        <p:nvSpPr>
          <p:cNvPr id="293" name="Google Shape;293;p19"/>
          <p:cNvSpPr/>
          <p:nvPr/>
        </p:nvSpPr>
        <p:spPr>
          <a:xfrm>
            <a:off x="6646605" y="1814142"/>
            <a:ext cx="5211097" cy="409504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93"/>
                                        </p:tgtEl>
                                        <p:attrNameLst>
                                          <p:attrName>ppt_y</p:attrName>
                                        </p:attrNameLst>
                                      </p:cBhvr>
                                      <p:tavLst>
                                        <p:tav fmla="" tm="0">
                                          <p:val>
                                            <p:strVal val="#ppt_y"/>
                                          </p:val>
                                        </p:tav>
                                        <p:tav fmla="" tm="100000">
                                          <p:val>
                                            <p:strVal val="#ppt_y+1"/>
                                          </p:val>
                                        </p:tav>
                                      </p:tavLst>
                                    </p:anim>
                                    <p:set>
                                      <p:cBhvr>
                                        <p:cTn dur="1" fill="hold">
                                          <p:stCondLst>
                                            <p:cond delay="500"/>
                                          </p:stCondLst>
                                        </p:cTn>
                                        <p:tgtEl>
                                          <p:spTgt spid="2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0" y="87784"/>
            <a:ext cx="1219199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6000">
                <a:solidFill>
                  <a:srgbClr val="1F3864"/>
                </a:solidFill>
                <a:latin typeface="Calibri"/>
                <a:ea typeface="Calibri"/>
                <a:cs typeface="Calibri"/>
                <a:sym typeface="Calibri"/>
              </a:rPr>
              <a:t>Malapropism: Artificial Intelligence </a:t>
            </a:r>
            <a:endParaRPr/>
          </a:p>
        </p:txBody>
      </p:sp>
      <p:sp>
        <p:nvSpPr>
          <p:cNvPr id="92" name="Google Shape;92;p2"/>
          <p:cNvSpPr txBox="1"/>
          <p:nvPr/>
        </p:nvSpPr>
        <p:spPr>
          <a:xfrm>
            <a:off x="540774" y="1512067"/>
            <a:ext cx="1186815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F3864"/>
              </a:buClr>
              <a:buSzPts val="4800"/>
              <a:buFont typeface="Arial"/>
              <a:buNone/>
            </a:pPr>
            <a:r>
              <a:rPr i="1" lang="en-GB" sz="4800">
                <a:solidFill>
                  <a:srgbClr val="1F3864"/>
                </a:solidFill>
                <a:latin typeface="Arial"/>
                <a:ea typeface="Arial"/>
                <a:cs typeface="Arial"/>
                <a:sym typeface="Arial"/>
              </a:rPr>
              <a:t>“All forms of Chat-GPT’s are Generative Pre-trained Transformers but all Generative Pre-trained Transformers are not Chat-GPT!”</a:t>
            </a:r>
            <a:endParaRPr/>
          </a:p>
        </p:txBody>
      </p:sp>
      <p:pic>
        <p:nvPicPr>
          <p:cNvPr id="93" name="Google Shape;93;p2"/>
          <p:cNvPicPr preferRelativeResize="0"/>
          <p:nvPr/>
        </p:nvPicPr>
        <p:blipFill rotWithShape="1">
          <a:blip r:embed="rId3">
            <a:alphaModFix/>
          </a:blip>
          <a:srcRect b="3" l="0" r="3" t="0"/>
          <a:stretch/>
        </p:blipFill>
        <p:spPr>
          <a:xfrm>
            <a:off x="4296695" y="3692719"/>
            <a:ext cx="3156155" cy="3156155"/>
          </a:xfrm>
          <a:custGeom>
            <a:rect b="b" l="l" r="r" t="t"/>
            <a:pathLst>
              <a:path extrusionOk="0" h="3741748" w="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pic>
        <p:nvPicPr>
          <p:cNvPr id="94" name="Google Shape;94;p2"/>
          <p:cNvPicPr preferRelativeResize="0"/>
          <p:nvPr/>
        </p:nvPicPr>
        <p:blipFill rotWithShape="1">
          <a:blip r:embed="rId4">
            <a:alphaModFix/>
          </a:blip>
          <a:srcRect b="56147" l="74113" r="12415" t="30371"/>
          <a:stretch/>
        </p:blipFill>
        <p:spPr>
          <a:xfrm>
            <a:off x="10024471" y="5637766"/>
            <a:ext cx="2167528" cy="12202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0"/>
          <p:cNvSpPr txBox="1"/>
          <p:nvPr/>
        </p:nvSpPr>
        <p:spPr>
          <a:xfrm>
            <a:off x="147485" y="0"/>
            <a:ext cx="12044515" cy="94205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GB" sz="5400">
                <a:solidFill>
                  <a:srgbClr val="1F3864"/>
                </a:solidFill>
                <a:latin typeface="Calibri"/>
                <a:ea typeface="Calibri"/>
                <a:cs typeface="Calibri"/>
                <a:sym typeface="Calibri"/>
              </a:rPr>
              <a:t>Concluding remarks </a:t>
            </a:r>
            <a:endParaRPr i="1" sz="3600">
              <a:solidFill>
                <a:schemeClr val="dk1"/>
              </a:solidFill>
              <a:latin typeface="Calibri"/>
              <a:ea typeface="Calibri"/>
              <a:cs typeface="Calibri"/>
              <a:sym typeface="Calibri"/>
            </a:endParaRPr>
          </a:p>
        </p:txBody>
      </p:sp>
      <p:sp>
        <p:nvSpPr>
          <p:cNvPr id="299" name="Google Shape;299;p20"/>
          <p:cNvSpPr txBox="1"/>
          <p:nvPr/>
        </p:nvSpPr>
        <p:spPr>
          <a:xfrm>
            <a:off x="0" y="1048570"/>
            <a:ext cx="12192000" cy="563231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4000"/>
              <a:buFont typeface="Arial"/>
              <a:buChar char="•"/>
            </a:pPr>
            <a:r>
              <a:rPr lang="en-GB" sz="4000">
                <a:solidFill>
                  <a:srgbClr val="1F3864"/>
                </a:solidFill>
                <a:latin typeface="Calibri"/>
                <a:ea typeface="Calibri"/>
                <a:cs typeface="Calibri"/>
                <a:sym typeface="Calibri"/>
              </a:rPr>
              <a:t>An outright ban on using GAI or any other AI is not an effective way to deter academic misconduct.</a:t>
            </a:r>
            <a:endParaRPr/>
          </a:p>
          <a:p>
            <a:pPr indent="-31750" lvl="0" marL="285750" marR="0" rtl="0" algn="l">
              <a:spcBef>
                <a:spcPts val="0"/>
              </a:spcBef>
              <a:spcAft>
                <a:spcPts val="0"/>
              </a:spcAft>
              <a:buClr>
                <a:schemeClr val="dk1"/>
              </a:buClr>
              <a:buSzPts val="4000"/>
              <a:buFont typeface="Arial"/>
              <a:buNone/>
            </a:pPr>
            <a:r>
              <a:t/>
            </a:r>
            <a:endParaRPr sz="4000">
              <a:solidFill>
                <a:srgbClr val="1F3864"/>
              </a:solidFill>
              <a:latin typeface="Calibri"/>
              <a:ea typeface="Calibri"/>
              <a:cs typeface="Calibri"/>
              <a:sym typeface="Calibri"/>
            </a:endParaRPr>
          </a:p>
          <a:p>
            <a:pPr indent="-285750" lvl="0" marL="285750" marR="0" rtl="0" algn="l">
              <a:spcBef>
                <a:spcPts val="0"/>
              </a:spcBef>
              <a:spcAft>
                <a:spcPts val="0"/>
              </a:spcAft>
              <a:buClr>
                <a:srgbClr val="1F3864"/>
              </a:buClr>
              <a:buSzPts val="4000"/>
              <a:buFont typeface="Arial"/>
              <a:buChar char="•"/>
            </a:pPr>
            <a:r>
              <a:rPr lang="en-GB" sz="4000">
                <a:solidFill>
                  <a:srgbClr val="1F3864"/>
                </a:solidFill>
                <a:latin typeface="Calibri"/>
                <a:ea typeface="Calibri"/>
                <a:cs typeface="Calibri"/>
                <a:sym typeface="Calibri"/>
              </a:rPr>
              <a:t>‘Smart Assessments’ should be designed to have the potentials to protect against integrity challenges of generative AI.</a:t>
            </a:r>
            <a:endParaRPr/>
          </a:p>
          <a:p>
            <a:pPr indent="-31750" lvl="0" marL="285750" marR="0" rtl="0" algn="l">
              <a:spcBef>
                <a:spcPts val="0"/>
              </a:spcBef>
              <a:spcAft>
                <a:spcPts val="0"/>
              </a:spcAft>
              <a:buClr>
                <a:schemeClr val="dk1"/>
              </a:buClr>
              <a:buSzPts val="4000"/>
              <a:buFont typeface="Arial"/>
              <a:buNone/>
            </a:pPr>
            <a:r>
              <a:t/>
            </a:r>
            <a:endParaRPr sz="4000">
              <a:solidFill>
                <a:srgbClr val="1F3864"/>
              </a:solidFill>
              <a:latin typeface="Calibri"/>
              <a:ea typeface="Calibri"/>
              <a:cs typeface="Calibri"/>
              <a:sym typeface="Calibri"/>
            </a:endParaRPr>
          </a:p>
          <a:p>
            <a:pPr indent="-285750" lvl="0" marL="285750" marR="0" rtl="0" algn="l">
              <a:spcBef>
                <a:spcPts val="0"/>
              </a:spcBef>
              <a:spcAft>
                <a:spcPts val="0"/>
              </a:spcAft>
              <a:buClr>
                <a:srgbClr val="1F3864"/>
              </a:buClr>
              <a:buSzPts val="4000"/>
              <a:buFont typeface="Arial"/>
              <a:buChar char="•"/>
            </a:pPr>
            <a:r>
              <a:rPr lang="en-GB" sz="4000">
                <a:solidFill>
                  <a:srgbClr val="1F3864"/>
                </a:solidFill>
                <a:latin typeface="Calibri"/>
                <a:ea typeface="Calibri"/>
                <a:cs typeface="Calibri"/>
                <a:sym typeface="Calibri"/>
              </a:rPr>
              <a:t>Producing smart assessments may be challenging in some subject areas (such as history)</a:t>
            </a:r>
            <a:endParaRPr/>
          </a:p>
        </p:txBody>
      </p:sp>
      <p:pic>
        <p:nvPicPr>
          <p:cNvPr id="300" name="Google Shape;300;p20"/>
          <p:cNvPicPr preferRelativeResize="0"/>
          <p:nvPr/>
        </p:nvPicPr>
        <p:blipFill rotWithShape="1">
          <a:blip r:embed="rId3">
            <a:alphaModFix/>
          </a:blip>
          <a:srcRect b="56147" l="74113" r="12415" t="30371"/>
          <a:stretch/>
        </p:blipFill>
        <p:spPr>
          <a:xfrm>
            <a:off x="10441253" y="5936169"/>
            <a:ext cx="1750747" cy="9856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1"/>
          <p:cNvSpPr txBox="1"/>
          <p:nvPr/>
        </p:nvSpPr>
        <p:spPr>
          <a:xfrm>
            <a:off x="58992" y="5180144"/>
            <a:ext cx="12098596"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800"/>
              <a:buFont typeface="Arial"/>
              <a:buChar char="•"/>
            </a:pPr>
            <a:r>
              <a:rPr b="0" i="0" lang="en-GB" sz="1800">
                <a:solidFill>
                  <a:srgbClr val="1F3864"/>
                </a:solidFill>
                <a:latin typeface="Calibri"/>
                <a:ea typeface="Calibri"/>
                <a:cs typeface="Calibri"/>
                <a:sym typeface="Calibri"/>
              </a:rPr>
              <a:t>Mann, D. L. (2023). Artificial Intelligence discusses the role of artificial intelligence in translational medicine. </a:t>
            </a:r>
            <a:r>
              <a:rPr b="0" i="1" lang="en-GB" sz="1800">
                <a:solidFill>
                  <a:srgbClr val="1F3864"/>
                </a:solidFill>
                <a:latin typeface="Calibri"/>
                <a:ea typeface="Calibri"/>
                <a:cs typeface="Calibri"/>
                <a:sym typeface="Calibri"/>
              </a:rPr>
              <a:t>JACC: Basic to Translational Science</a:t>
            </a:r>
            <a:r>
              <a:rPr b="0" i="0" lang="en-GB" sz="1800">
                <a:solidFill>
                  <a:srgbClr val="1F3864"/>
                </a:solidFill>
                <a:latin typeface="Calibri"/>
                <a:ea typeface="Calibri"/>
                <a:cs typeface="Calibri"/>
                <a:sym typeface="Calibri"/>
              </a:rPr>
              <a:t>, 8(2), 221–223. </a:t>
            </a:r>
            <a:r>
              <a:rPr b="0" i="0" lang="en-GB" sz="1800" u="sng" strike="noStrike">
                <a:solidFill>
                  <a:srgbClr val="2E2E2E"/>
                </a:solidFill>
                <a:latin typeface="Calibri"/>
                <a:ea typeface="Calibri"/>
                <a:cs typeface="Calibri"/>
                <a:sym typeface="Calibri"/>
                <a:hlinkClick r:id="rId3">
                  <a:extLst>
                    <a:ext uri="{A12FA001-AC4F-418D-AE19-62706E023703}">
                      <ahyp:hlinkClr val="tx"/>
                    </a:ext>
                  </a:extLst>
                </a:hlinkClick>
              </a:rPr>
              <a:t> https://doi.org/10.1016/j.jacbts.2023.01.001</a:t>
            </a:r>
            <a:r>
              <a:rPr b="0" i="0" lang="en-GB" sz="1800" u="none" strike="noStrike">
                <a:solidFill>
                  <a:srgbClr val="2E2E2E"/>
                </a:solidFill>
                <a:latin typeface="Calibri"/>
                <a:ea typeface="Calibri"/>
                <a:cs typeface="Calibri"/>
                <a:sym typeface="Calibri"/>
              </a:rPr>
              <a:t> </a:t>
            </a:r>
            <a:endParaRPr sz="1800">
              <a:solidFill>
                <a:srgbClr val="1F3864"/>
              </a:solidFill>
              <a:latin typeface="Calibri"/>
              <a:ea typeface="Calibri"/>
              <a:cs typeface="Calibri"/>
              <a:sym typeface="Calibri"/>
            </a:endParaRPr>
          </a:p>
        </p:txBody>
      </p:sp>
      <p:sp>
        <p:nvSpPr>
          <p:cNvPr id="306" name="Google Shape;306;p21"/>
          <p:cNvSpPr txBox="1"/>
          <p:nvPr/>
        </p:nvSpPr>
        <p:spPr>
          <a:xfrm>
            <a:off x="58992" y="4286948"/>
            <a:ext cx="12133008"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800"/>
              <a:buFont typeface="Arial"/>
              <a:buChar char="•"/>
            </a:pPr>
            <a:r>
              <a:rPr b="0" i="0" lang="en-GB" sz="1800">
                <a:solidFill>
                  <a:srgbClr val="1F3864"/>
                </a:solidFill>
                <a:latin typeface="Calibri"/>
                <a:ea typeface="Calibri"/>
                <a:cs typeface="Calibri"/>
                <a:sym typeface="Calibri"/>
              </a:rPr>
              <a:t>Li, Z., Niu, C., Meng, F., Feng, Y., Li, Q., &amp; Zhou, J. (2019). Incremental transformer with deliberation decoder for document grounded conversations. </a:t>
            </a:r>
            <a:r>
              <a:rPr b="0" i="1" lang="en-GB" sz="1800">
                <a:solidFill>
                  <a:srgbClr val="1F3864"/>
                </a:solidFill>
                <a:latin typeface="Calibri"/>
                <a:ea typeface="Calibri"/>
                <a:cs typeface="Calibri"/>
                <a:sym typeface="Calibri"/>
              </a:rPr>
              <a:t>arXiv preprint arXiv</a:t>
            </a:r>
            <a:r>
              <a:rPr b="0" i="0" lang="en-GB" sz="1800">
                <a:solidFill>
                  <a:srgbClr val="1F3864"/>
                </a:solidFill>
                <a:latin typeface="Calibri"/>
                <a:ea typeface="Calibri"/>
                <a:cs typeface="Calibri"/>
                <a:sym typeface="Calibri"/>
              </a:rPr>
              <a:t>. </a:t>
            </a:r>
            <a:r>
              <a:rPr b="0" i="0" lang="en-GB" sz="1800" u="sng" strike="noStrike">
                <a:solidFill>
                  <a:srgbClr val="1F3864"/>
                </a:solidFill>
                <a:latin typeface="Calibri"/>
                <a:ea typeface="Calibri"/>
                <a:cs typeface="Calibri"/>
                <a:sym typeface="Calibri"/>
                <a:hlinkClick r:id="rId4">
                  <a:extLst>
                    <a:ext uri="{A12FA001-AC4F-418D-AE19-62706E023703}">
                      <ahyp:hlinkClr val="tx"/>
                    </a:ext>
                  </a:extLst>
                </a:hlinkClick>
              </a:rPr>
              <a:t>https://arxiv.org/pdf/1907.08854.pdf</a:t>
            </a:r>
            <a:endParaRPr sz="1800">
              <a:solidFill>
                <a:srgbClr val="1F3864"/>
              </a:solidFill>
              <a:latin typeface="Calibri"/>
              <a:ea typeface="Calibri"/>
              <a:cs typeface="Calibri"/>
              <a:sym typeface="Calibri"/>
            </a:endParaRPr>
          </a:p>
        </p:txBody>
      </p:sp>
      <p:sp>
        <p:nvSpPr>
          <p:cNvPr id="307" name="Google Shape;307;p21"/>
          <p:cNvSpPr txBox="1"/>
          <p:nvPr/>
        </p:nvSpPr>
        <p:spPr>
          <a:xfrm>
            <a:off x="41786" y="2714572"/>
            <a:ext cx="12133008"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800"/>
              <a:buFont typeface="Arial"/>
              <a:buChar char="•"/>
            </a:pPr>
            <a:r>
              <a:rPr i="0" lang="en-GB" sz="1800">
                <a:solidFill>
                  <a:srgbClr val="1F3864"/>
                </a:solidFill>
                <a:latin typeface="Calibri"/>
                <a:ea typeface="Calibri"/>
                <a:cs typeface="Calibri"/>
                <a:sym typeface="Calibri"/>
              </a:rPr>
              <a:t>Haque, M. U., Dharmadasa, I., Sworna, Z. T., Rajapakse, R. N., &amp; Ahmad, H. (2022). “I think this is the most disruptive technology”: Exploring sentiments of ChatGPT early adopters using Twitter data. </a:t>
            </a:r>
            <a:r>
              <a:rPr i="1" lang="en-GB" sz="1800">
                <a:solidFill>
                  <a:srgbClr val="1F3864"/>
                </a:solidFill>
                <a:latin typeface="Calibri"/>
                <a:ea typeface="Calibri"/>
                <a:cs typeface="Calibri"/>
                <a:sym typeface="Calibri"/>
              </a:rPr>
              <a:t>arXiv</a:t>
            </a:r>
            <a:r>
              <a:rPr i="0" lang="en-GB" sz="1800">
                <a:solidFill>
                  <a:srgbClr val="1F3864"/>
                </a:solidFill>
                <a:latin typeface="Calibri"/>
                <a:ea typeface="Calibri"/>
                <a:cs typeface="Calibri"/>
                <a:sym typeface="Calibri"/>
              </a:rPr>
              <a:t>. - </a:t>
            </a:r>
            <a:r>
              <a:rPr i="0" lang="en-GB" sz="1800" u="sng">
                <a:solidFill>
                  <a:srgbClr val="1F3864"/>
                </a:solidFill>
                <a:latin typeface="Calibri"/>
                <a:ea typeface="Calibri"/>
                <a:cs typeface="Calibri"/>
                <a:sym typeface="Calibri"/>
                <a:hlinkClick r:id="rId5">
                  <a:extLst>
                    <a:ext uri="{A12FA001-AC4F-418D-AE19-62706E023703}">
                      <ahyp:hlinkClr val="tx"/>
                    </a:ext>
                  </a:extLst>
                </a:hlinkClick>
              </a:rPr>
              <a:t>https://arxiv.org/abs/2212.05856</a:t>
            </a:r>
            <a:r>
              <a:rPr i="0" lang="en-GB" sz="1800">
                <a:solidFill>
                  <a:srgbClr val="1F3864"/>
                </a:solidFill>
                <a:latin typeface="Calibri"/>
                <a:ea typeface="Calibri"/>
                <a:cs typeface="Calibri"/>
                <a:sym typeface="Calibri"/>
              </a:rPr>
              <a:t> </a:t>
            </a:r>
            <a:endParaRPr sz="1800">
              <a:solidFill>
                <a:srgbClr val="1F3864"/>
              </a:solidFill>
              <a:latin typeface="Calibri"/>
              <a:ea typeface="Calibri"/>
              <a:cs typeface="Calibri"/>
              <a:sym typeface="Calibri"/>
            </a:endParaRPr>
          </a:p>
        </p:txBody>
      </p:sp>
      <p:sp>
        <p:nvSpPr>
          <p:cNvPr id="308" name="Google Shape;308;p21"/>
          <p:cNvSpPr txBox="1"/>
          <p:nvPr/>
        </p:nvSpPr>
        <p:spPr>
          <a:xfrm>
            <a:off x="58992" y="1868098"/>
            <a:ext cx="11533238"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800"/>
              <a:buFont typeface="Arial"/>
              <a:buChar char="•"/>
            </a:pPr>
            <a:r>
              <a:rPr b="0" i="0" lang="en-GB" sz="1800">
                <a:solidFill>
                  <a:srgbClr val="1F3864"/>
                </a:solidFill>
                <a:latin typeface="Calibri"/>
                <a:ea typeface="Calibri"/>
                <a:cs typeface="Calibri"/>
                <a:sym typeface="Calibri"/>
              </a:rPr>
              <a:t>Deng, J., &amp; Lin, Y. (2022). The benefits and challenges of ChatGPT: An overview. </a:t>
            </a:r>
            <a:r>
              <a:rPr b="0" i="1" lang="en-GB" sz="1800">
                <a:solidFill>
                  <a:srgbClr val="1F3864"/>
                </a:solidFill>
                <a:latin typeface="Calibri"/>
                <a:ea typeface="Calibri"/>
                <a:cs typeface="Calibri"/>
                <a:sym typeface="Calibri"/>
              </a:rPr>
              <a:t>Frontiers in Computing and Intelligent Systems</a:t>
            </a:r>
            <a:r>
              <a:rPr b="0" i="0" lang="en-GB" sz="1800">
                <a:solidFill>
                  <a:srgbClr val="1F3864"/>
                </a:solidFill>
                <a:latin typeface="Calibri"/>
                <a:ea typeface="Calibri"/>
                <a:cs typeface="Calibri"/>
                <a:sym typeface="Calibri"/>
              </a:rPr>
              <a:t>, 2(2), 81–83. </a:t>
            </a:r>
            <a:r>
              <a:rPr lang="en-GB" sz="1800">
                <a:solidFill>
                  <a:srgbClr val="1F3864"/>
                </a:solidFill>
                <a:latin typeface="Calibri"/>
                <a:ea typeface="Calibri"/>
                <a:cs typeface="Calibri"/>
                <a:sym typeface="Calibri"/>
              </a:rPr>
              <a:t> https://drpress.org/ojs/index.php/fcis/article/view/4465</a:t>
            </a:r>
            <a:endParaRPr/>
          </a:p>
        </p:txBody>
      </p:sp>
      <p:sp>
        <p:nvSpPr>
          <p:cNvPr id="309" name="Google Shape;309;p21"/>
          <p:cNvSpPr txBox="1"/>
          <p:nvPr/>
        </p:nvSpPr>
        <p:spPr>
          <a:xfrm>
            <a:off x="58992" y="1033628"/>
            <a:ext cx="12133008"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800"/>
              <a:buFont typeface="Arial"/>
              <a:buChar char="•"/>
            </a:pPr>
            <a:r>
              <a:rPr b="0" i="0" lang="en-GB" sz="1800">
                <a:solidFill>
                  <a:srgbClr val="1F3864"/>
                </a:solidFill>
                <a:latin typeface="Calibri"/>
                <a:ea typeface="Calibri"/>
                <a:cs typeface="Calibri"/>
                <a:sym typeface="Calibri"/>
              </a:rPr>
              <a:t>Bogost, I. (2022). </a:t>
            </a:r>
            <a:r>
              <a:rPr b="0" i="1" lang="en-GB" sz="1800">
                <a:solidFill>
                  <a:srgbClr val="1F3864"/>
                </a:solidFill>
                <a:latin typeface="Calibri"/>
                <a:ea typeface="Calibri"/>
                <a:cs typeface="Calibri"/>
                <a:sym typeface="Calibri"/>
              </a:rPr>
              <a:t>ChatGPT is dumber than you think</a:t>
            </a:r>
            <a:r>
              <a:rPr b="0" i="0" lang="en-GB" sz="1800">
                <a:solidFill>
                  <a:srgbClr val="1F3864"/>
                </a:solidFill>
                <a:latin typeface="Calibri"/>
                <a:ea typeface="Calibri"/>
                <a:cs typeface="Calibri"/>
                <a:sym typeface="Calibri"/>
              </a:rPr>
              <a:t>. </a:t>
            </a:r>
            <a:r>
              <a:rPr b="0" i="0" lang="en-GB" sz="1800" u="sng" strike="noStrike">
                <a:solidFill>
                  <a:srgbClr val="1F3864"/>
                </a:solidFill>
                <a:latin typeface="Calibri"/>
                <a:ea typeface="Calibri"/>
                <a:cs typeface="Calibri"/>
                <a:sym typeface="Calibri"/>
                <a:hlinkClick r:id="rId6">
                  <a:extLst>
                    <a:ext uri="{A12FA001-AC4F-418D-AE19-62706E023703}">
                      <ahyp:hlinkClr val="tx"/>
                    </a:ext>
                  </a:extLst>
                </a:hlinkClick>
              </a:rPr>
              <a:t>https://www.theatlantic.com/technology/archive/2022/12/chatgpt-openai-artificial-intelligence-writing-ethics/672386/</a:t>
            </a:r>
            <a:endParaRPr sz="1800">
              <a:solidFill>
                <a:srgbClr val="1F3864"/>
              </a:solidFill>
              <a:latin typeface="Calibri"/>
              <a:ea typeface="Calibri"/>
              <a:cs typeface="Calibri"/>
              <a:sym typeface="Calibri"/>
            </a:endParaRPr>
          </a:p>
        </p:txBody>
      </p:sp>
      <p:sp>
        <p:nvSpPr>
          <p:cNvPr id="310" name="Google Shape;310;p21"/>
          <p:cNvSpPr txBox="1"/>
          <p:nvPr/>
        </p:nvSpPr>
        <p:spPr>
          <a:xfrm>
            <a:off x="58992" y="3497097"/>
            <a:ext cx="11779045"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800"/>
              <a:buFont typeface="Arial"/>
              <a:buChar char="•"/>
            </a:pPr>
            <a:r>
              <a:rPr i="0" lang="en-GB" sz="1800">
                <a:solidFill>
                  <a:srgbClr val="1F3864"/>
                </a:solidFill>
                <a:latin typeface="Calibri"/>
                <a:ea typeface="Calibri"/>
                <a:cs typeface="Calibri"/>
                <a:sym typeface="Calibri"/>
              </a:rPr>
              <a:t>O’neil, C. (2017). </a:t>
            </a:r>
            <a:r>
              <a:rPr i="1" lang="en-GB" sz="1800">
                <a:solidFill>
                  <a:srgbClr val="1F3864"/>
                </a:solidFill>
                <a:latin typeface="Calibri"/>
                <a:ea typeface="Calibri"/>
                <a:cs typeface="Calibri"/>
                <a:sym typeface="Calibri"/>
              </a:rPr>
              <a:t>Weapons of math destruction: How big data increases inequality and threatens democracy</a:t>
            </a:r>
            <a:r>
              <a:rPr i="0" lang="en-GB" sz="1800">
                <a:solidFill>
                  <a:srgbClr val="1F3864"/>
                </a:solidFill>
                <a:latin typeface="Calibri"/>
                <a:ea typeface="Calibri"/>
                <a:cs typeface="Calibri"/>
                <a:sym typeface="Calibri"/>
              </a:rPr>
              <a:t>. Crown Publishing Group, New York  - ISBN-10 - 553418815</a:t>
            </a:r>
            <a:endParaRPr/>
          </a:p>
        </p:txBody>
      </p:sp>
      <p:sp>
        <p:nvSpPr>
          <p:cNvPr id="311" name="Google Shape;311;p21"/>
          <p:cNvSpPr txBox="1"/>
          <p:nvPr/>
        </p:nvSpPr>
        <p:spPr>
          <a:xfrm>
            <a:off x="58992" y="6030818"/>
            <a:ext cx="12246078"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800"/>
              <a:buFont typeface="Arial"/>
              <a:buChar char="•"/>
            </a:pPr>
            <a:r>
              <a:rPr b="0" i="0" lang="en-GB" sz="1800">
                <a:solidFill>
                  <a:srgbClr val="1F3864"/>
                </a:solidFill>
                <a:latin typeface="Calibri"/>
                <a:ea typeface="Calibri"/>
                <a:cs typeface="Calibri"/>
                <a:sym typeface="Calibri"/>
              </a:rPr>
              <a:t>Rudolph, J., Tan, S., &amp; Tan, S. (2023). ChatGPT: Bullshit spewer or the end of traditional assessments in higher education? </a:t>
            </a:r>
            <a:r>
              <a:rPr b="0" i="1" lang="en-GB" sz="1800">
                <a:solidFill>
                  <a:srgbClr val="1F3864"/>
                </a:solidFill>
                <a:latin typeface="Calibri"/>
                <a:ea typeface="Calibri"/>
                <a:cs typeface="Calibri"/>
                <a:sym typeface="Calibri"/>
              </a:rPr>
              <a:t>Journal of Applied Learning &amp; Teaching</a:t>
            </a:r>
            <a:r>
              <a:rPr b="0" i="0" lang="en-GB" sz="1800">
                <a:solidFill>
                  <a:srgbClr val="1F3864"/>
                </a:solidFill>
                <a:latin typeface="Calibri"/>
                <a:ea typeface="Calibri"/>
                <a:cs typeface="Calibri"/>
                <a:sym typeface="Calibri"/>
              </a:rPr>
              <a:t>, 6(1). </a:t>
            </a:r>
            <a:r>
              <a:rPr b="0" i="0" lang="en-GB" sz="1800" u="sng">
                <a:solidFill>
                  <a:srgbClr val="656565"/>
                </a:solidFill>
                <a:latin typeface="Calibri"/>
                <a:ea typeface="Calibri"/>
                <a:cs typeface="Calibri"/>
                <a:sym typeface="Calibri"/>
                <a:hlinkClick r:id="rId7">
                  <a:extLst>
                    <a:ext uri="{A12FA001-AC4F-418D-AE19-62706E023703}">
                      <ahyp:hlinkClr val="tx"/>
                    </a:ext>
                  </a:extLst>
                </a:hlinkClick>
              </a:rPr>
              <a:t>https://doi.org/10.37074/jalt.2023.6.1.9</a:t>
            </a:r>
            <a:endParaRPr sz="1800">
              <a:solidFill>
                <a:srgbClr val="1F3864"/>
              </a:solidFill>
              <a:latin typeface="Calibri"/>
              <a:ea typeface="Calibri"/>
              <a:cs typeface="Calibri"/>
              <a:sym typeface="Calibri"/>
            </a:endParaRPr>
          </a:p>
        </p:txBody>
      </p:sp>
      <p:sp>
        <p:nvSpPr>
          <p:cNvPr id="312" name="Google Shape;312;p21"/>
          <p:cNvSpPr txBox="1"/>
          <p:nvPr/>
        </p:nvSpPr>
        <p:spPr>
          <a:xfrm>
            <a:off x="147485" y="0"/>
            <a:ext cx="12044515" cy="94205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GB" sz="5400">
                <a:solidFill>
                  <a:srgbClr val="1F3864"/>
                </a:solidFill>
                <a:latin typeface="Calibri"/>
                <a:ea typeface="Calibri"/>
                <a:cs typeface="Calibri"/>
                <a:sym typeface="Calibri"/>
              </a:rPr>
              <a:t>References</a:t>
            </a:r>
            <a:endParaRPr i="1" sz="3600">
              <a:solidFill>
                <a:srgbClr val="1F3864"/>
              </a:solidFill>
              <a:latin typeface="Calibri"/>
              <a:ea typeface="Calibri"/>
              <a:cs typeface="Calibri"/>
              <a:sym typeface="Calibri"/>
            </a:endParaRPr>
          </a:p>
        </p:txBody>
      </p:sp>
      <p:pic>
        <p:nvPicPr>
          <p:cNvPr id="313" name="Google Shape;313;p21"/>
          <p:cNvPicPr preferRelativeResize="0"/>
          <p:nvPr/>
        </p:nvPicPr>
        <p:blipFill rotWithShape="1">
          <a:blip r:embed="rId8">
            <a:alphaModFix/>
          </a:blip>
          <a:srcRect b="56147" l="74113" r="12415" t="30371"/>
          <a:stretch/>
        </p:blipFill>
        <p:spPr>
          <a:xfrm>
            <a:off x="10554323" y="6088580"/>
            <a:ext cx="1750747" cy="9856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nvSpPr>
        <p:spPr>
          <a:xfrm>
            <a:off x="940753" y="-60497"/>
            <a:ext cx="11936412" cy="1036438"/>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GB" sz="6000">
                <a:solidFill>
                  <a:srgbClr val="1F3864"/>
                </a:solidFill>
                <a:latin typeface="Calibri"/>
                <a:ea typeface="Calibri"/>
                <a:cs typeface="Calibri"/>
                <a:sym typeface="Calibri"/>
              </a:rPr>
              <a:t>Aims and Objectives</a:t>
            </a:r>
            <a:endParaRPr/>
          </a:p>
        </p:txBody>
      </p:sp>
      <p:sp>
        <p:nvSpPr>
          <p:cNvPr id="100" name="Google Shape;100;p3"/>
          <p:cNvSpPr txBox="1"/>
          <p:nvPr/>
        </p:nvSpPr>
        <p:spPr>
          <a:xfrm>
            <a:off x="3101421" y="797454"/>
            <a:ext cx="9090579" cy="3019096"/>
          </a:xfrm>
          <a:prstGeom prst="rect">
            <a:avLst/>
          </a:prstGeom>
          <a:noFill/>
          <a:ln>
            <a:noFill/>
          </a:ln>
        </p:spPr>
        <p:txBody>
          <a:bodyPr anchorCtr="0" anchor="t" bIns="45700" lIns="91425" spcFirstLastPara="1" rIns="91425" wrap="square" tIns="45700">
            <a:spAutoFit/>
          </a:bodyPr>
          <a:lstStyle/>
          <a:p>
            <a:pPr indent="-239713" lvl="0" marL="354013" marR="0" rtl="0" algn="l">
              <a:lnSpc>
                <a:spcPct val="107000"/>
              </a:lnSpc>
              <a:spcBef>
                <a:spcPts val="0"/>
              </a:spcBef>
              <a:spcAft>
                <a:spcPts val="0"/>
              </a:spcAft>
              <a:buClr>
                <a:schemeClr val="dk1"/>
              </a:buClr>
              <a:buSzPts val="1800"/>
              <a:buFont typeface="Arial"/>
              <a:buNone/>
            </a:pPr>
            <a:r>
              <a:t/>
            </a:r>
            <a:endParaRPr sz="1800">
              <a:solidFill>
                <a:srgbClr val="1F3864"/>
              </a:solidFill>
              <a:latin typeface="Calibri"/>
              <a:ea typeface="Calibri"/>
              <a:cs typeface="Calibri"/>
              <a:sym typeface="Calibri"/>
            </a:endParaRPr>
          </a:p>
          <a:p>
            <a:pPr indent="-354013" lvl="0" marL="354013" marR="0" rtl="0" algn="l">
              <a:lnSpc>
                <a:spcPct val="107000"/>
              </a:lnSpc>
              <a:spcBef>
                <a:spcPts val="800"/>
              </a:spcBef>
              <a:spcAft>
                <a:spcPts val="0"/>
              </a:spcAft>
              <a:buClr>
                <a:srgbClr val="1F3864"/>
              </a:buClr>
              <a:buSzPts val="4400"/>
              <a:buFont typeface="Arial"/>
              <a:buChar char="•"/>
            </a:pPr>
            <a:r>
              <a:rPr lang="en-GB" sz="4400">
                <a:solidFill>
                  <a:srgbClr val="1F3864"/>
                </a:solidFill>
                <a:latin typeface="Calibri"/>
                <a:ea typeface="Calibri"/>
                <a:cs typeface="Calibri"/>
                <a:sym typeface="Calibri"/>
              </a:rPr>
              <a:t>To explore the ways to modify assessments to minimise students over relying on GAI (Chat-GPT).</a:t>
            </a:r>
            <a:endParaRPr/>
          </a:p>
          <a:p>
            <a:pPr indent="-252413" lvl="0" marL="354013" marR="0" rtl="0" algn="l">
              <a:lnSpc>
                <a:spcPct val="107000"/>
              </a:lnSpc>
              <a:spcBef>
                <a:spcPts val="800"/>
              </a:spcBef>
              <a:spcAft>
                <a:spcPts val="0"/>
              </a:spcAft>
              <a:buClr>
                <a:schemeClr val="dk1"/>
              </a:buClr>
              <a:buSzPts val="1600"/>
              <a:buFont typeface="Arial"/>
              <a:buNone/>
            </a:pPr>
            <a:r>
              <a:t/>
            </a:r>
            <a:endParaRPr sz="1600">
              <a:solidFill>
                <a:srgbClr val="1F3864"/>
              </a:solidFill>
              <a:latin typeface="Calibri"/>
              <a:ea typeface="Calibri"/>
              <a:cs typeface="Calibri"/>
              <a:sym typeface="Calibri"/>
            </a:endParaRPr>
          </a:p>
        </p:txBody>
      </p:sp>
      <p:pic>
        <p:nvPicPr>
          <p:cNvPr id="101" name="Google Shape;101;p3"/>
          <p:cNvPicPr preferRelativeResize="0"/>
          <p:nvPr/>
        </p:nvPicPr>
        <p:blipFill rotWithShape="1">
          <a:blip r:embed="rId3">
            <a:alphaModFix/>
          </a:blip>
          <a:srcRect b="5838" l="0" r="2" t="0"/>
          <a:stretch/>
        </p:blipFill>
        <p:spPr>
          <a:xfrm>
            <a:off x="0" y="34904"/>
            <a:ext cx="3982065" cy="6857998"/>
          </a:xfrm>
          <a:custGeom>
            <a:rect b="b" l="l" r="r" t="t"/>
            <a:pathLst>
              <a:path extrusionOk="0" h="6858001" w="6016489">
                <a:moveTo>
                  <a:pt x="0" y="0"/>
                </a:moveTo>
                <a:lnTo>
                  <a:pt x="6016489" y="0"/>
                </a:lnTo>
                <a:lnTo>
                  <a:pt x="6016489" y="3"/>
                </a:lnTo>
                <a:lnTo>
                  <a:pt x="4217356" y="3"/>
                </a:lnTo>
                <a:lnTo>
                  <a:pt x="4429187" y="675864"/>
                </a:lnTo>
                <a:lnTo>
                  <a:pt x="4426326" y="675864"/>
                </a:lnTo>
                <a:lnTo>
                  <a:pt x="5659819" y="4611414"/>
                </a:lnTo>
                <a:lnTo>
                  <a:pt x="3962482" y="6858000"/>
                </a:lnTo>
                <a:lnTo>
                  <a:pt x="6016489" y="6858000"/>
                </a:lnTo>
                <a:lnTo>
                  <a:pt x="6016489" y="6858001"/>
                </a:lnTo>
                <a:lnTo>
                  <a:pt x="0" y="6858001"/>
                </a:lnTo>
                <a:close/>
              </a:path>
            </a:pathLst>
          </a:custGeom>
          <a:noFill/>
          <a:ln>
            <a:noFill/>
          </a:ln>
        </p:spPr>
      </p:pic>
      <p:sp>
        <p:nvSpPr>
          <p:cNvPr id="102" name="Google Shape;102;p3"/>
          <p:cNvSpPr txBox="1"/>
          <p:nvPr/>
        </p:nvSpPr>
        <p:spPr>
          <a:xfrm>
            <a:off x="3662516" y="4385366"/>
            <a:ext cx="8529483" cy="2233688"/>
          </a:xfrm>
          <a:prstGeom prst="rect">
            <a:avLst/>
          </a:prstGeom>
          <a:noFill/>
          <a:ln>
            <a:noFill/>
          </a:ln>
        </p:spPr>
        <p:txBody>
          <a:bodyPr anchorCtr="0" anchor="t" bIns="45700" lIns="91425" spcFirstLastPara="1" rIns="91425" wrap="square" tIns="45700">
            <a:spAutoFit/>
          </a:bodyPr>
          <a:lstStyle/>
          <a:p>
            <a:pPr indent="-354013" lvl="0" marL="354013" marR="0" rtl="0" algn="l">
              <a:lnSpc>
                <a:spcPct val="107000"/>
              </a:lnSpc>
              <a:spcBef>
                <a:spcPts val="0"/>
              </a:spcBef>
              <a:spcAft>
                <a:spcPts val="0"/>
              </a:spcAft>
              <a:buClr>
                <a:srgbClr val="1F3864"/>
              </a:buClr>
              <a:buSzPts val="4400"/>
              <a:buFont typeface="Arial"/>
              <a:buChar char="•"/>
            </a:pPr>
            <a:r>
              <a:rPr lang="en-GB" sz="4400">
                <a:solidFill>
                  <a:srgbClr val="1F3864"/>
                </a:solidFill>
                <a:latin typeface="Calibri"/>
                <a:ea typeface="Calibri"/>
                <a:cs typeface="Calibri"/>
                <a:sym typeface="Calibri"/>
              </a:rPr>
              <a:t>To generate discussion amongst participants about its impact on education. </a:t>
            </a:r>
            <a:endParaRPr/>
          </a:p>
        </p:txBody>
      </p:sp>
      <p:sp>
        <p:nvSpPr>
          <p:cNvPr id="103" name="Google Shape;103;p3"/>
          <p:cNvSpPr txBox="1"/>
          <p:nvPr/>
        </p:nvSpPr>
        <p:spPr>
          <a:xfrm>
            <a:off x="0" y="6312553"/>
            <a:ext cx="26940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lt1"/>
                </a:solidFill>
                <a:latin typeface="Calibri"/>
                <a:ea typeface="Calibri"/>
                <a:cs typeface="Calibri"/>
                <a:sym typeface="Calibri"/>
              </a:rPr>
              <a:t>Adopted from Chat-GPT Social Media advertisement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nvSpPr>
        <p:spPr>
          <a:xfrm>
            <a:off x="4143375" y="5060950"/>
            <a:ext cx="7869238" cy="1077913"/>
          </a:xfrm>
          <a:prstGeom prst="rect">
            <a:avLst/>
          </a:prstGeom>
          <a:noFill/>
          <a:ln>
            <a:noFill/>
          </a:ln>
        </p:spPr>
        <p:txBody>
          <a:bodyPr anchorCtr="0" anchor="t" bIns="45700" lIns="91425" spcFirstLastPara="1" rIns="91425" wrap="square" tIns="45700">
            <a:spAutoFit/>
          </a:bodyPr>
          <a:lstStyle/>
          <a:p>
            <a:pPr indent="-354013" lvl="0" marL="354013" marR="0" rtl="0" algn="l">
              <a:lnSpc>
                <a:spcPct val="100000"/>
              </a:lnSpc>
              <a:spcBef>
                <a:spcPts val="0"/>
              </a:spcBef>
              <a:spcAft>
                <a:spcPts val="0"/>
              </a:spcAft>
              <a:buClr>
                <a:srgbClr val="0D405F"/>
              </a:buClr>
              <a:buSzPts val="3200"/>
              <a:buFont typeface="Arial"/>
              <a:buChar char="•"/>
            </a:pPr>
            <a:r>
              <a:rPr b="1" lang="en-GB" sz="3200">
                <a:solidFill>
                  <a:srgbClr val="0D405F"/>
                </a:solidFill>
                <a:latin typeface="Inter"/>
                <a:ea typeface="Inter"/>
                <a:cs typeface="Inter"/>
                <a:sym typeface="Inter"/>
              </a:rPr>
              <a:t>12% - </a:t>
            </a:r>
            <a:r>
              <a:rPr lang="en-GB" sz="3200">
                <a:solidFill>
                  <a:srgbClr val="0D405F"/>
                </a:solidFill>
                <a:latin typeface="Inter"/>
                <a:ea typeface="Inter"/>
                <a:cs typeface="Inter"/>
                <a:sym typeface="Inter"/>
              </a:rPr>
              <a:t>The tools are allowed (with citation) 	      unless instructors prohibit them.</a:t>
            </a:r>
            <a:endParaRPr/>
          </a:p>
        </p:txBody>
      </p:sp>
      <p:sp>
        <p:nvSpPr>
          <p:cNvPr id="109" name="Google Shape;109;p4"/>
          <p:cNvSpPr txBox="1"/>
          <p:nvPr/>
        </p:nvSpPr>
        <p:spPr>
          <a:xfrm>
            <a:off x="0" y="6565900"/>
            <a:ext cx="12250738" cy="277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02F66"/>
              </a:buClr>
              <a:buSzPts val="1200"/>
              <a:buFont typeface="Arial"/>
              <a:buNone/>
            </a:pPr>
            <a:r>
              <a:rPr lang="en-GB" sz="1200">
                <a:solidFill>
                  <a:srgbClr val="202F66"/>
                </a:solidFill>
                <a:latin typeface="Inter"/>
                <a:ea typeface="Inter"/>
                <a:cs typeface="Inter"/>
                <a:sym typeface="Inter"/>
              </a:rPr>
              <a:t>Caulfield, J. (2023, June 12). </a:t>
            </a:r>
            <a:r>
              <a:rPr i="1" lang="en-GB" sz="1200">
                <a:solidFill>
                  <a:srgbClr val="202F66"/>
                </a:solidFill>
                <a:latin typeface="Inter"/>
                <a:ea typeface="Inter"/>
                <a:cs typeface="Inter"/>
                <a:sym typeface="Inter"/>
              </a:rPr>
              <a:t>University Policies on AI Writing Tools | Overview &amp; List.</a:t>
            </a:r>
            <a:r>
              <a:rPr lang="en-GB" sz="1200">
                <a:solidFill>
                  <a:srgbClr val="202F66"/>
                </a:solidFill>
                <a:latin typeface="Inter"/>
                <a:ea typeface="Inter"/>
                <a:cs typeface="Inter"/>
                <a:sym typeface="Inter"/>
              </a:rPr>
              <a:t> Scribbr. Retrieved 27 June 2023, from </a:t>
            </a:r>
            <a:r>
              <a:rPr lang="en-GB" sz="1200" u="sng">
                <a:solidFill>
                  <a:srgbClr val="202F66"/>
                </a:solidFill>
                <a:latin typeface="Inter"/>
                <a:ea typeface="Inter"/>
                <a:cs typeface="Inter"/>
                <a:sym typeface="Inter"/>
                <a:hlinkClick r:id="rId3">
                  <a:extLst>
                    <a:ext uri="{A12FA001-AC4F-418D-AE19-62706E023703}">
                      <ahyp:hlinkClr val="tx"/>
                    </a:ext>
                  </a:extLst>
                </a:hlinkClick>
              </a:rPr>
              <a:t>https://www.scribbr.co.uk/using-ai-tools/chatgpt-university-policies-uk/</a:t>
            </a:r>
            <a:r>
              <a:rPr lang="en-GB" sz="1200">
                <a:solidFill>
                  <a:srgbClr val="202F66"/>
                </a:solidFill>
                <a:latin typeface="Inter"/>
                <a:ea typeface="Inter"/>
                <a:cs typeface="Inter"/>
                <a:sym typeface="Inter"/>
              </a:rPr>
              <a:t> </a:t>
            </a:r>
            <a:endParaRPr sz="1200">
              <a:solidFill>
                <a:schemeClr val="dk1"/>
              </a:solidFill>
              <a:latin typeface="Calibri"/>
              <a:ea typeface="Calibri"/>
              <a:cs typeface="Calibri"/>
              <a:sym typeface="Calibri"/>
            </a:endParaRPr>
          </a:p>
        </p:txBody>
      </p:sp>
      <p:sp>
        <p:nvSpPr>
          <p:cNvPr id="110" name="Google Shape;110;p4"/>
          <p:cNvSpPr txBox="1"/>
          <p:nvPr/>
        </p:nvSpPr>
        <p:spPr>
          <a:xfrm>
            <a:off x="0" y="134938"/>
            <a:ext cx="12053888" cy="7699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400">
                <a:solidFill>
                  <a:srgbClr val="1F3864"/>
                </a:solidFill>
                <a:latin typeface="Calibri"/>
                <a:ea typeface="Calibri"/>
                <a:cs typeface="Calibri"/>
                <a:sym typeface="Calibri"/>
              </a:rPr>
              <a:t>UK Universities’ Policies on AI (19</a:t>
            </a:r>
            <a:r>
              <a:rPr b="1" baseline="30000" lang="en-GB" sz="4400">
                <a:solidFill>
                  <a:srgbClr val="1F3864"/>
                </a:solidFill>
                <a:latin typeface="Calibri"/>
                <a:ea typeface="Calibri"/>
                <a:cs typeface="Calibri"/>
                <a:sym typeface="Calibri"/>
              </a:rPr>
              <a:t>th</a:t>
            </a:r>
            <a:r>
              <a:rPr b="1" lang="en-GB" sz="4400">
                <a:solidFill>
                  <a:srgbClr val="1F3864"/>
                </a:solidFill>
                <a:latin typeface="Calibri"/>
                <a:ea typeface="Calibri"/>
                <a:cs typeface="Calibri"/>
                <a:sym typeface="Calibri"/>
              </a:rPr>
              <a:t> June 2023)</a:t>
            </a:r>
            <a:endParaRPr/>
          </a:p>
        </p:txBody>
      </p:sp>
      <p:grpSp>
        <p:nvGrpSpPr>
          <p:cNvPr id="111" name="Google Shape;111;p4"/>
          <p:cNvGrpSpPr/>
          <p:nvPr/>
        </p:nvGrpSpPr>
        <p:grpSpPr>
          <a:xfrm>
            <a:off x="-331788" y="1243013"/>
            <a:ext cx="5232401" cy="5075237"/>
            <a:chOff x="-360565" y="1242676"/>
            <a:chExt cx="5231340" cy="5075359"/>
          </a:xfrm>
        </p:grpSpPr>
        <p:pic>
          <p:nvPicPr>
            <p:cNvPr id="112" name="Google Shape;112;p4"/>
            <p:cNvPicPr preferRelativeResize="0"/>
            <p:nvPr/>
          </p:nvPicPr>
          <p:blipFill rotWithShape="1">
            <a:blip r:embed="rId4">
              <a:alphaModFix/>
            </a:blip>
            <a:srcRect b="0" l="0" r="41263" t="17889"/>
            <a:stretch/>
          </p:blipFill>
          <p:spPr>
            <a:xfrm>
              <a:off x="-360565" y="1242676"/>
              <a:ext cx="5231340" cy="5075359"/>
            </a:xfrm>
            <a:prstGeom prst="rect">
              <a:avLst/>
            </a:prstGeom>
            <a:noFill/>
            <a:ln>
              <a:noFill/>
            </a:ln>
          </p:spPr>
        </p:pic>
        <p:sp>
          <p:nvSpPr>
            <p:cNvPr id="113" name="Google Shape;113;p4"/>
            <p:cNvSpPr txBox="1"/>
            <p:nvPr/>
          </p:nvSpPr>
          <p:spPr>
            <a:xfrm>
              <a:off x="1219200" y="3429000"/>
              <a:ext cx="244163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Universities (%)</a:t>
              </a:r>
              <a:endParaRPr/>
            </a:p>
          </p:txBody>
        </p:sp>
      </p:grpSp>
      <p:sp>
        <p:nvSpPr>
          <p:cNvPr id="114" name="Google Shape;114;p4"/>
          <p:cNvSpPr txBox="1"/>
          <p:nvPr/>
        </p:nvSpPr>
        <p:spPr>
          <a:xfrm>
            <a:off x="3660775" y="1255713"/>
            <a:ext cx="7481888" cy="584200"/>
          </a:xfrm>
          <a:prstGeom prst="rect">
            <a:avLst/>
          </a:prstGeom>
          <a:noFill/>
          <a:ln>
            <a:noFill/>
          </a:ln>
        </p:spPr>
        <p:txBody>
          <a:bodyPr anchorCtr="0" anchor="t" bIns="45700" lIns="91425" spcFirstLastPara="1" rIns="91425" wrap="square" tIns="45700">
            <a:spAutoFit/>
          </a:bodyPr>
          <a:lstStyle/>
          <a:p>
            <a:pPr indent="-177800" lvl="0" marL="176213" marR="0" rtl="0" algn="l">
              <a:lnSpc>
                <a:spcPct val="100000"/>
              </a:lnSpc>
              <a:spcBef>
                <a:spcPts val="0"/>
              </a:spcBef>
              <a:spcAft>
                <a:spcPts val="0"/>
              </a:spcAft>
              <a:buClr>
                <a:srgbClr val="0D405F"/>
              </a:buClr>
              <a:buSzPts val="2800"/>
              <a:buFont typeface="Arial"/>
              <a:buChar char="•"/>
            </a:pPr>
            <a:r>
              <a:rPr lang="en-GB" sz="2800">
                <a:solidFill>
                  <a:srgbClr val="0D405F"/>
                </a:solidFill>
                <a:latin typeface="Inter"/>
                <a:ea typeface="Inter"/>
                <a:cs typeface="Inter"/>
                <a:sym typeface="Inter"/>
              </a:rPr>
              <a:t> </a:t>
            </a:r>
            <a:r>
              <a:rPr b="1" lang="en-GB" sz="3200">
                <a:solidFill>
                  <a:srgbClr val="0D405F"/>
                </a:solidFill>
                <a:latin typeface="Inter"/>
                <a:ea typeface="Inter"/>
                <a:cs typeface="Inter"/>
                <a:sym typeface="Inter"/>
              </a:rPr>
              <a:t>61%</a:t>
            </a:r>
            <a:r>
              <a:rPr lang="en-GB" sz="3200">
                <a:solidFill>
                  <a:srgbClr val="0D405F"/>
                </a:solidFill>
                <a:latin typeface="Inter"/>
                <a:ea typeface="Inter"/>
                <a:cs typeface="Inter"/>
                <a:sym typeface="Inter"/>
              </a:rPr>
              <a:t>   - No clear guidance or policy </a:t>
            </a:r>
            <a:endParaRPr/>
          </a:p>
        </p:txBody>
      </p:sp>
      <p:sp>
        <p:nvSpPr>
          <p:cNvPr id="115" name="Google Shape;115;p4"/>
          <p:cNvSpPr txBox="1"/>
          <p:nvPr/>
        </p:nvSpPr>
        <p:spPr>
          <a:xfrm>
            <a:off x="4305300" y="2008188"/>
            <a:ext cx="7481888" cy="58578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D405F"/>
              </a:buClr>
              <a:buSzPts val="3200"/>
              <a:buFont typeface="Arial"/>
              <a:buChar char="•"/>
            </a:pPr>
            <a:r>
              <a:rPr b="1" lang="en-GB" sz="3200">
                <a:solidFill>
                  <a:srgbClr val="0D405F"/>
                </a:solidFill>
                <a:latin typeface="Inter"/>
                <a:ea typeface="Inter"/>
                <a:cs typeface="Inter"/>
                <a:sym typeface="Inter"/>
              </a:rPr>
              <a:t>8%</a:t>
            </a:r>
            <a:r>
              <a:rPr lang="en-GB" sz="3200">
                <a:solidFill>
                  <a:srgbClr val="0D405F"/>
                </a:solidFill>
                <a:latin typeface="Inter"/>
                <a:ea typeface="Inter"/>
                <a:cs typeface="Inter"/>
                <a:sym typeface="Inter"/>
              </a:rPr>
              <a:t> - The tools are banned outright</a:t>
            </a:r>
            <a:endParaRPr sz="3200">
              <a:solidFill>
                <a:schemeClr val="dk1"/>
              </a:solidFill>
              <a:latin typeface="Calibri"/>
              <a:ea typeface="Calibri"/>
              <a:cs typeface="Calibri"/>
              <a:sym typeface="Calibri"/>
            </a:endParaRPr>
          </a:p>
        </p:txBody>
      </p:sp>
      <p:sp>
        <p:nvSpPr>
          <p:cNvPr id="116" name="Google Shape;116;p4"/>
          <p:cNvSpPr txBox="1"/>
          <p:nvPr/>
        </p:nvSpPr>
        <p:spPr>
          <a:xfrm>
            <a:off x="4768850" y="2789238"/>
            <a:ext cx="7243763" cy="1077912"/>
          </a:xfrm>
          <a:prstGeom prst="rect">
            <a:avLst/>
          </a:prstGeom>
          <a:noFill/>
          <a:ln>
            <a:noFill/>
          </a:ln>
        </p:spPr>
        <p:txBody>
          <a:bodyPr anchorCtr="0" anchor="t" bIns="45700" lIns="91425" spcFirstLastPara="1" rIns="91425" wrap="square" tIns="45700">
            <a:spAutoFit/>
          </a:bodyPr>
          <a:lstStyle/>
          <a:p>
            <a:pPr indent="-265113" lvl="0" marL="265113" marR="0" rtl="0" algn="l">
              <a:lnSpc>
                <a:spcPct val="100000"/>
              </a:lnSpc>
              <a:spcBef>
                <a:spcPts val="0"/>
              </a:spcBef>
              <a:spcAft>
                <a:spcPts val="0"/>
              </a:spcAft>
              <a:buClr>
                <a:srgbClr val="0D405F"/>
              </a:buClr>
              <a:buSzPts val="3200"/>
              <a:buFont typeface="Arial"/>
              <a:buChar char="•"/>
            </a:pPr>
            <a:r>
              <a:rPr lang="en-GB" sz="3200">
                <a:solidFill>
                  <a:srgbClr val="0D405F"/>
                </a:solidFill>
                <a:latin typeface="Inter"/>
                <a:ea typeface="Inter"/>
                <a:cs typeface="Inter"/>
                <a:sym typeface="Inter"/>
              </a:rPr>
              <a:t> </a:t>
            </a:r>
            <a:r>
              <a:rPr b="1" lang="en-GB" sz="3200">
                <a:solidFill>
                  <a:srgbClr val="0D405F"/>
                </a:solidFill>
                <a:latin typeface="Inter"/>
                <a:ea typeface="Inter"/>
                <a:cs typeface="Inter"/>
                <a:sym typeface="Inter"/>
              </a:rPr>
              <a:t>9%</a:t>
            </a:r>
            <a:r>
              <a:rPr lang="en-GB" sz="3200">
                <a:solidFill>
                  <a:srgbClr val="0D405F"/>
                </a:solidFill>
                <a:latin typeface="Inter"/>
                <a:ea typeface="Inter"/>
                <a:cs typeface="Inter"/>
                <a:sym typeface="Inter"/>
              </a:rPr>
              <a:t> - the tools are banned by default 	 unless instructors say otherwise.</a:t>
            </a:r>
            <a:endParaRPr/>
          </a:p>
        </p:txBody>
      </p:sp>
      <p:sp>
        <p:nvSpPr>
          <p:cNvPr id="117" name="Google Shape;117;p4"/>
          <p:cNvSpPr txBox="1"/>
          <p:nvPr/>
        </p:nvSpPr>
        <p:spPr>
          <a:xfrm>
            <a:off x="4710113" y="3925888"/>
            <a:ext cx="7481887" cy="1076325"/>
          </a:xfrm>
          <a:prstGeom prst="rect">
            <a:avLst/>
          </a:prstGeom>
          <a:noFill/>
          <a:ln>
            <a:noFill/>
          </a:ln>
        </p:spPr>
        <p:txBody>
          <a:bodyPr anchorCtr="0" anchor="t" bIns="45700" lIns="91425" spcFirstLastPara="1" rIns="91425" wrap="square" tIns="45700">
            <a:spAutoFit/>
          </a:bodyPr>
          <a:lstStyle/>
          <a:p>
            <a:pPr indent="-265113" lvl="0" marL="265113" marR="0" rtl="0" algn="l">
              <a:lnSpc>
                <a:spcPct val="100000"/>
              </a:lnSpc>
              <a:spcBef>
                <a:spcPts val="0"/>
              </a:spcBef>
              <a:spcAft>
                <a:spcPts val="0"/>
              </a:spcAft>
              <a:buClr>
                <a:srgbClr val="0D405F"/>
              </a:buClr>
              <a:buSzPts val="3200"/>
              <a:buFont typeface="Arial"/>
              <a:buChar char="•"/>
            </a:pPr>
            <a:r>
              <a:rPr b="1" lang="en-GB" sz="3200">
                <a:solidFill>
                  <a:srgbClr val="0D405F"/>
                </a:solidFill>
                <a:latin typeface="Inter"/>
                <a:ea typeface="Inter"/>
                <a:cs typeface="Inter"/>
                <a:sym typeface="Inter"/>
              </a:rPr>
              <a:t>10% </a:t>
            </a:r>
            <a:r>
              <a:rPr lang="en-GB" sz="3200">
                <a:solidFill>
                  <a:srgbClr val="0D405F"/>
                </a:solidFill>
                <a:latin typeface="Inter"/>
                <a:ea typeface="Inter"/>
                <a:cs typeface="Inter"/>
                <a:sym typeface="Inter"/>
              </a:rPr>
              <a:t>- Individual instructors decide their 	   own policy for now.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nvSpPr>
        <p:spPr>
          <a:xfrm>
            <a:off x="2920181" y="5435691"/>
            <a:ext cx="89719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600">
                <a:solidFill>
                  <a:srgbClr val="00B050"/>
                </a:solidFill>
                <a:latin typeface="Calibri"/>
                <a:ea typeface="Calibri"/>
                <a:cs typeface="Calibri"/>
                <a:sym typeface="Calibri"/>
              </a:rPr>
              <a:t>Refine &amp; improve student learning capabilities.</a:t>
            </a:r>
            <a:endParaRPr/>
          </a:p>
        </p:txBody>
      </p:sp>
      <p:sp>
        <p:nvSpPr>
          <p:cNvPr id="123" name="Google Shape;123;p5"/>
          <p:cNvSpPr txBox="1"/>
          <p:nvPr/>
        </p:nvSpPr>
        <p:spPr>
          <a:xfrm>
            <a:off x="903827" y="2980293"/>
            <a:ext cx="546673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600">
                <a:solidFill>
                  <a:srgbClr val="833C0B"/>
                </a:solidFill>
                <a:latin typeface="Calibri"/>
                <a:ea typeface="Calibri"/>
                <a:cs typeface="Calibri"/>
                <a:sym typeface="Calibri"/>
              </a:rPr>
              <a:t>Series of measurements </a:t>
            </a:r>
            <a:endParaRPr/>
          </a:p>
        </p:txBody>
      </p:sp>
      <p:sp>
        <p:nvSpPr>
          <p:cNvPr id="124" name="Google Shape;124;p5"/>
          <p:cNvSpPr txBox="1"/>
          <p:nvPr/>
        </p:nvSpPr>
        <p:spPr>
          <a:xfrm>
            <a:off x="1765632" y="4180739"/>
            <a:ext cx="656794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600">
                <a:solidFill>
                  <a:srgbClr val="2F5496"/>
                </a:solidFill>
                <a:latin typeface="Calibri"/>
                <a:ea typeface="Calibri"/>
                <a:cs typeface="Calibri"/>
                <a:sym typeface="Calibri"/>
              </a:rPr>
              <a:t> </a:t>
            </a:r>
            <a:r>
              <a:rPr lang="en-GB" sz="3600">
                <a:solidFill>
                  <a:srgbClr val="2E75B5"/>
                </a:solidFill>
                <a:latin typeface="Calibri"/>
                <a:ea typeface="Calibri"/>
                <a:cs typeface="Calibri"/>
                <a:sym typeface="Calibri"/>
              </a:rPr>
              <a:t>Various methods &amp;  techniques</a:t>
            </a:r>
            <a:endParaRPr/>
          </a:p>
        </p:txBody>
      </p:sp>
      <p:sp>
        <p:nvSpPr>
          <p:cNvPr id="125" name="Google Shape;125;p5"/>
          <p:cNvSpPr txBox="1"/>
          <p:nvPr/>
        </p:nvSpPr>
        <p:spPr>
          <a:xfrm>
            <a:off x="-14006" y="1760818"/>
            <a:ext cx="506361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600">
                <a:solidFill>
                  <a:srgbClr val="222A35"/>
                </a:solidFill>
                <a:latin typeface="Calibri"/>
                <a:ea typeface="Calibri"/>
                <a:cs typeface="Calibri"/>
                <a:sym typeface="Calibri"/>
              </a:rPr>
              <a:t>To gauge student learning </a:t>
            </a:r>
            <a:endParaRPr/>
          </a:p>
        </p:txBody>
      </p:sp>
      <p:sp>
        <p:nvSpPr>
          <p:cNvPr id="126" name="Google Shape;126;p5"/>
          <p:cNvSpPr txBox="1"/>
          <p:nvPr/>
        </p:nvSpPr>
        <p:spPr>
          <a:xfrm>
            <a:off x="3512574" y="3795540"/>
            <a:ext cx="67006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F5496"/>
                </a:solidFill>
                <a:latin typeface="Play"/>
                <a:ea typeface="Play"/>
                <a:cs typeface="Play"/>
                <a:sym typeface="Play"/>
              </a:rPr>
              <a:t>using</a:t>
            </a:r>
            <a:endParaRPr sz="1800">
              <a:solidFill>
                <a:schemeClr val="dk1"/>
              </a:solidFill>
              <a:latin typeface="Play"/>
              <a:ea typeface="Play"/>
              <a:cs typeface="Play"/>
              <a:sym typeface="Play"/>
            </a:endParaRPr>
          </a:p>
        </p:txBody>
      </p:sp>
      <p:sp>
        <p:nvSpPr>
          <p:cNvPr id="127" name="Google Shape;127;p5"/>
          <p:cNvSpPr txBox="1"/>
          <p:nvPr/>
        </p:nvSpPr>
        <p:spPr>
          <a:xfrm>
            <a:off x="2401529" y="2484076"/>
            <a:ext cx="67006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F5496"/>
                </a:solidFill>
                <a:latin typeface="Play"/>
                <a:ea typeface="Play"/>
                <a:cs typeface="Play"/>
                <a:sym typeface="Play"/>
              </a:rPr>
              <a:t>By a </a:t>
            </a:r>
            <a:endParaRPr sz="1800">
              <a:solidFill>
                <a:schemeClr val="dk1"/>
              </a:solidFill>
              <a:latin typeface="Play"/>
              <a:ea typeface="Play"/>
              <a:cs typeface="Play"/>
              <a:sym typeface="Play"/>
            </a:endParaRPr>
          </a:p>
        </p:txBody>
      </p:sp>
      <p:sp>
        <p:nvSpPr>
          <p:cNvPr id="128" name="Google Shape;128;p5"/>
          <p:cNvSpPr txBox="1"/>
          <p:nvPr/>
        </p:nvSpPr>
        <p:spPr>
          <a:xfrm>
            <a:off x="4306528" y="4969224"/>
            <a:ext cx="67006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F5496"/>
                </a:solidFill>
                <a:latin typeface="Play"/>
                <a:ea typeface="Play"/>
                <a:cs typeface="Play"/>
                <a:sym typeface="Play"/>
              </a:rPr>
              <a:t>To </a:t>
            </a:r>
            <a:endParaRPr sz="1800">
              <a:solidFill>
                <a:schemeClr val="dk1"/>
              </a:solidFill>
              <a:latin typeface="Play"/>
              <a:ea typeface="Play"/>
              <a:cs typeface="Play"/>
              <a:sym typeface="Play"/>
            </a:endParaRPr>
          </a:p>
        </p:txBody>
      </p:sp>
      <p:pic>
        <p:nvPicPr>
          <p:cNvPr id="129" name="Google Shape;129;p5"/>
          <p:cNvPicPr preferRelativeResize="0"/>
          <p:nvPr/>
        </p:nvPicPr>
        <p:blipFill rotWithShape="1">
          <a:blip r:embed="rId3">
            <a:alphaModFix/>
          </a:blip>
          <a:srcRect b="0" l="0" r="0" t="0"/>
          <a:stretch/>
        </p:blipFill>
        <p:spPr>
          <a:xfrm>
            <a:off x="7606028" y="525698"/>
            <a:ext cx="4286088" cy="4286088"/>
          </a:xfrm>
          <a:prstGeom prst="rect">
            <a:avLst/>
          </a:prstGeom>
          <a:noFill/>
          <a:ln>
            <a:noFill/>
          </a:ln>
        </p:spPr>
      </p:pic>
      <p:sp>
        <p:nvSpPr>
          <p:cNvPr id="130" name="Google Shape;130;p5"/>
          <p:cNvSpPr txBox="1"/>
          <p:nvPr/>
        </p:nvSpPr>
        <p:spPr>
          <a:xfrm>
            <a:off x="1415845" y="4438"/>
            <a:ext cx="958153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a:solidFill>
                  <a:srgbClr val="1F3864"/>
                </a:solidFill>
                <a:latin typeface="Calibri"/>
                <a:ea typeface="Calibri"/>
                <a:cs typeface="Calibri"/>
                <a:sym typeface="Calibri"/>
              </a:rPr>
              <a:t>The Purpose of Assessments</a:t>
            </a:r>
            <a:endParaRPr/>
          </a:p>
        </p:txBody>
      </p:sp>
      <p:pic>
        <p:nvPicPr>
          <p:cNvPr id="131" name="Google Shape;131;p5"/>
          <p:cNvPicPr preferRelativeResize="0"/>
          <p:nvPr/>
        </p:nvPicPr>
        <p:blipFill rotWithShape="1">
          <a:blip r:embed="rId4">
            <a:alphaModFix/>
          </a:blip>
          <a:srcRect b="56147" l="74113" r="12415" t="30371"/>
          <a:stretch/>
        </p:blipFill>
        <p:spPr>
          <a:xfrm>
            <a:off x="66368" y="5559108"/>
            <a:ext cx="2167528" cy="12202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nvSpPr>
        <p:spPr>
          <a:xfrm>
            <a:off x="4955161" y="1288780"/>
            <a:ext cx="245932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rgbClr val="FF0066"/>
                </a:solidFill>
                <a:latin typeface="Arial"/>
                <a:ea typeface="Arial"/>
                <a:cs typeface="Arial"/>
                <a:sym typeface="Arial"/>
              </a:rPr>
              <a:t>Learning </a:t>
            </a:r>
            <a:endParaRPr/>
          </a:p>
        </p:txBody>
      </p:sp>
      <p:sp>
        <p:nvSpPr>
          <p:cNvPr id="137" name="Google Shape;137;p6"/>
          <p:cNvSpPr txBox="1"/>
          <p:nvPr/>
        </p:nvSpPr>
        <p:spPr>
          <a:xfrm>
            <a:off x="9113520" y="3203714"/>
            <a:ext cx="3003386" cy="707886"/>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1F3864"/>
                </a:solidFill>
                <a:latin typeface="Calibri"/>
                <a:ea typeface="Calibri"/>
                <a:cs typeface="Calibri"/>
                <a:sym typeface="Calibri"/>
              </a:rPr>
              <a:t>Application?  </a:t>
            </a:r>
            <a:endParaRPr/>
          </a:p>
        </p:txBody>
      </p:sp>
      <p:sp>
        <p:nvSpPr>
          <p:cNvPr id="138" name="Google Shape;138;p6"/>
          <p:cNvSpPr txBox="1"/>
          <p:nvPr/>
        </p:nvSpPr>
        <p:spPr>
          <a:xfrm>
            <a:off x="7721603" y="5567446"/>
            <a:ext cx="3667756" cy="1015663"/>
          </a:xfrm>
          <a:prstGeom prst="rect">
            <a:avLst/>
          </a:prstGeom>
          <a:noFill/>
          <a:ln cap="flat" cmpd="sng" w="38100">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000">
                <a:solidFill>
                  <a:srgbClr val="1F3864"/>
                </a:solidFill>
                <a:latin typeface="Calibri"/>
                <a:ea typeface="Calibri"/>
                <a:cs typeface="Calibri"/>
                <a:sym typeface="Calibri"/>
              </a:rPr>
              <a:t>Feedback</a:t>
            </a:r>
            <a:endParaRPr/>
          </a:p>
        </p:txBody>
      </p:sp>
      <p:sp>
        <p:nvSpPr>
          <p:cNvPr id="139" name="Google Shape;139;p6"/>
          <p:cNvSpPr txBox="1"/>
          <p:nvPr/>
        </p:nvSpPr>
        <p:spPr>
          <a:xfrm>
            <a:off x="2582708" y="5721334"/>
            <a:ext cx="2144818" cy="707886"/>
          </a:xfrm>
          <a:prstGeom prst="rect">
            <a:avLst/>
          </a:prstGeom>
          <a:noFill/>
          <a:ln cap="flat" cmpd="sng" w="9525">
            <a:solidFill>
              <a:srgbClr val="833C0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1F3864"/>
                </a:solidFill>
                <a:latin typeface="Calibri"/>
                <a:ea typeface="Calibri"/>
                <a:cs typeface="Calibri"/>
                <a:sym typeface="Calibri"/>
              </a:rPr>
              <a:t>Revision  </a:t>
            </a:r>
            <a:endParaRPr/>
          </a:p>
        </p:txBody>
      </p:sp>
      <p:sp>
        <p:nvSpPr>
          <p:cNvPr id="140" name="Google Shape;140;p6"/>
          <p:cNvSpPr txBox="1"/>
          <p:nvPr/>
        </p:nvSpPr>
        <p:spPr>
          <a:xfrm>
            <a:off x="5785931" y="3220662"/>
            <a:ext cx="3241913" cy="707886"/>
          </a:xfrm>
          <a:prstGeom prst="rect">
            <a:avLst/>
          </a:prstGeom>
          <a:noFill/>
          <a:ln cap="flat" cmpd="sng" w="9525">
            <a:solidFill>
              <a:srgbClr val="FF00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1F3864"/>
                </a:solidFill>
                <a:latin typeface="Calibri"/>
                <a:ea typeface="Calibri"/>
                <a:cs typeface="Calibri"/>
                <a:sym typeface="Calibri"/>
              </a:rPr>
              <a:t>Reproduction?</a:t>
            </a:r>
            <a:endParaRPr/>
          </a:p>
        </p:txBody>
      </p:sp>
      <p:sp>
        <p:nvSpPr>
          <p:cNvPr id="141" name="Google Shape;141;p6"/>
          <p:cNvSpPr txBox="1"/>
          <p:nvPr/>
        </p:nvSpPr>
        <p:spPr>
          <a:xfrm>
            <a:off x="152400" y="3203714"/>
            <a:ext cx="5242557" cy="707886"/>
          </a:xfrm>
          <a:prstGeom prst="rect">
            <a:avLst/>
          </a:prstGeom>
          <a:noFill/>
          <a:ln cap="flat" cmpd="sng" w="9525">
            <a:solidFill>
              <a:srgbClr val="2F54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000">
                <a:solidFill>
                  <a:srgbClr val="1F3864"/>
                </a:solidFill>
                <a:latin typeface="Calibri"/>
                <a:ea typeface="Calibri"/>
                <a:cs typeface="Calibri"/>
                <a:sym typeface="Calibri"/>
              </a:rPr>
              <a:t>Scaffolded progression </a:t>
            </a:r>
            <a:endParaRPr/>
          </a:p>
        </p:txBody>
      </p:sp>
      <p:sp>
        <p:nvSpPr>
          <p:cNvPr id="142" name="Google Shape;142;p6"/>
          <p:cNvSpPr txBox="1"/>
          <p:nvPr/>
        </p:nvSpPr>
        <p:spPr>
          <a:xfrm>
            <a:off x="152400" y="0"/>
            <a:ext cx="11887200"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600">
                <a:solidFill>
                  <a:srgbClr val="1F3864"/>
                </a:solidFill>
                <a:latin typeface="Calibri"/>
                <a:ea typeface="Calibri"/>
                <a:cs typeface="Calibri"/>
                <a:sym typeface="Calibri"/>
              </a:rPr>
              <a:t>Role of Assessments in Learning?</a:t>
            </a:r>
            <a:endParaRPr/>
          </a:p>
        </p:txBody>
      </p:sp>
      <p:cxnSp>
        <p:nvCxnSpPr>
          <p:cNvPr id="143" name="Google Shape;143;p6"/>
          <p:cNvCxnSpPr/>
          <p:nvPr/>
        </p:nvCxnSpPr>
        <p:spPr>
          <a:xfrm>
            <a:off x="8046720" y="4031863"/>
            <a:ext cx="0" cy="1505220"/>
          </a:xfrm>
          <a:prstGeom prst="straightConnector1">
            <a:avLst/>
          </a:prstGeom>
          <a:noFill/>
          <a:ln cap="flat" cmpd="sng" w="38100">
            <a:solidFill>
              <a:schemeClr val="accent1"/>
            </a:solidFill>
            <a:prstDash val="solid"/>
            <a:miter lim="800000"/>
            <a:headEnd len="sm" w="sm" type="none"/>
            <a:tailEnd len="med" w="med" type="triangle"/>
          </a:ln>
        </p:spPr>
      </p:cxnSp>
      <p:grpSp>
        <p:nvGrpSpPr>
          <p:cNvPr id="144" name="Google Shape;144;p6"/>
          <p:cNvGrpSpPr/>
          <p:nvPr/>
        </p:nvGrpSpPr>
        <p:grpSpPr>
          <a:xfrm>
            <a:off x="7650458" y="1632891"/>
            <a:ext cx="2924442" cy="1521019"/>
            <a:chOff x="7650458" y="1632891"/>
            <a:chExt cx="2924442" cy="1521019"/>
          </a:xfrm>
        </p:grpSpPr>
        <p:cxnSp>
          <p:nvCxnSpPr>
            <p:cNvPr id="145" name="Google Shape;145;p6"/>
            <p:cNvCxnSpPr/>
            <p:nvPr/>
          </p:nvCxnSpPr>
          <p:spPr>
            <a:xfrm>
              <a:off x="10564413" y="1642723"/>
              <a:ext cx="0" cy="1511187"/>
            </a:xfrm>
            <a:prstGeom prst="straightConnector1">
              <a:avLst/>
            </a:prstGeom>
            <a:noFill/>
            <a:ln cap="flat" cmpd="sng" w="38100">
              <a:solidFill>
                <a:schemeClr val="accent1"/>
              </a:solidFill>
              <a:prstDash val="solid"/>
              <a:miter lim="800000"/>
              <a:headEnd len="sm" w="sm" type="none"/>
              <a:tailEnd len="med" w="med" type="triangle"/>
            </a:ln>
          </p:spPr>
        </p:cxnSp>
        <p:cxnSp>
          <p:nvCxnSpPr>
            <p:cNvPr id="146" name="Google Shape;146;p6"/>
            <p:cNvCxnSpPr/>
            <p:nvPr/>
          </p:nvCxnSpPr>
          <p:spPr>
            <a:xfrm>
              <a:off x="7955722" y="1642723"/>
              <a:ext cx="0" cy="1511187"/>
            </a:xfrm>
            <a:prstGeom prst="straightConnector1">
              <a:avLst/>
            </a:prstGeom>
            <a:noFill/>
            <a:ln cap="flat" cmpd="sng" w="38100">
              <a:solidFill>
                <a:schemeClr val="accent1"/>
              </a:solidFill>
              <a:prstDash val="solid"/>
              <a:miter lim="800000"/>
              <a:headEnd len="sm" w="sm" type="none"/>
              <a:tailEnd len="med" w="med" type="triangle"/>
            </a:ln>
          </p:spPr>
        </p:cxnSp>
        <p:cxnSp>
          <p:nvCxnSpPr>
            <p:cNvPr id="147" name="Google Shape;147;p6"/>
            <p:cNvCxnSpPr/>
            <p:nvPr/>
          </p:nvCxnSpPr>
          <p:spPr>
            <a:xfrm flipH="1" rot="10800000">
              <a:off x="7650458" y="1632891"/>
              <a:ext cx="2924442" cy="30778"/>
            </a:xfrm>
            <a:prstGeom prst="straightConnector1">
              <a:avLst/>
            </a:prstGeom>
            <a:noFill/>
            <a:ln cap="flat" cmpd="sng" w="38100">
              <a:solidFill>
                <a:schemeClr val="accent1"/>
              </a:solidFill>
              <a:prstDash val="solid"/>
              <a:miter lim="800000"/>
              <a:headEnd len="sm" w="sm" type="none"/>
              <a:tailEnd len="sm" w="sm" type="none"/>
            </a:ln>
          </p:spPr>
        </p:cxnSp>
      </p:grpSp>
      <p:cxnSp>
        <p:nvCxnSpPr>
          <p:cNvPr id="148" name="Google Shape;148;p6"/>
          <p:cNvCxnSpPr/>
          <p:nvPr/>
        </p:nvCxnSpPr>
        <p:spPr>
          <a:xfrm>
            <a:off x="10584733" y="4062226"/>
            <a:ext cx="0" cy="150522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49" name="Google Shape;149;p6"/>
          <p:cNvCxnSpPr/>
          <p:nvPr/>
        </p:nvCxnSpPr>
        <p:spPr>
          <a:xfrm rot="10800000">
            <a:off x="5069840" y="6075277"/>
            <a:ext cx="2529840"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50" name="Google Shape;150;p6"/>
          <p:cNvCxnSpPr/>
          <p:nvPr/>
        </p:nvCxnSpPr>
        <p:spPr>
          <a:xfrm rot="10800000">
            <a:off x="3230880" y="4081659"/>
            <a:ext cx="0" cy="1505220"/>
          </a:xfrm>
          <a:prstGeom prst="straightConnector1">
            <a:avLst/>
          </a:prstGeom>
          <a:noFill/>
          <a:ln cap="flat" cmpd="sng" w="38100">
            <a:solidFill>
              <a:schemeClr val="accent1"/>
            </a:solidFill>
            <a:prstDash val="solid"/>
            <a:miter lim="800000"/>
            <a:headEnd len="sm" w="sm" type="none"/>
            <a:tailEnd len="med" w="med" type="triangle"/>
          </a:ln>
        </p:spPr>
      </p:cxnSp>
      <p:grpSp>
        <p:nvGrpSpPr>
          <p:cNvPr id="151" name="Google Shape;151;p6"/>
          <p:cNvGrpSpPr/>
          <p:nvPr/>
        </p:nvGrpSpPr>
        <p:grpSpPr>
          <a:xfrm>
            <a:off x="3133145" y="1663205"/>
            <a:ext cx="1737360" cy="1303677"/>
            <a:chOff x="3332480" y="1632563"/>
            <a:chExt cx="1737360" cy="1303677"/>
          </a:xfrm>
        </p:grpSpPr>
        <p:cxnSp>
          <p:nvCxnSpPr>
            <p:cNvPr id="152" name="Google Shape;152;p6"/>
            <p:cNvCxnSpPr/>
            <p:nvPr/>
          </p:nvCxnSpPr>
          <p:spPr>
            <a:xfrm>
              <a:off x="3332480" y="1642723"/>
              <a:ext cx="1737360"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53" name="Google Shape;153;p6"/>
            <p:cNvCxnSpPr/>
            <p:nvPr/>
          </p:nvCxnSpPr>
          <p:spPr>
            <a:xfrm>
              <a:off x="3332480" y="1632563"/>
              <a:ext cx="0" cy="1303677"/>
            </a:xfrm>
            <a:prstGeom prst="straightConnector1">
              <a:avLst/>
            </a:prstGeom>
            <a:noFill/>
            <a:ln cap="flat" cmpd="sng" w="38100">
              <a:solidFill>
                <a:srgbClr val="2F5496"/>
              </a:solidFill>
              <a:prstDash val="solid"/>
              <a:miter lim="800000"/>
              <a:headEnd len="sm" w="sm" type="none"/>
              <a:tailEnd len="sm" w="sm" type="none"/>
            </a:ln>
          </p:spPr>
        </p:cxnSp>
      </p:grpSp>
      <p:pic>
        <p:nvPicPr>
          <p:cNvPr id="154" name="Google Shape;154;p6"/>
          <p:cNvPicPr preferRelativeResize="0"/>
          <p:nvPr/>
        </p:nvPicPr>
        <p:blipFill rotWithShape="1">
          <a:blip r:embed="rId3">
            <a:alphaModFix/>
          </a:blip>
          <a:srcRect b="26636" l="16268" r="21848" t="29016"/>
          <a:stretch/>
        </p:blipFill>
        <p:spPr>
          <a:xfrm>
            <a:off x="8003647" y="1695660"/>
            <a:ext cx="2385755" cy="1508280"/>
          </a:xfrm>
          <a:prstGeom prst="rect">
            <a:avLst/>
          </a:prstGeom>
          <a:noFill/>
          <a:ln>
            <a:noFill/>
          </a:ln>
        </p:spPr>
      </p:pic>
      <p:pic>
        <p:nvPicPr>
          <p:cNvPr id="155" name="Google Shape;155;p6"/>
          <p:cNvPicPr preferRelativeResize="0"/>
          <p:nvPr/>
        </p:nvPicPr>
        <p:blipFill rotWithShape="1">
          <a:blip r:embed="rId4">
            <a:alphaModFix/>
          </a:blip>
          <a:srcRect b="56147" l="74113" r="12415" t="30371"/>
          <a:stretch/>
        </p:blipFill>
        <p:spPr>
          <a:xfrm>
            <a:off x="0" y="5637766"/>
            <a:ext cx="2167528" cy="12202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nvSpPr>
        <p:spPr>
          <a:xfrm>
            <a:off x="152400" y="0"/>
            <a:ext cx="11887200"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600">
                <a:solidFill>
                  <a:srgbClr val="1F3864"/>
                </a:solidFill>
                <a:latin typeface="Calibri"/>
                <a:ea typeface="Calibri"/>
                <a:cs typeface="Calibri"/>
                <a:sym typeface="Calibri"/>
              </a:rPr>
              <a:t>Different types of Assessments?</a:t>
            </a:r>
            <a:endParaRPr/>
          </a:p>
        </p:txBody>
      </p:sp>
      <p:sp>
        <p:nvSpPr>
          <p:cNvPr id="161" name="Google Shape;161;p7"/>
          <p:cNvSpPr txBox="1"/>
          <p:nvPr/>
        </p:nvSpPr>
        <p:spPr>
          <a:xfrm>
            <a:off x="4531360" y="1808085"/>
            <a:ext cx="2722880" cy="1200329"/>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lt1"/>
                </a:solidFill>
                <a:latin typeface="Calibri"/>
                <a:ea typeface="Calibri"/>
                <a:cs typeface="Calibri"/>
                <a:sym typeface="Calibri"/>
              </a:rPr>
              <a:t>Assessment </a:t>
            </a:r>
            <a:r>
              <a:rPr b="1" lang="en-GB" sz="4000">
                <a:solidFill>
                  <a:schemeClr val="lt1"/>
                </a:solidFill>
                <a:latin typeface="Calibri"/>
                <a:ea typeface="Calibri"/>
                <a:cs typeface="Calibri"/>
                <a:sym typeface="Calibri"/>
              </a:rPr>
              <a:t>for</a:t>
            </a:r>
            <a:r>
              <a:rPr lang="en-GB" sz="3600">
                <a:solidFill>
                  <a:schemeClr val="lt1"/>
                </a:solidFill>
                <a:latin typeface="Calibri"/>
                <a:ea typeface="Calibri"/>
                <a:cs typeface="Calibri"/>
                <a:sym typeface="Calibri"/>
              </a:rPr>
              <a:t> </a:t>
            </a:r>
            <a:r>
              <a:rPr lang="en-GB" sz="3200">
                <a:solidFill>
                  <a:schemeClr val="lt1"/>
                </a:solidFill>
                <a:latin typeface="Calibri"/>
                <a:ea typeface="Calibri"/>
                <a:cs typeface="Calibri"/>
                <a:sym typeface="Calibri"/>
              </a:rPr>
              <a:t>Learning</a:t>
            </a:r>
            <a:endParaRPr/>
          </a:p>
        </p:txBody>
      </p:sp>
      <p:sp>
        <p:nvSpPr>
          <p:cNvPr id="162" name="Google Shape;162;p7"/>
          <p:cNvSpPr txBox="1"/>
          <p:nvPr/>
        </p:nvSpPr>
        <p:spPr>
          <a:xfrm>
            <a:off x="152400" y="1808085"/>
            <a:ext cx="2722880" cy="1200329"/>
          </a:xfrm>
          <a:prstGeom prst="rect">
            <a:avLst/>
          </a:prstGeom>
          <a:solidFill>
            <a:srgbClr val="FF006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lt1"/>
                </a:solidFill>
                <a:latin typeface="Calibri"/>
                <a:ea typeface="Calibri"/>
                <a:cs typeface="Calibri"/>
                <a:sym typeface="Calibri"/>
              </a:rPr>
              <a:t>Assessment</a:t>
            </a:r>
            <a:r>
              <a:rPr b="1" lang="en-GB" sz="3200">
                <a:solidFill>
                  <a:schemeClr val="lt1"/>
                </a:solidFill>
                <a:latin typeface="Calibri"/>
                <a:ea typeface="Calibri"/>
                <a:cs typeface="Calibri"/>
                <a:sym typeface="Calibri"/>
              </a:rPr>
              <a:t> </a:t>
            </a:r>
            <a:r>
              <a:rPr b="1" lang="en-GB" sz="4000">
                <a:solidFill>
                  <a:schemeClr val="lt1"/>
                </a:solidFill>
                <a:latin typeface="Calibri"/>
                <a:ea typeface="Calibri"/>
                <a:cs typeface="Calibri"/>
                <a:sym typeface="Calibri"/>
              </a:rPr>
              <a:t>of</a:t>
            </a:r>
            <a:r>
              <a:rPr b="1" lang="en-GB" sz="3200">
                <a:solidFill>
                  <a:schemeClr val="lt1"/>
                </a:solidFill>
                <a:latin typeface="Calibri"/>
                <a:ea typeface="Calibri"/>
                <a:cs typeface="Calibri"/>
                <a:sym typeface="Calibri"/>
              </a:rPr>
              <a:t> </a:t>
            </a:r>
            <a:r>
              <a:rPr lang="en-GB" sz="3200">
                <a:solidFill>
                  <a:schemeClr val="lt1"/>
                </a:solidFill>
                <a:latin typeface="Calibri"/>
                <a:ea typeface="Calibri"/>
                <a:cs typeface="Calibri"/>
                <a:sym typeface="Calibri"/>
              </a:rPr>
              <a:t>Learning</a:t>
            </a:r>
            <a:endParaRPr/>
          </a:p>
        </p:txBody>
      </p:sp>
      <p:sp>
        <p:nvSpPr>
          <p:cNvPr id="163" name="Google Shape;163;p7"/>
          <p:cNvSpPr txBox="1"/>
          <p:nvPr/>
        </p:nvSpPr>
        <p:spPr>
          <a:xfrm>
            <a:off x="8910320" y="1808085"/>
            <a:ext cx="2722880" cy="1200329"/>
          </a:xfrm>
          <a:prstGeom prst="rect">
            <a:avLst/>
          </a:prstGeom>
          <a:solidFill>
            <a:srgbClr val="38562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lt1"/>
                </a:solidFill>
                <a:latin typeface="Calibri"/>
                <a:ea typeface="Calibri"/>
                <a:cs typeface="Calibri"/>
                <a:sym typeface="Calibri"/>
              </a:rPr>
              <a:t>Assessment </a:t>
            </a:r>
            <a:r>
              <a:rPr b="1" lang="en-GB" sz="4000">
                <a:solidFill>
                  <a:schemeClr val="lt1"/>
                </a:solidFill>
                <a:latin typeface="Calibri"/>
                <a:ea typeface="Calibri"/>
                <a:cs typeface="Calibri"/>
                <a:sym typeface="Calibri"/>
              </a:rPr>
              <a:t>as</a:t>
            </a:r>
            <a:r>
              <a:rPr lang="en-GB" sz="4000">
                <a:solidFill>
                  <a:schemeClr val="lt1"/>
                </a:solidFill>
                <a:latin typeface="Calibri"/>
                <a:ea typeface="Calibri"/>
                <a:cs typeface="Calibri"/>
                <a:sym typeface="Calibri"/>
              </a:rPr>
              <a:t> </a:t>
            </a:r>
            <a:r>
              <a:rPr lang="en-GB" sz="3200">
                <a:solidFill>
                  <a:schemeClr val="lt1"/>
                </a:solidFill>
                <a:latin typeface="Calibri"/>
                <a:ea typeface="Calibri"/>
                <a:cs typeface="Calibri"/>
                <a:sym typeface="Calibri"/>
              </a:rPr>
              <a:t>Learning</a:t>
            </a:r>
            <a:endParaRPr/>
          </a:p>
        </p:txBody>
      </p:sp>
      <p:sp>
        <p:nvSpPr>
          <p:cNvPr id="164" name="Google Shape;164;p7"/>
          <p:cNvSpPr txBox="1"/>
          <p:nvPr/>
        </p:nvSpPr>
        <p:spPr>
          <a:xfrm>
            <a:off x="0" y="3600397"/>
            <a:ext cx="3820160" cy="2585323"/>
          </a:xfrm>
          <a:prstGeom prst="rect">
            <a:avLst/>
          </a:prstGeom>
          <a:noFill/>
          <a:ln>
            <a:noFill/>
          </a:ln>
        </p:spPr>
        <p:txBody>
          <a:bodyPr anchorCtr="0" anchor="t" bIns="45700" lIns="91425" spcFirstLastPara="1" rIns="91425" wrap="square" tIns="45700">
            <a:spAutoFit/>
          </a:bodyPr>
          <a:lstStyle/>
          <a:p>
            <a:pPr indent="-182563" lvl="0" marL="182563"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Summative in nature</a:t>
            </a:r>
            <a:endParaRPr/>
          </a:p>
          <a:p>
            <a:pPr indent="-182563" lvl="0" marL="182563"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To measure student’s understanding</a:t>
            </a:r>
            <a:endParaRPr/>
          </a:p>
          <a:p>
            <a:pPr indent="-182563" lvl="0" marL="182563"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Often test memory &amp; reproduction</a:t>
            </a:r>
            <a:endParaRPr/>
          </a:p>
          <a:p>
            <a:pPr indent="-182563" lvl="0" marL="182563"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Usually given as end-exams</a:t>
            </a:r>
            <a:endParaRPr/>
          </a:p>
          <a:p>
            <a:pPr indent="-182563" lvl="0" marL="182563"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Less productive</a:t>
            </a:r>
            <a:endParaRPr/>
          </a:p>
          <a:p>
            <a:pPr indent="0" lvl="0" marL="0" marR="0" rtl="0" algn="l">
              <a:spcBef>
                <a:spcPts val="0"/>
              </a:spcBef>
              <a:spcAft>
                <a:spcPts val="0"/>
              </a:spcAft>
              <a:buNone/>
            </a:pPr>
            <a:r>
              <a:t/>
            </a:r>
            <a:endParaRPr sz="1800">
              <a:solidFill>
                <a:srgbClr val="1F3864"/>
              </a:solidFill>
              <a:latin typeface="Calibri"/>
              <a:ea typeface="Calibri"/>
              <a:cs typeface="Calibri"/>
              <a:sym typeface="Calibri"/>
            </a:endParaRPr>
          </a:p>
          <a:p>
            <a:pPr indent="0" lvl="0" marL="0" marR="0" rtl="0" algn="l">
              <a:spcBef>
                <a:spcPts val="0"/>
              </a:spcBef>
              <a:spcAft>
                <a:spcPts val="0"/>
              </a:spcAft>
              <a:buNone/>
            </a:pPr>
            <a:r>
              <a:rPr lang="en-GB" sz="1800">
                <a:solidFill>
                  <a:srgbClr val="1F3864"/>
                </a:solidFill>
                <a:latin typeface="Calibri"/>
                <a:ea typeface="Calibri"/>
                <a:cs typeface="Calibri"/>
                <a:sym typeface="Calibri"/>
              </a:rPr>
              <a:t>E.g:-</a:t>
            </a:r>
            <a:endParaRPr/>
          </a:p>
          <a:p>
            <a:pPr indent="0" lvl="0" marL="0" marR="0" rtl="0" algn="l">
              <a:spcBef>
                <a:spcPts val="0"/>
              </a:spcBef>
              <a:spcAft>
                <a:spcPts val="0"/>
              </a:spcAft>
              <a:buNone/>
            </a:pPr>
            <a:r>
              <a:rPr lang="en-GB" sz="1800">
                <a:solidFill>
                  <a:srgbClr val="1F3864"/>
                </a:solidFill>
                <a:latin typeface="Calibri"/>
                <a:ea typeface="Calibri"/>
                <a:cs typeface="Calibri"/>
                <a:sym typeface="Calibri"/>
              </a:rPr>
              <a:t>Unit tests, essays, end module exams etc</a:t>
            </a:r>
            <a:endParaRPr/>
          </a:p>
        </p:txBody>
      </p:sp>
      <p:sp>
        <p:nvSpPr>
          <p:cNvPr id="165" name="Google Shape;165;p7"/>
          <p:cNvSpPr txBox="1"/>
          <p:nvPr/>
        </p:nvSpPr>
        <p:spPr>
          <a:xfrm>
            <a:off x="4114047" y="3505053"/>
            <a:ext cx="4257795" cy="258532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Ensures learning via assessment</a:t>
            </a:r>
            <a:endParaRPr/>
          </a:p>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Both formative and summative</a:t>
            </a:r>
            <a:endParaRPr/>
          </a:p>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Test understanding and application</a:t>
            </a:r>
            <a:endParaRPr/>
          </a:p>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Usually given as laboratory work</a:t>
            </a:r>
            <a:endParaRPr/>
          </a:p>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Focussed questions </a:t>
            </a:r>
            <a:endParaRPr/>
          </a:p>
          <a:p>
            <a:pPr indent="0" lvl="0" marL="0" marR="0" rtl="0" algn="l">
              <a:spcBef>
                <a:spcPts val="0"/>
              </a:spcBef>
              <a:spcAft>
                <a:spcPts val="0"/>
              </a:spcAft>
              <a:buNone/>
            </a:pPr>
            <a:r>
              <a:t/>
            </a:r>
            <a:endParaRPr sz="1800">
              <a:solidFill>
                <a:srgbClr val="1F3864"/>
              </a:solidFill>
              <a:latin typeface="Calibri"/>
              <a:ea typeface="Calibri"/>
              <a:cs typeface="Calibri"/>
              <a:sym typeface="Calibri"/>
            </a:endParaRPr>
          </a:p>
          <a:p>
            <a:pPr indent="0" lvl="0" marL="0" marR="0" rtl="0" algn="l">
              <a:spcBef>
                <a:spcPts val="0"/>
              </a:spcBef>
              <a:spcAft>
                <a:spcPts val="0"/>
              </a:spcAft>
              <a:buNone/>
            </a:pPr>
            <a:r>
              <a:rPr lang="en-GB" sz="1800">
                <a:solidFill>
                  <a:srgbClr val="1F3864"/>
                </a:solidFill>
                <a:latin typeface="Calibri"/>
                <a:ea typeface="Calibri"/>
                <a:cs typeface="Calibri"/>
                <a:sym typeface="Calibri"/>
              </a:rPr>
              <a:t>E.g:-</a:t>
            </a:r>
            <a:endParaRPr/>
          </a:p>
          <a:p>
            <a:pPr indent="0" lvl="0" marL="0" marR="0" rtl="0" algn="l">
              <a:spcBef>
                <a:spcPts val="0"/>
              </a:spcBef>
              <a:spcAft>
                <a:spcPts val="0"/>
              </a:spcAft>
              <a:buNone/>
            </a:pPr>
            <a:r>
              <a:rPr lang="en-GB" sz="1800">
                <a:solidFill>
                  <a:srgbClr val="1F3864"/>
                </a:solidFill>
                <a:latin typeface="Calibri"/>
                <a:ea typeface="Calibri"/>
                <a:cs typeface="Calibri"/>
                <a:sym typeface="Calibri"/>
              </a:rPr>
              <a:t> Quizzes, concept maps, essays, laboratory reports etc</a:t>
            </a:r>
            <a:endParaRPr/>
          </a:p>
        </p:txBody>
      </p:sp>
      <p:sp>
        <p:nvSpPr>
          <p:cNvPr id="166" name="Google Shape;166;p7"/>
          <p:cNvSpPr txBox="1"/>
          <p:nvPr/>
        </p:nvSpPr>
        <p:spPr>
          <a:xfrm>
            <a:off x="8371842" y="3442675"/>
            <a:ext cx="3820158"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Provide opportunities monitor </a:t>
            </a:r>
            <a:endParaRPr/>
          </a:p>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Involves activities and application</a:t>
            </a:r>
            <a:endParaRPr/>
          </a:p>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Ensures learning via assessment</a:t>
            </a:r>
            <a:endParaRPr/>
          </a:p>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Both formative and summative</a:t>
            </a:r>
            <a:endParaRPr/>
          </a:p>
          <a:p>
            <a:pPr indent="-285750" lvl="0" marL="285750" marR="0" rtl="0" algn="l">
              <a:spcBef>
                <a:spcPts val="0"/>
              </a:spcBef>
              <a:spcAft>
                <a:spcPts val="0"/>
              </a:spcAft>
              <a:buClr>
                <a:srgbClr val="1F3864"/>
              </a:buClr>
              <a:buSzPts val="1800"/>
              <a:buFont typeface="Arial"/>
              <a:buChar char="•"/>
            </a:pPr>
            <a:r>
              <a:rPr lang="en-GB" sz="1800">
                <a:solidFill>
                  <a:srgbClr val="1F3864"/>
                </a:solidFill>
                <a:latin typeface="Calibri"/>
                <a:ea typeface="Calibri"/>
                <a:cs typeface="Calibri"/>
                <a:sym typeface="Calibri"/>
              </a:rPr>
              <a:t>Test understanding and application</a:t>
            </a:r>
            <a:endParaRPr/>
          </a:p>
          <a:p>
            <a:pPr indent="0" lvl="0" marL="0" marR="0" rtl="0" algn="l">
              <a:spcBef>
                <a:spcPts val="0"/>
              </a:spcBef>
              <a:spcAft>
                <a:spcPts val="0"/>
              </a:spcAft>
              <a:buNone/>
            </a:pPr>
            <a:r>
              <a:t/>
            </a:r>
            <a:endParaRPr sz="1800">
              <a:solidFill>
                <a:srgbClr val="1F3864"/>
              </a:solidFill>
              <a:latin typeface="Calibri"/>
              <a:ea typeface="Calibri"/>
              <a:cs typeface="Calibri"/>
              <a:sym typeface="Calibri"/>
            </a:endParaRPr>
          </a:p>
          <a:p>
            <a:pPr indent="0" lvl="0" marL="0" marR="0" rtl="0" algn="l">
              <a:spcBef>
                <a:spcPts val="0"/>
              </a:spcBef>
              <a:spcAft>
                <a:spcPts val="0"/>
              </a:spcAft>
              <a:buNone/>
            </a:pPr>
            <a:r>
              <a:rPr lang="en-GB" sz="1800">
                <a:solidFill>
                  <a:srgbClr val="1F3864"/>
                </a:solidFill>
                <a:latin typeface="Calibri"/>
                <a:ea typeface="Calibri"/>
                <a:cs typeface="Calibri"/>
                <a:sym typeface="Calibri"/>
              </a:rPr>
              <a:t>E.g:-</a:t>
            </a:r>
            <a:endParaRPr/>
          </a:p>
          <a:p>
            <a:pPr indent="0" lvl="0" marL="0" marR="0" rtl="0" algn="l">
              <a:spcBef>
                <a:spcPts val="0"/>
              </a:spcBef>
              <a:spcAft>
                <a:spcPts val="0"/>
              </a:spcAft>
              <a:buNone/>
            </a:pPr>
            <a:r>
              <a:rPr lang="en-GB" sz="1800">
                <a:solidFill>
                  <a:srgbClr val="1F3864"/>
                </a:solidFill>
                <a:latin typeface="Calibri"/>
                <a:ea typeface="Calibri"/>
                <a:cs typeface="Calibri"/>
                <a:sym typeface="Calibri"/>
              </a:rPr>
              <a:t> Self/peer assessments, portfolios etc. </a:t>
            </a:r>
            <a:endParaRPr/>
          </a:p>
        </p:txBody>
      </p:sp>
      <p:pic>
        <p:nvPicPr>
          <p:cNvPr id="167" name="Google Shape;167;p7"/>
          <p:cNvPicPr preferRelativeResize="0"/>
          <p:nvPr/>
        </p:nvPicPr>
        <p:blipFill rotWithShape="1">
          <a:blip r:embed="rId3">
            <a:alphaModFix/>
          </a:blip>
          <a:srcRect b="1" l="37772" r="41538" t="27274"/>
          <a:stretch/>
        </p:blipFill>
        <p:spPr>
          <a:xfrm rot="5400000">
            <a:off x="3170402" y="1993697"/>
            <a:ext cx="1065834" cy="829105"/>
          </a:xfrm>
          <a:prstGeom prst="rect">
            <a:avLst/>
          </a:prstGeom>
          <a:noFill/>
          <a:ln>
            <a:noFill/>
          </a:ln>
        </p:spPr>
      </p:pic>
      <p:pic>
        <p:nvPicPr>
          <p:cNvPr id="168" name="Google Shape;168;p7"/>
          <p:cNvPicPr preferRelativeResize="0"/>
          <p:nvPr/>
        </p:nvPicPr>
        <p:blipFill rotWithShape="1">
          <a:blip r:embed="rId3">
            <a:alphaModFix/>
          </a:blip>
          <a:srcRect b="1" l="37772" r="41538" t="27274"/>
          <a:stretch/>
        </p:blipFill>
        <p:spPr>
          <a:xfrm rot="5400000">
            <a:off x="7639165" y="1993697"/>
            <a:ext cx="1065834" cy="829105"/>
          </a:xfrm>
          <a:prstGeom prst="rect">
            <a:avLst/>
          </a:prstGeom>
          <a:noFill/>
          <a:ln>
            <a:noFill/>
          </a:ln>
        </p:spPr>
      </p:pic>
      <p:pic>
        <p:nvPicPr>
          <p:cNvPr id="169" name="Google Shape;169;p7"/>
          <p:cNvPicPr preferRelativeResize="0"/>
          <p:nvPr/>
        </p:nvPicPr>
        <p:blipFill rotWithShape="1">
          <a:blip r:embed="rId4">
            <a:alphaModFix/>
          </a:blip>
          <a:srcRect b="56147" l="74113" r="12415" t="30371"/>
          <a:stretch/>
        </p:blipFill>
        <p:spPr>
          <a:xfrm>
            <a:off x="10441253" y="5909269"/>
            <a:ext cx="1750747" cy="9856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nvSpPr>
        <p:spPr>
          <a:xfrm>
            <a:off x="5389390" y="1492154"/>
            <a:ext cx="6007509" cy="504753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1" lang="en-GB" sz="2800">
                <a:solidFill>
                  <a:srgbClr val="1F3864"/>
                </a:solidFill>
                <a:latin typeface="Play"/>
                <a:ea typeface="Play"/>
                <a:cs typeface="Play"/>
                <a:sym typeface="Play"/>
              </a:rPr>
              <a:t>“If our assessment of students’ learning and skills is based on assessments that ask them to regurgitate easily tested facts and processes, we’re not testing anything of value”.</a:t>
            </a:r>
            <a:endParaRPr/>
          </a:p>
          <a:p>
            <a:pPr indent="0" lvl="0" marL="0" marR="0" rtl="0" algn="ctr">
              <a:lnSpc>
                <a:spcPct val="150000"/>
              </a:lnSpc>
              <a:spcBef>
                <a:spcPts val="0"/>
              </a:spcBef>
              <a:spcAft>
                <a:spcPts val="0"/>
              </a:spcAft>
              <a:buNone/>
            </a:pPr>
            <a:r>
              <a:t/>
            </a:r>
            <a:endParaRPr b="0" i="1" sz="2800">
              <a:solidFill>
                <a:srgbClr val="1F3864"/>
              </a:solidFill>
              <a:latin typeface="Play"/>
              <a:ea typeface="Play"/>
              <a:cs typeface="Play"/>
              <a:sym typeface="Play"/>
            </a:endParaRPr>
          </a:p>
          <a:p>
            <a:pPr indent="0" lvl="0" marL="0" marR="0" rtl="0" algn="ctr">
              <a:spcBef>
                <a:spcPts val="0"/>
              </a:spcBef>
              <a:spcAft>
                <a:spcPts val="0"/>
              </a:spcAft>
              <a:buNone/>
            </a:pPr>
            <a:r>
              <a:rPr b="0" i="0" lang="en-GB" sz="2800" u="sng" strike="noStrike">
                <a:solidFill>
                  <a:srgbClr val="666666"/>
                </a:solidFill>
                <a:latin typeface="Arial"/>
                <a:ea typeface="Arial"/>
                <a:cs typeface="Arial"/>
                <a:sym typeface="Arial"/>
                <a:hlinkClick r:id="rId3">
                  <a:extLst>
                    <a:ext uri="{A12FA001-AC4F-418D-AE19-62706E023703}">
                      <ahyp:hlinkClr val="tx"/>
                    </a:ext>
                  </a:extLst>
                </a:hlinkClick>
              </a:rPr>
              <a:t>- Dr Linda McIver</a:t>
            </a:r>
            <a:endParaRPr b="0" i="0" sz="2800">
              <a:solidFill>
                <a:srgbClr val="A8A6A1"/>
              </a:solidFill>
              <a:latin typeface="PT Sans"/>
              <a:ea typeface="PT Sans"/>
              <a:cs typeface="PT Sans"/>
              <a:sym typeface="PT Sans"/>
            </a:endParaRPr>
          </a:p>
        </p:txBody>
      </p:sp>
      <p:pic>
        <p:nvPicPr>
          <p:cNvPr id="175" name="Google Shape;175;p8"/>
          <p:cNvPicPr preferRelativeResize="0"/>
          <p:nvPr/>
        </p:nvPicPr>
        <p:blipFill rotWithShape="1">
          <a:blip r:embed="rId4">
            <a:alphaModFix/>
          </a:blip>
          <a:srcRect b="0" l="0" r="60056" t="17700"/>
          <a:stretch/>
        </p:blipFill>
        <p:spPr>
          <a:xfrm>
            <a:off x="3657821" y="3615813"/>
            <a:ext cx="1420539" cy="1920795"/>
          </a:xfrm>
          <a:prstGeom prst="rect">
            <a:avLst/>
          </a:prstGeom>
          <a:noFill/>
          <a:ln>
            <a:noFill/>
          </a:ln>
        </p:spPr>
      </p:pic>
      <p:pic>
        <p:nvPicPr>
          <p:cNvPr id="176" name="Google Shape;176;p8"/>
          <p:cNvPicPr preferRelativeResize="0"/>
          <p:nvPr/>
        </p:nvPicPr>
        <p:blipFill rotWithShape="1">
          <a:blip r:embed="rId5">
            <a:alphaModFix/>
          </a:blip>
          <a:srcRect b="0" l="0" r="0" t="0"/>
          <a:stretch/>
        </p:blipFill>
        <p:spPr>
          <a:xfrm>
            <a:off x="88490" y="-23813"/>
            <a:ext cx="4188542" cy="6881813"/>
          </a:xfrm>
          <a:prstGeom prst="rect">
            <a:avLst/>
          </a:prstGeom>
          <a:noFill/>
          <a:ln>
            <a:noFill/>
          </a:ln>
        </p:spPr>
      </p:pic>
      <p:pic>
        <p:nvPicPr>
          <p:cNvPr id="177" name="Google Shape;177;p8"/>
          <p:cNvPicPr preferRelativeResize="0"/>
          <p:nvPr/>
        </p:nvPicPr>
        <p:blipFill rotWithShape="1">
          <a:blip r:embed="rId6">
            <a:alphaModFix/>
          </a:blip>
          <a:srcRect b="0" l="41444" r="0" t="0"/>
          <a:stretch/>
        </p:blipFill>
        <p:spPr>
          <a:xfrm>
            <a:off x="3819832" y="5050242"/>
            <a:ext cx="1828802" cy="2052028"/>
          </a:xfrm>
          <a:prstGeom prst="rect">
            <a:avLst/>
          </a:prstGeom>
          <a:noFill/>
          <a:ln>
            <a:noFill/>
          </a:ln>
        </p:spPr>
      </p:pic>
      <p:sp>
        <p:nvSpPr>
          <p:cNvPr id="178" name="Google Shape;178;p8"/>
          <p:cNvSpPr txBox="1"/>
          <p:nvPr/>
        </p:nvSpPr>
        <p:spPr>
          <a:xfrm>
            <a:off x="-294966" y="134006"/>
            <a:ext cx="11887200"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7200">
                <a:solidFill>
                  <a:srgbClr val="1F3864"/>
                </a:solidFill>
                <a:latin typeface="Calibri"/>
                <a:ea typeface="Calibri"/>
                <a:cs typeface="Calibri"/>
                <a:sym typeface="Calibri"/>
              </a:rPr>
              <a:t>It’s time to think?</a:t>
            </a:r>
            <a:endParaRPr/>
          </a:p>
        </p:txBody>
      </p:sp>
      <p:pic>
        <p:nvPicPr>
          <p:cNvPr id="179" name="Google Shape;179;p8"/>
          <p:cNvPicPr preferRelativeResize="0"/>
          <p:nvPr/>
        </p:nvPicPr>
        <p:blipFill rotWithShape="1">
          <a:blip r:embed="rId7">
            <a:alphaModFix/>
          </a:blip>
          <a:srcRect b="56147" l="74113" r="12415" t="30371"/>
          <a:stretch/>
        </p:blipFill>
        <p:spPr>
          <a:xfrm>
            <a:off x="10024471" y="5637766"/>
            <a:ext cx="2167528" cy="12202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9"/>
          <p:cNvPicPr preferRelativeResize="0"/>
          <p:nvPr/>
        </p:nvPicPr>
        <p:blipFill rotWithShape="1">
          <a:blip r:embed="rId3">
            <a:alphaModFix/>
          </a:blip>
          <a:srcRect b="6699" l="0" r="0" t="15722"/>
          <a:stretch/>
        </p:blipFill>
        <p:spPr>
          <a:xfrm>
            <a:off x="1141111" y="896991"/>
            <a:ext cx="6187669" cy="5240998"/>
          </a:xfrm>
          <a:prstGeom prst="rect">
            <a:avLst/>
          </a:prstGeom>
          <a:noFill/>
          <a:ln>
            <a:noFill/>
          </a:ln>
        </p:spPr>
      </p:pic>
      <p:sp>
        <p:nvSpPr>
          <p:cNvPr id="185" name="Google Shape;185;p9"/>
          <p:cNvSpPr txBox="1"/>
          <p:nvPr/>
        </p:nvSpPr>
        <p:spPr>
          <a:xfrm>
            <a:off x="0" y="6488668"/>
            <a:ext cx="904518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u="sng">
                <a:solidFill>
                  <a:schemeClr val="dk1"/>
                </a:solidFill>
                <a:latin typeface="Calibri"/>
                <a:ea typeface="Calibri"/>
                <a:cs typeface="Calibri"/>
                <a:sym typeface="Calibri"/>
                <a:hlinkClick r:id="rId4">
                  <a:extLst>
                    <a:ext uri="{A12FA001-AC4F-418D-AE19-62706E023703}">
                      <ahyp:hlinkClr val="tx"/>
                    </a:ext>
                  </a:extLst>
                </a:hlinkClick>
              </a:rPr>
              <a:t>https://oilgains.medium.com/why-machine-learning-is-not-artificial-intelligence-61b174a3c9a2</a:t>
            </a:r>
            <a:r>
              <a:rPr lang="en-GB" sz="1200">
                <a:solidFill>
                  <a:schemeClr val="dk1"/>
                </a:solidFill>
                <a:latin typeface="Calibri"/>
                <a:ea typeface="Calibri"/>
                <a:cs typeface="Calibri"/>
                <a:sym typeface="Calibri"/>
              </a:rPr>
              <a:t> </a:t>
            </a:r>
            <a:endParaRPr/>
          </a:p>
        </p:txBody>
      </p:sp>
      <p:sp>
        <p:nvSpPr>
          <p:cNvPr id="186" name="Google Shape;186;p9"/>
          <p:cNvSpPr txBox="1"/>
          <p:nvPr/>
        </p:nvSpPr>
        <p:spPr>
          <a:xfrm>
            <a:off x="0" y="0"/>
            <a:ext cx="1219199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400">
                <a:solidFill>
                  <a:srgbClr val="1F3864"/>
                </a:solidFill>
                <a:latin typeface="Calibri"/>
                <a:ea typeface="Calibri"/>
                <a:cs typeface="Calibri"/>
                <a:sym typeface="Calibri"/>
              </a:rPr>
              <a:t>Branches of Artificial Intelligence </a:t>
            </a:r>
            <a:endParaRPr/>
          </a:p>
        </p:txBody>
      </p:sp>
      <p:grpSp>
        <p:nvGrpSpPr>
          <p:cNvPr id="187" name="Google Shape;187;p9"/>
          <p:cNvGrpSpPr/>
          <p:nvPr/>
        </p:nvGrpSpPr>
        <p:grpSpPr>
          <a:xfrm>
            <a:off x="7474482" y="1851228"/>
            <a:ext cx="3901440" cy="523220"/>
            <a:chOff x="7168622" y="1849166"/>
            <a:chExt cx="3901440" cy="523220"/>
          </a:xfrm>
        </p:grpSpPr>
        <p:pic>
          <p:nvPicPr>
            <p:cNvPr descr="lefthand" id="188" name="Google Shape;188;p9"/>
            <p:cNvPicPr preferRelativeResize="0"/>
            <p:nvPr/>
          </p:nvPicPr>
          <p:blipFill rotWithShape="1">
            <a:blip r:embed="rId5">
              <a:alphaModFix/>
            </a:blip>
            <a:srcRect b="0" l="0" r="0" t="0"/>
            <a:stretch/>
          </p:blipFill>
          <p:spPr>
            <a:xfrm flipH="1">
              <a:off x="7278304" y="1901437"/>
              <a:ext cx="655014" cy="418679"/>
            </a:xfrm>
            <a:prstGeom prst="rect">
              <a:avLst/>
            </a:prstGeom>
            <a:noFill/>
            <a:ln>
              <a:noFill/>
            </a:ln>
          </p:spPr>
        </p:pic>
        <p:sp>
          <p:nvSpPr>
            <p:cNvPr id="189" name="Google Shape;189;p9"/>
            <p:cNvSpPr txBox="1"/>
            <p:nvPr/>
          </p:nvSpPr>
          <p:spPr>
            <a:xfrm>
              <a:off x="7168622" y="1849166"/>
              <a:ext cx="39014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FF0066"/>
                  </a:solidFill>
                  <a:latin typeface="Calibri"/>
                  <a:ea typeface="Calibri"/>
                  <a:cs typeface="Calibri"/>
                  <a:sym typeface="Calibri"/>
                </a:rPr>
                <a:t>Generative AI</a:t>
              </a:r>
              <a:endParaRPr/>
            </a:p>
          </p:txBody>
        </p:sp>
      </p:grpSp>
      <p:sp>
        <p:nvSpPr>
          <p:cNvPr id="190" name="Google Shape;190;p9"/>
          <p:cNvSpPr txBox="1"/>
          <p:nvPr/>
        </p:nvSpPr>
        <p:spPr>
          <a:xfrm>
            <a:off x="7225110" y="3005452"/>
            <a:ext cx="4966889"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rgbClr val="1F3864"/>
                </a:solidFill>
                <a:latin typeface="Calibri"/>
                <a:ea typeface="Calibri"/>
                <a:cs typeface="Calibri"/>
                <a:sym typeface="Calibri"/>
              </a:rPr>
              <a:t>Generative AI (GAI) is only a division within a wider AI capabilities!</a:t>
            </a:r>
            <a:endParaRPr/>
          </a:p>
        </p:txBody>
      </p:sp>
      <p:pic>
        <p:nvPicPr>
          <p:cNvPr id="191" name="Google Shape;191;p9"/>
          <p:cNvPicPr preferRelativeResize="0"/>
          <p:nvPr/>
        </p:nvPicPr>
        <p:blipFill rotWithShape="1">
          <a:blip r:embed="rId6">
            <a:alphaModFix/>
          </a:blip>
          <a:srcRect b="56147" l="74113" r="12415" t="30371"/>
          <a:stretch/>
        </p:blipFill>
        <p:spPr>
          <a:xfrm>
            <a:off x="10441252" y="5944422"/>
            <a:ext cx="1750747" cy="9856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2022-04-10T22:06:07Z</dcterms:created>
  <dc:creator>Kazim İnem</dc:creator>
</cp:coreProperties>
</file>