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83" r:id="rId26"/>
    <p:sldId id="279" r:id="rId27"/>
    <p:sldId id="280" r:id="rId28"/>
    <p:sldId id="281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Helvetica Neue" panose="020B0604020202020204" charset="0"/>
      <p:regular r:id="rId35"/>
      <p:bold r:id="rId36"/>
      <p:italic r:id="rId37"/>
      <p:boldItalic r:id="rId38"/>
    </p:embeddedFont>
    <p:embeddedFont>
      <p:font typeface="Lato" panose="020F0502020204030203" pitchFamily="34" charset="0"/>
      <p:regular r:id="rId39"/>
      <p:bold r:id="rId40"/>
      <p:italic r:id="rId41"/>
      <p:boldItalic r:id="rId42"/>
    </p:embeddedFont>
    <p:embeddedFont>
      <p:font typeface="Ubuntu" panose="020B0504030602030204" pitchFamily="34" charset="0"/>
      <p:regular r:id="rId43"/>
      <p:bold r:id="rId44"/>
      <p:italic r:id="rId45"/>
      <p:boldItalic r:id="rId46"/>
    </p:embeddedFont>
    <p:embeddedFont>
      <p:font typeface="Ubuntu Light" panose="020B0304030602030204" pitchFamily="34" charset="0"/>
      <p:regular r:id="rId47"/>
      <p:bold r:id="rId48"/>
      <p:italic r:id="rId49"/>
      <p:boldItalic r:id="rId50"/>
    </p:embeddedFont>
    <p:embeddedFont>
      <p:font typeface="Verdana" panose="020B0604030504040204" pitchFamily="3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5" roundtripDataSignature="AMtx7mgudzag6w8jeAxcb5bDS5yZJsXp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97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7" name="Google Shape;34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7" name="Google Shape;30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7" name="Google Shape;3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8" name="Google Shape;36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2" name="Google Shape;38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8" name="Google Shape;39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6" name="Google Shape;41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6" name="Google Shape;44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7070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16304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5" name="Google Shape;48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5" name="Google Shape;49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4" name="Google Shape;51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7786e48c4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27786e48c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6" name="Google Shape;21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4" name="Google Shape;24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Slaydı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Dikey Metin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 Bilgisi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Resi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omorrowscities.org/how-do-we-ensure-our-impact-positiv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doi.org/10.1007/s40979-021-00078-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ntranet.ecu.edu.au/research/research-ethics-and-integrity/applying-for-research-ethics-approva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americannurse.com/situational-awareness-nursing-code-ethics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americannurse.com/situational-awareness-nursing-code-ethics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doi.org/10.1016/j.isci.2021.102249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1192-020-03750-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doi.org/10.1007/s11192-020-03750-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1192-020-03750-9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633413" y="4229100"/>
            <a:ext cx="10925174" cy="72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GB" sz="1200" b="1" i="0" u="none" strike="noStrike" cap="none" baseline="30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GB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ENAI Academic Integrity Summer School 2023, </a:t>
            </a:r>
            <a:r>
              <a:rPr lang="en-GB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21st – 25th August 2023, Faculty of Electrical Engineering and Computer Science, University of Maribor, Slovenia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147485" y="330952"/>
            <a:ext cx="120444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4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Application of ethics in different disciplines before and after ethical approval stage</a:t>
            </a:r>
            <a:endParaRPr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-59532" y="2387178"/>
            <a:ext cx="12311063" cy="1596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 Shiva Sivasubramaniam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University of Derby, UK  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1"/>
          <p:cNvSpPr txBox="1"/>
          <p:nvPr/>
        </p:nvSpPr>
        <p:spPr>
          <a:xfrm>
            <a:off x="88245" y="-59586"/>
            <a:ext cx="12053888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Ethics in Research Versus Ethical Research </a:t>
            </a:r>
            <a:endParaRPr/>
          </a:p>
        </p:txBody>
      </p:sp>
      <p:sp>
        <p:nvSpPr>
          <p:cNvPr id="274" name="Google Shape;274;p11"/>
          <p:cNvSpPr txBox="1"/>
          <p:nvPr/>
        </p:nvSpPr>
        <p:spPr>
          <a:xfrm>
            <a:off x="38378" y="3848103"/>
            <a:ext cx="12103755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200"/>
              <a:buFont typeface="Noto Sans Symbols"/>
              <a:buChar char="▪"/>
            </a:pPr>
            <a:r>
              <a:rPr lang="en-GB" sz="2200" b="1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Obtaining </a:t>
            </a:r>
            <a:r>
              <a:rPr lang="en-GB" sz="2200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ethical approval for research (</a:t>
            </a:r>
            <a:r>
              <a:rPr lang="en-GB" sz="2200" dirty="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ethics in research</a:t>
            </a:r>
            <a:r>
              <a:rPr lang="en-GB" sz="2200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endParaRPr dirty="0"/>
          </a:p>
          <a:p>
            <a:pPr marL="342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endParaRPr sz="2200" b="1" dirty="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200"/>
              <a:buFont typeface="Noto Sans Symbols"/>
              <a:buChar char="▪"/>
            </a:pPr>
            <a:r>
              <a:rPr lang="en-GB" sz="2200" b="1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Enlisting</a:t>
            </a:r>
            <a:r>
              <a:rPr lang="en-GB" sz="2200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 measures for keeping people safe is an ethical concept (</a:t>
            </a:r>
            <a:r>
              <a:rPr lang="en-GB" sz="2200" dirty="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ethics in research</a:t>
            </a:r>
            <a:r>
              <a:rPr lang="en-GB" sz="2200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). </a:t>
            </a:r>
            <a:endParaRPr dirty="0"/>
          </a:p>
          <a:p>
            <a:pPr marL="342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endParaRPr sz="2200" dirty="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200"/>
              <a:buFont typeface="Noto Sans Symbols"/>
              <a:buChar char="▪"/>
            </a:pPr>
            <a:r>
              <a:rPr lang="en-GB" sz="2200" b="1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Ensuring</a:t>
            </a:r>
            <a:r>
              <a:rPr lang="en-GB" sz="2200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 ethical procedures are </a:t>
            </a:r>
            <a:r>
              <a:rPr lang="en-GB" sz="2200" b="1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followed</a:t>
            </a:r>
            <a:r>
              <a:rPr lang="en-GB" sz="2200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 to provide protection (</a:t>
            </a:r>
            <a:r>
              <a:rPr lang="en-GB" sz="2200" dirty="0">
                <a:solidFill>
                  <a:srgbClr val="339933"/>
                </a:solidFill>
                <a:latin typeface="Ubuntu"/>
                <a:ea typeface="Ubuntu"/>
                <a:cs typeface="Ubuntu"/>
                <a:sym typeface="Ubuntu"/>
              </a:rPr>
              <a:t>ethical research</a:t>
            </a:r>
            <a:r>
              <a:rPr lang="en-GB" sz="2200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).</a:t>
            </a:r>
            <a:endParaRPr dirty="0"/>
          </a:p>
          <a:p>
            <a:pPr marL="342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endParaRPr sz="2200" dirty="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200"/>
              <a:buFont typeface="Noto Sans Symbols"/>
              <a:buChar char="▪"/>
            </a:pPr>
            <a:r>
              <a:rPr lang="en-GB" sz="2200" b="1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Reporting</a:t>
            </a:r>
            <a:r>
              <a:rPr lang="en-GB" sz="2200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 any such incidences with </a:t>
            </a:r>
            <a:r>
              <a:rPr lang="en-GB" sz="2200" b="1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reflective </a:t>
            </a:r>
            <a:r>
              <a:rPr lang="en-GB" sz="2200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action points (</a:t>
            </a:r>
            <a:r>
              <a:rPr lang="en-GB" sz="2200" dirty="0">
                <a:solidFill>
                  <a:srgbClr val="339933"/>
                </a:solidFill>
                <a:latin typeface="Ubuntu"/>
                <a:ea typeface="Ubuntu"/>
                <a:cs typeface="Ubuntu"/>
                <a:sym typeface="Ubuntu"/>
              </a:rPr>
              <a:t>ethical research</a:t>
            </a:r>
            <a:r>
              <a:rPr lang="en-GB" sz="2200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).</a:t>
            </a:r>
            <a:endParaRPr dirty="0"/>
          </a:p>
        </p:txBody>
      </p:sp>
      <p:sp>
        <p:nvSpPr>
          <p:cNvPr id="275" name="Google Shape;275;p11"/>
          <p:cNvSpPr txBox="1"/>
          <p:nvPr/>
        </p:nvSpPr>
        <p:spPr>
          <a:xfrm>
            <a:off x="0" y="6607808"/>
            <a:ext cx="1353901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Modified from Dave Bell </a:t>
            </a:r>
            <a:r>
              <a:rPr lang="en-GB" sz="1100" b="0" i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- </a:t>
            </a:r>
            <a:r>
              <a:rPr lang="en-GB" sz="1100" b="0" i="0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https://tomorrowscities.org/how-do-we-ensure-our-impact-positive</a:t>
            </a:r>
            <a:r>
              <a:rPr lang="en-GB" sz="1100" b="0" i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02986" y="710351"/>
            <a:ext cx="2648880" cy="323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03499" y="633120"/>
            <a:ext cx="2648881" cy="302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1"/>
          <p:cNvPicPr preferRelativeResize="0"/>
          <p:nvPr/>
        </p:nvPicPr>
        <p:blipFill rotWithShape="1">
          <a:blip r:embed="rId6">
            <a:alphaModFix/>
          </a:blip>
          <a:srcRect l="74113" t="30371" r="12415" b="56147"/>
          <a:stretch/>
        </p:blipFill>
        <p:spPr>
          <a:xfrm>
            <a:off x="10441251" y="5872398"/>
            <a:ext cx="1750747" cy="98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2"/>
          <p:cNvSpPr txBox="1"/>
          <p:nvPr/>
        </p:nvSpPr>
        <p:spPr>
          <a:xfrm>
            <a:off x="0" y="125337"/>
            <a:ext cx="12192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Small but Worrying Statistics</a:t>
            </a:r>
            <a:endParaRPr/>
          </a:p>
        </p:txBody>
      </p:sp>
      <p:grpSp>
        <p:nvGrpSpPr>
          <p:cNvPr id="284" name="Google Shape;284;p12"/>
          <p:cNvGrpSpPr/>
          <p:nvPr/>
        </p:nvGrpSpPr>
        <p:grpSpPr>
          <a:xfrm>
            <a:off x="8314280" y="5336559"/>
            <a:ext cx="3712181" cy="369332"/>
            <a:chOff x="8696960" y="2069068"/>
            <a:chExt cx="3712181" cy="369332"/>
          </a:xfrm>
        </p:grpSpPr>
        <p:sp>
          <p:nvSpPr>
            <p:cNvPr id="285" name="Google Shape;285;p12"/>
            <p:cNvSpPr/>
            <p:nvPr/>
          </p:nvSpPr>
          <p:spPr>
            <a:xfrm>
              <a:off x="8696960" y="2092960"/>
              <a:ext cx="487680" cy="345440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rgbClr val="8DA9D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2"/>
            <p:cNvSpPr txBox="1"/>
            <p:nvPr/>
          </p:nvSpPr>
          <p:spPr>
            <a:xfrm>
              <a:off x="9306560" y="2069068"/>
              <a:ext cx="310258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Undergraduates (120 students)</a:t>
              </a:r>
              <a:endParaRPr/>
            </a:p>
          </p:txBody>
        </p:sp>
      </p:grpSp>
      <p:grpSp>
        <p:nvGrpSpPr>
          <p:cNvPr id="287" name="Google Shape;287;p12"/>
          <p:cNvGrpSpPr/>
          <p:nvPr/>
        </p:nvGrpSpPr>
        <p:grpSpPr>
          <a:xfrm>
            <a:off x="8314280" y="5797193"/>
            <a:ext cx="3482118" cy="369332"/>
            <a:chOff x="8696960" y="2670652"/>
            <a:chExt cx="3482118" cy="369332"/>
          </a:xfrm>
        </p:grpSpPr>
        <p:sp>
          <p:nvSpPr>
            <p:cNvPr id="288" name="Google Shape;288;p12"/>
            <p:cNvSpPr/>
            <p:nvPr/>
          </p:nvSpPr>
          <p:spPr>
            <a:xfrm>
              <a:off x="8696960" y="2694544"/>
              <a:ext cx="487680" cy="34544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rgbClr val="8DA9D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2"/>
            <p:cNvSpPr txBox="1"/>
            <p:nvPr/>
          </p:nvSpPr>
          <p:spPr>
            <a:xfrm>
              <a:off x="9306560" y="2670652"/>
              <a:ext cx="287251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Post-graduates (38 students)</a:t>
              </a:r>
              <a:endParaRPr/>
            </a:p>
          </p:txBody>
        </p:sp>
      </p:grpSp>
      <p:grpSp>
        <p:nvGrpSpPr>
          <p:cNvPr id="290" name="Google Shape;290;p12"/>
          <p:cNvGrpSpPr/>
          <p:nvPr/>
        </p:nvGrpSpPr>
        <p:grpSpPr>
          <a:xfrm>
            <a:off x="8314280" y="6251239"/>
            <a:ext cx="3608626" cy="369332"/>
            <a:chOff x="8696960" y="3364468"/>
            <a:chExt cx="3608626" cy="369332"/>
          </a:xfrm>
        </p:grpSpPr>
        <p:sp>
          <p:nvSpPr>
            <p:cNvPr id="291" name="Google Shape;291;p12"/>
            <p:cNvSpPr/>
            <p:nvPr/>
          </p:nvSpPr>
          <p:spPr>
            <a:xfrm>
              <a:off x="8696960" y="3388360"/>
              <a:ext cx="487680" cy="345440"/>
            </a:xfrm>
            <a:prstGeom prst="rect">
              <a:avLst/>
            </a:prstGeom>
            <a:solidFill>
              <a:srgbClr val="7F7F7F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2"/>
            <p:cNvSpPr txBox="1"/>
            <p:nvPr/>
          </p:nvSpPr>
          <p:spPr>
            <a:xfrm>
              <a:off x="9306560" y="3364468"/>
              <a:ext cx="299902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Post-doctoral (11 researchers)</a:t>
              </a:r>
              <a:endParaRPr/>
            </a:p>
          </p:txBody>
        </p:sp>
      </p:grpSp>
      <p:sp>
        <p:nvSpPr>
          <p:cNvPr id="293" name="Google Shape;293;p12"/>
          <p:cNvSpPr txBox="1"/>
          <p:nvPr/>
        </p:nvSpPr>
        <p:spPr>
          <a:xfrm>
            <a:off x="3967632" y="1411378"/>
            <a:ext cx="8058829" cy="329320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0066"/>
                </a:solidFill>
                <a:latin typeface="Ubuntu"/>
                <a:ea typeface="Ubuntu"/>
                <a:cs typeface="Ubuntu"/>
                <a:sym typeface="Ubuntu"/>
              </a:rPr>
              <a:t>Students without understanding  the ethical constraints of their individual projects </a:t>
            </a:r>
            <a:endParaRPr/>
          </a:p>
          <a:p>
            <a:pPr marL="182563" marR="0" lvl="0" indent="-1317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>
              <a:solidFill>
                <a:srgbClr val="FF00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524000" marR="0" lvl="0" indent="-354013" algn="l" rtl="0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4000"/>
              <a:buFont typeface="Arial"/>
              <a:buChar char="•"/>
            </a:pPr>
            <a:r>
              <a:rPr lang="en-GB" sz="4000">
                <a:solidFill>
                  <a:srgbClr val="FF0066"/>
                </a:solidFill>
                <a:latin typeface="Ubuntu"/>
                <a:ea typeface="Ubuntu"/>
                <a:cs typeface="Ubuntu"/>
                <a:sym typeface="Ubuntu"/>
              </a:rPr>
              <a:t>7% UG students </a:t>
            </a:r>
            <a:endParaRPr/>
          </a:p>
          <a:p>
            <a:pPr marL="1524000" marR="0" lvl="0" indent="-354013" algn="l" rtl="0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4000"/>
              <a:buFont typeface="Arial"/>
              <a:buChar char="•"/>
            </a:pPr>
            <a:r>
              <a:rPr lang="en-GB" sz="4000">
                <a:solidFill>
                  <a:srgbClr val="FF0066"/>
                </a:solidFill>
                <a:latin typeface="Ubuntu"/>
                <a:ea typeface="Ubuntu"/>
                <a:cs typeface="Ubuntu"/>
                <a:sym typeface="Ubuntu"/>
              </a:rPr>
              <a:t>6% - PG students </a:t>
            </a:r>
            <a:endParaRPr/>
          </a:p>
        </p:txBody>
      </p:sp>
      <p:pic>
        <p:nvPicPr>
          <p:cNvPr id="294" name="Google Shape;294;p12"/>
          <p:cNvPicPr preferRelativeResize="0"/>
          <p:nvPr/>
        </p:nvPicPr>
        <p:blipFill rotWithShape="1">
          <a:blip r:embed="rId3">
            <a:alphaModFix/>
          </a:blip>
          <a:srcRect l="39799"/>
          <a:stretch/>
        </p:blipFill>
        <p:spPr>
          <a:xfrm>
            <a:off x="165539" y="1419268"/>
            <a:ext cx="4874005" cy="5090601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2"/>
          <p:cNvSpPr txBox="1"/>
          <p:nvPr/>
        </p:nvSpPr>
        <p:spPr>
          <a:xfrm>
            <a:off x="0" y="6509869"/>
            <a:ext cx="63368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Sivasubramaniam (unpublished data)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7972"/>
            <a:ext cx="6357257" cy="650965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3"/>
          <p:cNvSpPr/>
          <p:nvPr/>
        </p:nvSpPr>
        <p:spPr>
          <a:xfrm>
            <a:off x="3680996" y="97975"/>
            <a:ext cx="85110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5400"/>
              <a:buFont typeface="Arial"/>
              <a:buNone/>
            </a:pPr>
            <a:r>
              <a:rPr lang="en-GB" sz="50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Anatomy of Research and Beyond</a:t>
            </a:r>
            <a:endParaRPr sz="1000"/>
          </a:p>
        </p:txBody>
      </p:sp>
      <p:sp>
        <p:nvSpPr>
          <p:cNvPr id="302" name="Google Shape;302;p13"/>
          <p:cNvSpPr txBox="1"/>
          <p:nvPr/>
        </p:nvSpPr>
        <p:spPr>
          <a:xfrm>
            <a:off x="6612895" y="1710299"/>
            <a:ext cx="5235900" cy="4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71463" marR="0" lvl="0" indent="-271463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Arial"/>
              <a:buChar char="•"/>
            </a:pPr>
            <a:r>
              <a:rPr lang="en-GB" sz="360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Conceptual Phase</a:t>
            </a:r>
            <a:endParaRPr/>
          </a:p>
          <a:p>
            <a:pPr marL="271463" marR="0" lvl="0" indent="-2016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271463" marR="0" lvl="0" indent="-2587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</a:pPr>
            <a:endParaRPr sz="20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271463" marR="0" lvl="0" indent="-271463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Arial"/>
              <a:buChar char="•"/>
            </a:pPr>
            <a:r>
              <a:rPr lang="en-GB" sz="360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Approval Phase</a:t>
            </a:r>
            <a:endParaRPr/>
          </a:p>
          <a:p>
            <a:pPr marL="271463" marR="0" lvl="0" indent="-1825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271463" marR="0" lvl="0" indent="-2651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</a:pPr>
            <a:endParaRPr sz="10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271463" marR="0" lvl="0" indent="-271463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Arial"/>
              <a:buChar char="•"/>
            </a:pPr>
            <a:r>
              <a:rPr lang="en-GB" sz="360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Practical stage</a:t>
            </a:r>
            <a:endParaRPr/>
          </a:p>
          <a:p>
            <a:pPr marL="271463" marR="0" lvl="0" indent="-1825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271463" marR="0" lvl="0" indent="-2651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</a:pPr>
            <a:endParaRPr sz="10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271463" marR="0" lvl="0" indent="-271463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Arial"/>
              <a:buChar char="•"/>
            </a:pPr>
            <a:r>
              <a:rPr lang="en-GB" sz="360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Analysis stage </a:t>
            </a:r>
            <a:endParaRPr/>
          </a:p>
          <a:p>
            <a:pPr marL="271463" marR="0" lvl="0" indent="-1825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271463" marR="0" lvl="0" indent="-2651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</a:pPr>
            <a:endParaRPr sz="10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271463" marR="0" lvl="0" indent="-271463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Arial"/>
              <a:buChar char="•"/>
            </a:pPr>
            <a:r>
              <a:rPr lang="en-GB" sz="360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Dissemination stage</a:t>
            </a:r>
            <a:endParaRPr/>
          </a:p>
          <a:p>
            <a:pPr marL="271463" marR="0" lvl="0" indent="-2016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271463" marR="0" lvl="0" indent="-271463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Arial"/>
              <a:buChar char="•"/>
            </a:pPr>
            <a:r>
              <a:rPr lang="en-GB" sz="360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Translational stage  </a:t>
            </a:r>
            <a:endParaRPr/>
          </a:p>
        </p:txBody>
      </p:sp>
      <p:sp>
        <p:nvSpPr>
          <p:cNvPr id="303" name="Google Shape;303;p13"/>
          <p:cNvSpPr txBox="1"/>
          <p:nvPr/>
        </p:nvSpPr>
        <p:spPr>
          <a:xfrm>
            <a:off x="0" y="6571571"/>
            <a:ext cx="81452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Sivasubramaniam et al (2021). </a:t>
            </a:r>
            <a:r>
              <a:rPr lang="en-GB" sz="1400" b="0" i="0" u="sng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https://doi.org/10.1007/s40979-021-00078-6</a:t>
            </a:r>
            <a:r>
              <a:rPr lang="en-GB" sz="1400" b="0" i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13"/>
          <p:cNvPicPr preferRelativeResize="0"/>
          <p:nvPr/>
        </p:nvPicPr>
        <p:blipFill rotWithShape="1">
          <a:blip r:embed="rId5">
            <a:alphaModFix/>
          </a:blip>
          <a:srcRect l="74113" t="30371" r="12415" b="56147"/>
          <a:stretch/>
        </p:blipFill>
        <p:spPr>
          <a:xfrm>
            <a:off x="11012071" y="6251100"/>
            <a:ext cx="1115981" cy="62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5"/>
          <p:cNvSpPr txBox="1">
            <a:spLocks noGrp="1"/>
          </p:cNvSpPr>
          <p:nvPr>
            <p:ph type="title"/>
          </p:nvPr>
        </p:nvSpPr>
        <p:spPr>
          <a:xfrm>
            <a:off x="3503613" y="-1714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GB" sz="4800" b="1">
                <a:solidFill>
                  <a:schemeClr val="lt1"/>
                </a:solidFill>
              </a:rPr>
              <a:t>	Aims of TILT Sabbatical </a:t>
            </a:r>
            <a:endParaRPr/>
          </a:p>
        </p:txBody>
      </p:sp>
      <p:sp>
        <p:nvSpPr>
          <p:cNvPr id="351" name="Google Shape;351;p15"/>
          <p:cNvSpPr/>
          <p:nvPr/>
        </p:nvSpPr>
        <p:spPr>
          <a:xfrm>
            <a:off x="0" y="-26988"/>
            <a:ext cx="12192000" cy="9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Research Projects that Need Ethical Approval</a:t>
            </a:r>
            <a:endParaRPr/>
          </a:p>
        </p:txBody>
      </p:sp>
      <p:sp>
        <p:nvSpPr>
          <p:cNvPr id="352" name="Google Shape;352;p15"/>
          <p:cNvSpPr/>
          <p:nvPr/>
        </p:nvSpPr>
        <p:spPr>
          <a:xfrm>
            <a:off x="11280775" y="6092825"/>
            <a:ext cx="719138" cy="682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5"/>
          <p:cNvSpPr txBox="1"/>
          <p:nvPr/>
        </p:nvSpPr>
        <p:spPr>
          <a:xfrm>
            <a:off x="226142" y="1236970"/>
            <a:ext cx="11965858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Ubuntu"/>
                <a:ea typeface="Ubuntu"/>
                <a:cs typeface="Ubuntu"/>
                <a:sym typeface="Ubuntu"/>
              </a:rPr>
              <a:t>Research that involves Human participants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accent1">
                  <a:lumMod val="50000"/>
                </a:schemeClr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Ubuntu"/>
                <a:ea typeface="Ubuntu"/>
                <a:cs typeface="Ubuntu"/>
                <a:sym typeface="Ubuntu"/>
              </a:rPr>
              <a:t>Use of the ‘products’ of human participants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accent1">
                  <a:lumMod val="50000"/>
                </a:schemeClr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Ubuntu"/>
                <a:ea typeface="Ubuntu"/>
                <a:cs typeface="Ubuntu"/>
                <a:sym typeface="Ubuntu"/>
              </a:rPr>
              <a:t>Work that potentially impacts on humans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accent1">
                  <a:lumMod val="50000"/>
                </a:schemeClr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Ubuntu"/>
                <a:ea typeface="Ubuntu"/>
                <a:cs typeface="Ubuntu"/>
                <a:sym typeface="Ubuntu"/>
              </a:rPr>
              <a:t>Research that involves animals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accent1">
                  <a:lumMod val="50000"/>
                </a:schemeClr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Arial"/>
              <a:buChar char="•"/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Ubuntu"/>
                <a:ea typeface="Ubuntu"/>
                <a:cs typeface="Ubuntu"/>
                <a:sym typeface="Ubuntu"/>
              </a:rPr>
              <a:t>A disclaimer is needed for ethical approval is deemed unnecessary. 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54" name="Google Shape;354;p15"/>
          <p:cNvPicPr preferRelativeResize="0"/>
          <p:nvPr/>
        </p:nvPicPr>
        <p:blipFill rotWithShape="1">
          <a:blip r:embed="rId3">
            <a:alphaModFix/>
          </a:blip>
          <a:srcRect l="74113" t="30371" r="12415" b="56147"/>
          <a:stretch/>
        </p:blipFill>
        <p:spPr>
          <a:xfrm>
            <a:off x="10441251" y="5872398"/>
            <a:ext cx="1750747" cy="98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0" name="Google Shape;310;p14"/>
          <p:cNvCxnSpPr/>
          <p:nvPr/>
        </p:nvCxnSpPr>
        <p:spPr>
          <a:xfrm>
            <a:off x="7186905" y="398211"/>
            <a:ext cx="3076965" cy="814542"/>
          </a:xfrm>
          <a:prstGeom prst="straightConnector1">
            <a:avLst/>
          </a:prstGeom>
          <a:noFill/>
          <a:ln w="76200" cap="flat" cmpd="sng">
            <a:solidFill>
              <a:srgbClr val="1F386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1" name="Google Shape;311;p14"/>
          <p:cNvCxnSpPr/>
          <p:nvPr/>
        </p:nvCxnSpPr>
        <p:spPr>
          <a:xfrm>
            <a:off x="7099588" y="545382"/>
            <a:ext cx="734103" cy="647400"/>
          </a:xfrm>
          <a:prstGeom prst="straightConnector1">
            <a:avLst/>
          </a:prstGeom>
          <a:noFill/>
          <a:ln w="76200" cap="flat" cmpd="sng">
            <a:solidFill>
              <a:srgbClr val="1F386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2" name="Google Shape;312;p14"/>
          <p:cNvCxnSpPr/>
          <p:nvPr/>
        </p:nvCxnSpPr>
        <p:spPr>
          <a:xfrm flipH="1">
            <a:off x="4036142" y="627730"/>
            <a:ext cx="732503" cy="568431"/>
          </a:xfrm>
          <a:prstGeom prst="straightConnector1">
            <a:avLst/>
          </a:prstGeom>
          <a:noFill/>
          <a:ln w="76200" cap="flat" cmpd="sng">
            <a:solidFill>
              <a:srgbClr val="1F386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3" name="Google Shape;313;p14"/>
          <p:cNvSpPr txBox="1">
            <a:spLocks noGrp="1"/>
          </p:cNvSpPr>
          <p:nvPr>
            <p:ph type="title"/>
          </p:nvPr>
        </p:nvSpPr>
        <p:spPr>
          <a:xfrm>
            <a:off x="3503613" y="-3287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GB" sz="4800" b="1">
                <a:solidFill>
                  <a:schemeClr val="lt1"/>
                </a:solidFill>
              </a:rPr>
              <a:t>	Aims of TILT Sabbatical </a:t>
            </a:r>
            <a:endParaRPr/>
          </a:p>
        </p:txBody>
      </p:sp>
      <p:sp>
        <p:nvSpPr>
          <p:cNvPr id="314" name="Google Shape;314;p14" descr="Ethical Approval for Research | Department of Politics and International  Studies (POLIS)"/>
          <p:cNvSpPr/>
          <p:nvPr/>
        </p:nvSpPr>
        <p:spPr>
          <a:xfrm>
            <a:off x="5943600" y="311928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04D7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5" name="Google Shape;315;p14"/>
          <p:cNvSpPr txBox="1"/>
          <p:nvPr/>
        </p:nvSpPr>
        <p:spPr>
          <a:xfrm>
            <a:off x="44245" y="6336225"/>
            <a:ext cx="99404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Modified from Edith Cowen University (Australia)  </a:t>
            </a:r>
            <a:r>
              <a:rPr lang="en-GB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https://intranet.ecu.edu.au/research/research-ethics-and-integrity/applying-for-research-ethics-approval</a:t>
            </a: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16" name="Google Shape;316;p14"/>
          <p:cNvSpPr txBox="1"/>
          <p:nvPr/>
        </p:nvSpPr>
        <p:spPr>
          <a:xfrm>
            <a:off x="4650618" y="124174"/>
            <a:ext cx="2585964" cy="52322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1F38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Research Idea</a:t>
            </a:r>
            <a:endParaRPr/>
          </a:p>
        </p:txBody>
      </p:sp>
      <p:sp>
        <p:nvSpPr>
          <p:cNvPr id="317" name="Google Shape;317;p14"/>
          <p:cNvSpPr/>
          <p:nvPr/>
        </p:nvSpPr>
        <p:spPr>
          <a:xfrm>
            <a:off x="468088" y="1178032"/>
            <a:ext cx="1626183" cy="69993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Outside the scope</a:t>
            </a:r>
            <a:endParaRPr/>
          </a:p>
        </p:txBody>
      </p:sp>
      <p:sp>
        <p:nvSpPr>
          <p:cNvPr id="318" name="Google Shape;318;p14"/>
          <p:cNvSpPr/>
          <p:nvPr/>
        </p:nvSpPr>
        <p:spPr>
          <a:xfrm>
            <a:off x="2419791" y="1182948"/>
            <a:ext cx="1626183" cy="69993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Exempt from ethics </a:t>
            </a:r>
            <a:endParaRPr/>
          </a:p>
        </p:txBody>
      </p:sp>
      <p:sp>
        <p:nvSpPr>
          <p:cNvPr id="319" name="Google Shape;319;p14"/>
          <p:cNvSpPr txBox="1"/>
          <p:nvPr/>
        </p:nvSpPr>
        <p:spPr>
          <a:xfrm>
            <a:off x="109400" y="2298669"/>
            <a:ext cx="4706064" cy="181588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rtl="0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600"/>
              <a:buFont typeface="Arial"/>
              <a:buChar char="•"/>
            </a:pPr>
            <a:r>
              <a:rPr lang="en-GB" sz="1600" b="0" i="0">
                <a:solidFill>
                  <a:srgbClr val="FF00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Performance reviews</a:t>
            </a:r>
            <a:endParaRPr/>
          </a:p>
          <a:p>
            <a:pPr marL="176213" marR="0" lvl="0" indent="-176213" algn="l" rtl="0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600"/>
              <a:buFont typeface="Arial"/>
              <a:buChar char="•"/>
            </a:pPr>
            <a:r>
              <a:rPr lang="en-GB" sz="1600" b="0" i="0">
                <a:solidFill>
                  <a:srgbClr val="FF00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Testing within normal education requirements</a:t>
            </a:r>
            <a:endParaRPr/>
          </a:p>
          <a:p>
            <a:pPr marL="176213" marR="0" lvl="0" indent="-176213" algn="l" rtl="0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600"/>
              <a:buFont typeface="Arial"/>
              <a:buChar char="•"/>
            </a:pPr>
            <a:r>
              <a:rPr lang="en-GB" sz="1600" b="0" i="0">
                <a:solidFill>
                  <a:srgbClr val="FF00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Literary or artistic criticism</a:t>
            </a:r>
            <a:endParaRPr/>
          </a:p>
          <a:p>
            <a:pPr marL="176213" marR="0" lvl="0" indent="-176213" algn="l" rtl="0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600"/>
              <a:buFont typeface="Arial"/>
              <a:buChar char="•"/>
            </a:pPr>
            <a:r>
              <a:rPr lang="en-GB" sz="1600" b="0" i="0">
                <a:solidFill>
                  <a:srgbClr val="FF00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Service evaluation - no change to the standard</a:t>
            </a:r>
            <a:endParaRPr/>
          </a:p>
          <a:p>
            <a:pPr marL="176213" marR="0" lvl="0" indent="-176213" algn="l" rtl="0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600"/>
              <a:buFont typeface="Arial"/>
              <a:buChar char="•"/>
            </a:pPr>
            <a:r>
              <a:rPr lang="en-GB" sz="1600" b="0" i="0">
                <a:solidFill>
                  <a:srgbClr val="FF00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Quality assurance/audit – anonymised </a:t>
            </a:r>
            <a:endParaRPr/>
          </a:p>
          <a:p>
            <a:pPr marL="176213" marR="0" lvl="0" indent="-176213" algn="l" rtl="0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rgbClr val="FF00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</a:t>
            </a:r>
            <a:r>
              <a:rPr lang="en-GB" sz="1600" b="0" i="0">
                <a:solidFill>
                  <a:srgbClr val="FF00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rojects that do not involve access to or collection of private or sensitive data</a:t>
            </a:r>
            <a:endParaRPr/>
          </a:p>
        </p:txBody>
      </p:sp>
      <p:cxnSp>
        <p:nvCxnSpPr>
          <p:cNvPr id="320" name="Google Shape;320;p14"/>
          <p:cNvCxnSpPr/>
          <p:nvPr/>
        </p:nvCxnSpPr>
        <p:spPr>
          <a:xfrm flipH="1">
            <a:off x="2094271" y="401283"/>
            <a:ext cx="2556347" cy="814542"/>
          </a:xfrm>
          <a:prstGeom prst="straightConnector1">
            <a:avLst/>
          </a:prstGeom>
          <a:noFill/>
          <a:ln w="76200" cap="flat" cmpd="sng">
            <a:solidFill>
              <a:srgbClr val="1F386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1" name="Google Shape;321;p14"/>
          <p:cNvCxnSpPr/>
          <p:nvPr/>
        </p:nvCxnSpPr>
        <p:spPr>
          <a:xfrm>
            <a:off x="5934116" y="653576"/>
            <a:ext cx="0" cy="511400"/>
          </a:xfrm>
          <a:prstGeom prst="straightConnector1">
            <a:avLst/>
          </a:prstGeom>
          <a:noFill/>
          <a:ln w="76200" cap="flat" cmpd="sng">
            <a:solidFill>
              <a:srgbClr val="1F386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22" name="Google Shape;322;p14"/>
          <p:cNvSpPr/>
          <p:nvPr/>
        </p:nvSpPr>
        <p:spPr>
          <a:xfrm>
            <a:off x="4880891" y="1168200"/>
            <a:ext cx="2232522" cy="699934"/>
          </a:xfrm>
          <a:prstGeom prst="roundRect">
            <a:avLst>
              <a:gd name="adj" fmla="val 16667"/>
            </a:avLst>
          </a:prstGeom>
          <a:solidFill>
            <a:srgbClr val="548135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2F2F2"/>
                </a:solidFill>
                <a:latin typeface="Ubuntu"/>
                <a:ea typeface="Ubuntu"/>
                <a:cs typeface="Ubuntu"/>
                <a:sym typeface="Ubuntu"/>
              </a:rPr>
              <a:t>Research involving Human</a:t>
            </a:r>
            <a:endParaRPr/>
          </a:p>
        </p:txBody>
      </p:sp>
      <p:sp>
        <p:nvSpPr>
          <p:cNvPr id="323" name="Google Shape;323;p14"/>
          <p:cNvSpPr/>
          <p:nvPr/>
        </p:nvSpPr>
        <p:spPr>
          <a:xfrm>
            <a:off x="7236581" y="1191244"/>
            <a:ext cx="2320373" cy="699934"/>
          </a:xfrm>
          <a:prstGeom prst="roundRect">
            <a:avLst>
              <a:gd name="adj" fmla="val 16667"/>
            </a:avLst>
          </a:prstGeom>
          <a:solidFill>
            <a:srgbClr val="548135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2F2F2"/>
                </a:solidFill>
                <a:latin typeface="Ubuntu"/>
                <a:ea typeface="Ubuntu"/>
                <a:cs typeface="Ubuntu"/>
                <a:sym typeface="Ubuntu"/>
              </a:rPr>
              <a:t>Research involving Animals</a:t>
            </a:r>
            <a:endParaRPr/>
          </a:p>
        </p:txBody>
      </p:sp>
      <p:sp>
        <p:nvSpPr>
          <p:cNvPr id="324" name="Google Shape;324;p14"/>
          <p:cNvSpPr/>
          <p:nvPr/>
        </p:nvSpPr>
        <p:spPr>
          <a:xfrm>
            <a:off x="10263870" y="1191244"/>
            <a:ext cx="1736044" cy="699934"/>
          </a:xfrm>
          <a:prstGeom prst="roundRect">
            <a:avLst>
              <a:gd name="adj" fmla="val 16667"/>
            </a:avLst>
          </a:prstGeom>
          <a:solidFill>
            <a:srgbClr val="548135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2F2F2"/>
                </a:solidFill>
                <a:latin typeface="Ubuntu"/>
                <a:ea typeface="Ubuntu"/>
                <a:cs typeface="Ubuntu"/>
                <a:sym typeface="Ubuntu"/>
              </a:rPr>
              <a:t>Continuing research</a:t>
            </a:r>
            <a:endParaRPr/>
          </a:p>
        </p:txBody>
      </p:sp>
      <p:grpSp>
        <p:nvGrpSpPr>
          <p:cNvPr id="325" name="Google Shape;325;p14"/>
          <p:cNvGrpSpPr/>
          <p:nvPr/>
        </p:nvGrpSpPr>
        <p:grpSpPr>
          <a:xfrm>
            <a:off x="5756787" y="1993157"/>
            <a:ext cx="2315983" cy="816200"/>
            <a:chOff x="5756787" y="2150469"/>
            <a:chExt cx="2315983" cy="816200"/>
          </a:xfrm>
        </p:grpSpPr>
        <p:sp>
          <p:nvSpPr>
            <p:cNvPr id="326" name="Google Shape;326;p14"/>
            <p:cNvSpPr/>
            <p:nvPr/>
          </p:nvSpPr>
          <p:spPr>
            <a:xfrm rot="5400000">
              <a:off x="6762378" y="1144877"/>
              <a:ext cx="304800" cy="2315983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7" name="Google Shape;327;p14"/>
            <p:cNvCxnSpPr/>
            <p:nvPr/>
          </p:nvCxnSpPr>
          <p:spPr>
            <a:xfrm>
              <a:off x="6915127" y="2455269"/>
              <a:ext cx="0" cy="511400"/>
            </a:xfrm>
            <a:prstGeom prst="straightConnector1">
              <a:avLst/>
            </a:prstGeom>
            <a:noFill/>
            <a:ln w="28575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328" name="Google Shape;328;p14"/>
          <p:cNvSpPr/>
          <p:nvPr/>
        </p:nvSpPr>
        <p:spPr>
          <a:xfrm>
            <a:off x="5510189" y="2841628"/>
            <a:ext cx="2809178" cy="60253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B050"/>
                </a:solidFill>
                <a:latin typeface="Ubuntu"/>
                <a:ea typeface="Ubuntu"/>
                <a:cs typeface="Ubuntu"/>
                <a:sym typeface="Ubuntu"/>
              </a:rPr>
              <a:t>Development Phase</a:t>
            </a:r>
            <a:endParaRPr/>
          </a:p>
        </p:txBody>
      </p:sp>
      <p:sp>
        <p:nvSpPr>
          <p:cNvPr id="329" name="Google Shape;329;p14"/>
          <p:cNvSpPr/>
          <p:nvPr/>
        </p:nvSpPr>
        <p:spPr>
          <a:xfrm>
            <a:off x="5551512" y="3835067"/>
            <a:ext cx="2809178" cy="81713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B050"/>
                </a:solidFill>
                <a:latin typeface="Ubuntu"/>
                <a:ea typeface="Ubuntu"/>
                <a:cs typeface="Ubuntu"/>
                <a:sym typeface="Ubuntu"/>
              </a:rPr>
              <a:t>Complete Risk assessments /COSHH</a:t>
            </a:r>
            <a:endParaRPr/>
          </a:p>
        </p:txBody>
      </p:sp>
      <p:cxnSp>
        <p:nvCxnSpPr>
          <p:cNvPr id="330" name="Google Shape;330;p14"/>
          <p:cNvCxnSpPr/>
          <p:nvPr/>
        </p:nvCxnSpPr>
        <p:spPr>
          <a:xfrm>
            <a:off x="6914778" y="3444163"/>
            <a:ext cx="0" cy="238217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31" name="Google Shape;331;p14"/>
          <p:cNvCxnSpPr/>
          <p:nvPr/>
        </p:nvCxnSpPr>
        <p:spPr>
          <a:xfrm flipH="1">
            <a:off x="5014452" y="4486945"/>
            <a:ext cx="537060" cy="336897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32" name="Google Shape;332;p14"/>
          <p:cNvSpPr/>
          <p:nvPr/>
        </p:nvSpPr>
        <p:spPr>
          <a:xfrm>
            <a:off x="3482348" y="4864414"/>
            <a:ext cx="1702912" cy="54967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B050"/>
                </a:solidFill>
                <a:latin typeface="Ubuntu"/>
                <a:ea typeface="Ubuntu"/>
                <a:cs typeface="Ubuntu"/>
                <a:sym typeface="Ubuntu"/>
              </a:rPr>
              <a:t>Low Risk </a:t>
            </a:r>
            <a:endParaRPr/>
          </a:p>
        </p:txBody>
      </p:sp>
      <p:cxnSp>
        <p:nvCxnSpPr>
          <p:cNvPr id="333" name="Google Shape;333;p14"/>
          <p:cNvCxnSpPr/>
          <p:nvPr/>
        </p:nvCxnSpPr>
        <p:spPr>
          <a:xfrm flipH="1">
            <a:off x="3232882" y="4486945"/>
            <a:ext cx="2296971" cy="336897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34" name="Google Shape;334;p14"/>
          <p:cNvSpPr/>
          <p:nvPr/>
        </p:nvSpPr>
        <p:spPr>
          <a:xfrm>
            <a:off x="1174180" y="4829875"/>
            <a:ext cx="2058702" cy="54967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B050"/>
                </a:solidFill>
                <a:latin typeface="Ubuntu"/>
                <a:ea typeface="Ubuntu"/>
                <a:cs typeface="Ubuntu"/>
                <a:sym typeface="Ubuntu"/>
              </a:rPr>
              <a:t>Negligible Risk </a:t>
            </a:r>
            <a:endParaRPr/>
          </a:p>
        </p:txBody>
      </p:sp>
      <p:sp>
        <p:nvSpPr>
          <p:cNvPr id="335" name="Google Shape;335;p14"/>
          <p:cNvSpPr/>
          <p:nvPr/>
        </p:nvSpPr>
        <p:spPr>
          <a:xfrm>
            <a:off x="1227102" y="5738608"/>
            <a:ext cx="4011560" cy="54967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B050"/>
                </a:solidFill>
                <a:latin typeface="Ubuntu"/>
                <a:ea typeface="Ubuntu"/>
                <a:cs typeface="Ubuntu"/>
                <a:sym typeface="Ubuntu"/>
              </a:rPr>
              <a:t>Chairs action (or Partial Review)</a:t>
            </a:r>
            <a:endParaRPr/>
          </a:p>
        </p:txBody>
      </p:sp>
      <p:sp>
        <p:nvSpPr>
          <p:cNvPr id="336" name="Google Shape;336;p14"/>
          <p:cNvSpPr/>
          <p:nvPr/>
        </p:nvSpPr>
        <p:spPr>
          <a:xfrm>
            <a:off x="5611570" y="5308746"/>
            <a:ext cx="2749120" cy="54967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Full review </a:t>
            </a:r>
            <a:endParaRPr/>
          </a:p>
        </p:txBody>
      </p:sp>
      <p:sp>
        <p:nvSpPr>
          <p:cNvPr id="337" name="Google Shape;337;p14"/>
          <p:cNvSpPr/>
          <p:nvPr/>
        </p:nvSpPr>
        <p:spPr>
          <a:xfrm rot="5400000">
            <a:off x="3058120" y="4380278"/>
            <a:ext cx="304800" cy="2315983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8" name="Google Shape;338;p14"/>
          <p:cNvCxnSpPr/>
          <p:nvPr/>
        </p:nvCxnSpPr>
        <p:spPr>
          <a:xfrm>
            <a:off x="6914778" y="4704733"/>
            <a:ext cx="0" cy="526032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39" name="Google Shape;339;p14"/>
          <p:cNvCxnSpPr/>
          <p:nvPr/>
        </p:nvCxnSpPr>
        <p:spPr>
          <a:xfrm>
            <a:off x="9289268" y="1907339"/>
            <a:ext cx="0" cy="491736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40" name="Google Shape;340;p14"/>
          <p:cNvSpPr/>
          <p:nvPr/>
        </p:nvSpPr>
        <p:spPr>
          <a:xfrm>
            <a:off x="8490951" y="2415236"/>
            <a:ext cx="1596633" cy="77521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Legislative Approval</a:t>
            </a:r>
            <a:endParaRPr/>
          </a:p>
        </p:txBody>
      </p:sp>
      <p:cxnSp>
        <p:nvCxnSpPr>
          <p:cNvPr id="341" name="Google Shape;341;p14"/>
          <p:cNvCxnSpPr/>
          <p:nvPr/>
        </p:nvCxnSpPr>
        <p:spPr>
          <a:xfrm flipH="1">
            <a:off x="8319367" y="3150307"/>
            <a:ext cx="161054" cy="112607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2" name="Google Shape;342;p14"/>
          <p:cNvCxnSpPr/>
          <p:nvPr/>
        </p:nvCxnSpPr>
        <p:spPr>
          <a:xfrm rot="10800000">
            <a:off x="5238662" y="6122056"/>
            <a:ext cx="6042112" cy="0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3" name="Google Shape;343;p14"/>
          <p:cNvCxnSpPr/>
          <p:nvPr/>
        </p:nvCxnSpPr>
        <p:spPr>
          <a:xfrm>
            <a:off x="11280775" y="1974884"/>
            <a:ext cx="0" cy="4147171"/>
          </a:xfrm>
          <a:prstGeom prst="straightConnector1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44" name="Google Shape;344;p14"/>
          <p:cNvPicPr preferRelativeResize="0"/>
          <p:nvPr/>
        </p:nvPicPr>
        <p:blipFill rotWithShape="1">
          <a:blip r:embed="rId4">
            <a:alphaModFix/>
          </a:blip>
          <a:srcRect l="74113" t="30371" r="12415" b="56147"/>
          <a:stretch/>
        </p:blipFill>
        <p:spPr>
          <a:xfrm>
            <a:off x="10964898" y="6167190"/>
            <a:ext cx="1227100" cy="690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"/>
          <p:cNvSpPr txBox="1">
            <a:spLocks noGrp="1"/>
          </p:cNvSpPr>
          <p:nvPr>
            <p:ph type="title"/>
          </p:nvPr>
        </p:nvSpPr>
        <p:spPr>
          <a:xfrm>
            <a:off x="3503613" y="-1714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GB" sz="4800" b="1">
                <a:solidFill>
                  <a:schemeClr val="lt1"/>
                </a:solidFill>
              </a:rPr>
              <a:t>	Aims of TILT Sabbatical </a:t>
            </a:r>
            <a:endParaRPr/>
          </a:p>
        </p:txBody>
      </p:sp>
      <p:sp>
        <p:nvSpPr>
          <p:cNvPr id="361" name="Google Shape;361;p16"/>
          <p:cNvSpPr/>
          <p:nvPr/>
        </p:nvSpPr>
        <p:spPr>
          <a:xfrm>
            <a:off x="11280775" y="6092825"/>
            <a:ext cx="719138" cy="682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16" descr="Ethical Approval for Research | Department of Politics and International  Studies (POLIS)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04D7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3" name="Google Shape;363;p16"/>
          <p:cNvSpPr/>
          <p:nvPr/>
        </p:nvSpPr>
        <p:spPr>
          <a:xfrm>
            <a:off x="152399" y="-68819"/>
            <a:ext cx="12192000" cy="1073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5400"/>
              <a:buFont typeface="Arial"/>
              <a:buNone/>
            </a:pPr>
            <a:r>
              <a:rPr lang="en-GB" sz="5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Ethics in Research: Pre-approval Stage </a:t>
            </a:r>
            <a:endParaRPr/>
          </a:p>
        </p:txBody>
      </p:sp>
      <p:sp>
        <p:nvSpPr>
          <p:cNvPr id="364" name="Google Shape;364;p16"/>
          <p:cNvSpPr txBox="1"/>
          <p:nvPr/>
        </p:nvSpPr>
        <p:spPr>
          <a:xfrm>
            <a:off x="51469" y="1427854"/>
            <a:ext cx="117843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Char char="•"/>
            </a:pPr>
            <a:r>
              <a:rPr lang="en-GB" sz="320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Summary of background for the proposal</a:t>
            </a:r>
            <a:endParaRPr/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Char char="•"/>
            </a:pPr>
            <a:r>
              <a:rPr lang="en-GB" sz="320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Nature of the data to be collected</a:t>
            </a:r>
            <a:endParaRPr/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Char char="•"/>
            </a:pPr>
            <a:r>
              <a:rPr lang="en-GB" sz="320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Procedures and equipment/measuring tools</a:t>
            </a:r>
            <a:endParaRPr/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Char char="•"/>
            </a:pPr>
            <a:r>
              <a:rPr lang="en-GB" sz="320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Who are the participants?</a:t>
            </a:r>
            <a:endParaRPr/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</a:pPr>
            <a:r>
              <a:rPr lang="en-GB" sz="32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Risk assessments for all procedures (including COSHH)</a:t>
            </a:r>
            <a:endParaRPr/>
          </a:p>
          <a:p>
            <a:pPr marL="457200" marR="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Char char="•"/>
            </a:pPr>
            <a:r>
              <a:rPr lang="en-GB" sz="320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How will the data collection occur?</a:t>
            </a:r>
            <a:endParaRPr/>
          </a:p>
          <a:p>
            <a:pPr marL="457200" marR="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Char char="•"/>
            </a:pPr>
            <a:r>
              <a:rPr lang="en-GB" sz="320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How will data be stored? And for how long?</a:t>
            </a:r>
            <a:endParaRPr/>
          </a:p>
        </p:txBody>
      </p:sp>
      <p:pic>
        <p:nvPicPr>
          <p:cNvPr id="365" name="Google Shape;365;p16"/>
          <p:cNvPicPr preferRelativeResize="0"/>
          <p:nvPr/>
        </p:nvPicPr>
        <p:blipFill rotWithShape="1">
          <a:blip r:embed="rId3">
            <a:alphaModFix/>
          </a:blip>
          <a:srcRect l="74113" t="30371" r="12415" b="56147"/>
          <a:stretch/>
        </p:blipFill>
        <p:spPr>
          <a:xfrm>
            <a:off x="10441251" y="5872398"/>
            <a:ext cx="1750747" cy="98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7"/>
          <p:cNvSpPr txBox="1">
            <a:spLocks noGrp="1"/>
          </p:cNvSpPr>
          <p:nvPr>
            <p:ph type="title"/>
          </p:nvPr>
        </p:nvSpPr>
        <p:spPr>
          <a:xfrm>
            <a:off x="3503613" y="-1714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GB" sz="4800" b="1">
                <a:solidFill>
                  <a:schemeClr val="lt1"/>
                </a:solidFill>
              </a:rPr>
              <a:t>	Aims of TILT Sabbatical </a:t>
            </a:r>
            <a:endParaRPr/>
          </a:p>
        </p:txBody>
      </p:sp>
      <p:sp>
        <p:nvSpPr>
          <p:cNvPr id="372" name="Google Shape;372;p17"/>
          <p:cNvSpPr/>
          <p:nvPr/>
        </p:nvSpPr>
        <p:spPr>
          <a:xfrm>
            <a:off x="11280775" y="6092825"/>
            <a:ext cx="719138" cy="682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7" descr="Ethical Approval for Research | Department of Politics and International  Studies (POLIS)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04D7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4" name="Google Shape;374;p17"/>
          <p:cNvSpPr/>
          <p:nvPr/>
        </p:nvSpPr>
        <p:spPr>
          <a:xfrm>
            <a:off x="0" y="93492"/>
            <a:ext cx="12192000" cy="756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GB" sz="4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Risk assessment: “expectin</a:t>
            </a:r>
            <a:r>
              <a:rPr lang="en-GB" sz="4400" b="1" i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g the unexpectable</a:t>
            </a:r>
            <a:r>
              <a:rPr lang="en-GB" sz="4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  <a:endParaRPr/>
          </a:p>
        </p:txBody>
      </p:sp>
      <p:sp>
        <p:nvSpPr>
          <p:cNvPr id="375" name="Google Shape;375;p17"/>
          <p:cNvSpPr txBox="1"/>
          <p:nvPr/>
        </p:nvSpPr>
        <p:spPr>
          <a:xfrm>
            <a:off x="6695767" y="1880464"/>
            <a:ext cx="407547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5113" marR="0" lvl="0" indent="-26511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AutoNum type="arabicPeriod"/>
            </a:pPr>
            <a:r>
              <a:rPr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No room for small-group-based tasks</a:t>
            </a:r>
            <a:endParaRPr/>
          </a:p>
          <a:p>
            <a:pPr marL="265113" marR="0" lvl="0" indent="-26511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AutoNum type="arabicPeriod"/>
            </a:pPr>
            <a:r>
              <a:rPr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No self-study space</a:t>
            </a:r>
            <a:endParaRPr/>
          </a:p>
        </p:txBody>
      </p:sp>
      <p:sp>
        <p:nvSpPr>
          <p:cNvPr id="376" name="Google Shape;376;p17"/>
          <p:cNvSpPr txBox="1"/>
          <p:nvPr/>
        </p:nvSpPr>
        <p:spPr>
          <a:xfrm>
            <a:off x="548820" y="4951951"/>
            <a:ext cx="281381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Immobile chairs – trips/falls</a:t>
            </a:r>
            <a:endParaRPr/>
          </a:p>
        </p:txBody>
      </p:sp>
      <p:sp>
        <p:nvSpPr>
          <p:cNvPr id="377" name="Google Shape;377;p17"/>
          <p:cNvSpPr txBox="1"/>
          <p:nvPr/>
        </p:nvSpPr>
        <p:spPr>
          <a:xfrm>
            <a:off x="7108844" y="1236492"/>
            <a:ext cx="225895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Anonymity issues </a:t>
            </a:r>
            <a:endParaRPr/>
          </a:p>
        </p:txBody>
      </p:sp>
      <p:sp>
        <p:nvSpPr>
          <p:cNvPr id="378" name="Google Shape;378;p17"/>
          <p:cNvSpPr txBox="1"/>
          <p:nvPr/>
        </p:nvSpPr>
        <p:spPr>
          <a:xfrm>
            <a:off x="71120" y="1327805"/>
            <a:ext cx="12192000" cy="4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The effects of environmental pollution on human behaviour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3525" marR="0" lvl="0" indent="-263525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Char char="•"/>
            </a:pPr>
            <a:r>
              <a:rPr lang="en-GB" sz="3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This study will first gather information on individuals’ own understanding about the topic using questionnaire </a:t>
            </a:r>
            <a:endParaRPr/>
          </a:p>
          <a:p>
            <a:pPr marL="263525" marR="0" lvl="0" indent="-26352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	– </a:t>
            </a:r>
            <a:r>
              <a:rPr lang="en-GB" sz="2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The participants are expected fill the questionnaire is a specialised computer laboratory  </a:t>
            </a:r>
            <a:endParaRPr/>
          </a:p>
          <a:p>
            <a:pPr marL="263525" marR="0" lvl="0" indent="-263525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3525" marR="0" lvl="0" indent="-263525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Char char="•"/>
            </a:pPr>
            <a:r>
              <a:rPr lang="en-GB" sz="32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This will be followed by an interactive group discussion based on information provided on screen</a:t>
            </a:r>
            <a:endParaRPr sz="32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17"/>
          <p:cNvPicPr preferRelativeResize="0"/>
          <p:nvPr/>
        </p:nvPicPr>
        <p:blipFill rotWithShape="1">
          <a:blip r:embed="rId3">
            <a:alphaModFix/>
          </a:blip>
          <a:srcRect l="74113" t="30371" r="12415" b="56147"/>
          <a:stretch/>
        </p:blipFill>
        <p:spPr>
          <a:xfrm>
            <a:off x="10441251" y="5872398"/>
            <a:ext cx="1750747" cy="98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8"/>
          <p:cNvSpPr txBox="1">
            <a:spLocks noGrp="1"/>
          </p:cNvSpPr>
          <p:nvPr>
            <p:ph type="title"/>
          </p:nvPr>
        </p:nvSpPr>
        <p:spPr>
          <a:xfrm>
            <a:off x="3503613" y="-1714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GB" sz="4800" b="1">
                <a:solidFill>
                  <a:schemeClr val="lt1"/>
                </a:solidFill>
              </a:rPr>
              <a:t>	Aims of TILT Sabbatical </a:t>
            </a:r>
            <a:endParaRPr/>
          </a:p>
        </p:txBody>
      </p:sp>
      <p:sp>
        <p:nvSpPr>
          <p:cNvPr id="386" name="Google Shape;386;p18"/>
          <p:cNvSpPr/>
          <p:nvPr/>
        </p:nvSpPr>
        <p:spPr>
          <a:xfrm>
            <a:off x="11280775" y="6092825"/>
            <a:ext cx="719138" cy="682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8" descr="Ethical Approval for Research | Department of Politics and International  Studies (POLIS)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04D7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8" name="Google Shape;388;p18"/>
          <p:cNvSpPr/>
          <p:nvPr/>
        </p:nvSpPr>
        <p:spPr>
          <a:xfrm>
            <a:off x="0" y="93492"/>
            <a:ext cx="12192000" cy="756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GB" sz="4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Risk assessment: “expectin</a:t>
            </a:r>
            <a:r>
              <a:rPr lang="en-GB" sz="4400" i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g the unexpectable</a:t>
            </a:r>
            <a:r>
              <a:rPr lang="en-GB" sz="4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  <a:endParaRPr/>
          </a:p>
        </p:txBody>
      </p:sp>
      <p:pic>
        <p:nvPicPr>
          <p:cNvPr id="389" name="Google Shape;389;p18"/>
          <p:cNvPicPr preferRelativeResize="0"/>
          <p:nvPr/>
        </p:nvPicPr>
        <p:blipFill rotWithShape="1">
          <a:blip r:embed="rId3">
            <a:alphaModFix/>
          </a:blip>
          <a:srcRect t="14072"/>
          <a:stretch/>
        </p:blipFill>
        <p:spPr>
          <a:xfrm>
            <a:off x="0" y="1236492"/>
            <a:ext cx="12192000" cy="523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8"/>
          <p:cNvSpPr txBox="1"/>
          <p:nvPr/>
        </p:nvSpPr>
        <p:spPr>
          <a:xfrm>
            <a:off x="161752" y="5778450"/>
            <a:ext cx="3551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Exposed electrical wires – room for accidents</a:t>
            </a:r>
            <a:endParaRPr/>
          </a:p>
        </p:txBody>
      </p:sp>
      <p:cxnSp>
        <p:nvCxnSpPr>
          <p:cNvPr id="391" name="Google Shape;391;p18"/>
          <p:cNvCxnSpPr/>
          <p:nvPr/>
        </p:nvCxnSpPr>
        <p:spPr>
          <a:xfrm rot="10800000" flipH="1">
            <a:off x="3057832" y="5619136"/>
            <a:ext cx="2674374" cy="545690"/>
          </a:xfrm>
          <a:prstGeom prst="straightConnector1">
            <a:avLst/>
          </a:prstGeom>
          <a:noFill/>
          <a:ln w="5715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92" name="Google Shape;392;p18"/>
          <p:cNvSpPr txBox="1"/>
          <p:nvPr/>
        </p:nvSpPr>
        <p:spPr>
          <a:xfrm>
            <a:off x="6935609" y="1280094"/>
            <a:ext cx="4075470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Anonymity issues </a:t>
            </a:r>
            <a:endParaRPr/>
          </a:p>
          <a:p>
            <a:pPr marL="342900" marR="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No room for small-group-based tasks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No self-study space</a:t>
            </a:r>
            <a:endParaRPr/>
          </a:p>
        </p:txBody>
      </p:sp>
      <p:sp>
        <p:nvSpPr>
          <p:cNvPr id="393" name="Google Shape;393;p18"/>
          <p:cNvSpPr txBox="1"/>
          <p:nvPr/>
        </p:nvSpPr>
        <p:spPr>
          <a:xfrm>
            <a:off x="0" y="1253534"/>
            <a:ext cx="456216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No common stage for lecturer- student interactions </a:t>
            </a:r>
            <a:endParaRPr/>
          </a:p>
        </p:txBody>
      </p:sp>
      <p:sp>
        <p:nvSpPr>
          <p:cNvPr id="394" name="Google Shape;394;p18"/>
          <p:cNvSpPr txBox="1"/>
          <p:nvPr/>
        </p:nvSpPr>
        <p:spPr>
          <a:xfrm>
            <a:off x="-1" y="5142500"/>
            <a:ext cx="33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Immobile chairs – trips/falls</a:t>
            </a:r>
            <a:endParaRPr/>
          </a:p>
        </p:txBody>
      </p:sp>
      <p:cxnSp>
        <p:nvCxnSpPr>
          <p:cNvPr id="395" name="Google Shape;395;p18"/>
          <p:cNvCxnSpPr/>
          <p:nvPr/>
        </p:nvCxnSpPr>
        <p:spPr>
          <a:xfrm rot="10800000" flipH="1">
            <a:off x="2831689" y="4576688"/>
            <a:ext cx="531000" cy="565800"/>
          </a:xfrm>
          <a:prstGeom prst="straightConnector1">
            <a:avLst/>
          </a:prstGeom>
          <a:noFill/>
          <a:ln w="5715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"/>
          <p:cNvSpPr txBox="1">
            <a:spLocks noGrp="1"/>
          </p:cNvSpPr>
          <p:nvPr>
            <p:ph type="title"/>
          </p:nvPr>
        </p:nvSpPr>
        <p:spPr>
          <a:xfrm>
            <a:off x="3503613" y="-1714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GB" sz="4800" b="1">
                <a:solidFill>
                  <a:schemeClr val="lt1"/>
                </a:solidFill>
              </a:rPr>
              <a:t>	Aims of TILT Sabbatical </a:t>
            </a:r>
            <a:endParaRPr/>
          </a:p>
        </p:txBody>
      </p:sp>
      <p:sp>
        <p:nvSpPr>
          <p:cNvPr id="402" name="Google Shape;402;p19"/>
          <p:cNvSpPr/>
          <p:nvPr/>
        </p:nvSpPr>
        <p:spPr>
          <a:xfrm>
            <a:off x="11280775" y="6092825"/>
            <a:ext cx="719138" cy="682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19" descr="Ethical Approval for Research | Department of Politics and International  Studies (POLIS)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04D7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4" name="Google Shape;404;p19"/>
          <p:cNvSpPr/>
          <p:nvPr/>
        </p:nvSpPr>
        <p:spPr>
          <a:xfrm>
            <a:off x="0" y="-26988"/>
            <a:ext cx="12192000" cy="756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GB" sz="4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Risk Mitigation: Adaptability in relation to objectives</a:t>
            </a:r>
            <a:endParaRPr/>
          </a:p>
        </p:txBody>
      </p:sp>
      <p:pic>
        <p:nvPicPr>
          <p:cNvPr id="405" name="Google Shape;405;p19"/>
          <p:cNvPicPr preferRelativeResize="0"/>
          <p:nvPr/>
        </p:nvPicPr>
        <p:blipFill rotWithShape="1">
          <a:blip r:embed="rId3">
            <a:alphaModFix/>
          </a:blip>
          <a:srcRect t="18926" b="16022"/>
          <a:stretch/>
        </p:blipFill>
        <p:spPr>
          <a:xfrm>
            <a:off x="10756245" y="6369683"/>
            <a:ext cx="1385888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9" descr="Computer Laboratories - School of Computer Sci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71550"/>
            <a:ext cx="12192000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19"/>
          <p:cNvSpPr txBox="1"/>
          <p:nvPr/>
        </p:nvSpPr>
        <p:spPr>
          <a:xfrm>
            <a:off x="4916250" y="5179307"/>
            <a:ext cx="30091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Small-Group interaction </a:t>
            </a:r>
            <a:endParaRPr/>
          </a:p>
        </p:txBody>
      </p:sp>
      <p:sp>
        <p:nvSpPr>
          <p:cNvPr id="408" name="Google Shape;408;p19"/>
          <p:cNvSpPr txBox="1"/>
          <p:nvPr/>
        </p:nvSpPr>
        <p:spPr>
          <a:xfrm>
            <a:off x="194857" y="5325417"/>
            <a:ext cx="17219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Mobile chairs</a:t>
            </a:r>
            <a:endParaRPr/>
          </a:p>
        </p:txBody>
      </p:sp>
      <p:cxnSp>
        <p:nvCxnSpPr>
          <p:cNvPr id="409" name="Google Shape;409;p19"/>
          <p:cNvCxnSpPr/>
          <p:nvPr/>
        </p:nvCxnSpPr>
        <p:spPr>
          <a:xfrm rot="10800000" flipH="1">
            <a:off x="1140542" y="4921376"/>
            <a:ext cx="336249" cy="515863"/>
          </a:xfrm>
          <a:prstGeom prst="straightConnector1">
            <a:avLst/>
          </a:prstGeom>
          <a:noFill/>
          <a:ln w="5715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10" name="Google Shape;410;p19"/>
          <p:cNvSpPr txBox="1"/>
          <p:nvPr/>
        </p:nvSpPr>
        <p:spPr>
          <a:xfrm>
            <a:off x="9148557" y="1223283"/>
            <a:ext cx="285135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Self-study space</a:t>
            </a:r>
            <a:endParaRPr/>
          </a:p>
        </p:txBody>
      </p:sp>
      <p:sp>
        <p:nvSpPr>
          <p:cNvPr id="411" name="Google Shape;411;p19"/>
          <p:cNvSpPr txBox="1"/>
          <p:nvPr/>
        </p:nvSpPr>
        <p:spPr>
          <a:xfrm>
            <a:off x="865239" y="971550"/>
            <a:ext cx="326431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Room for lecturer- student interactions </a:t>
            </a:r>
            <a:endParaRPr/>
          </a:p>
        </p:txBody>
      </p:sp>
      <p:sp>
        <p:nvSpPr>
          <p:cNvPr id="412" name="Google Shape;412;p19"/>
          <p:cNvSpPr txBox="1"/>
          <p:nvPr/>
        </p:nvSpPr>
        <p:spPr>
          <a:xfrm>
            <a:off x="4995961" y="1619160"/>
            <a:ext cx="293541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Electric wires are away from users</a:t>
            </a:r>
            <a:endParaRPr/>
          </a:p>
        </p:txBody>
      </p:sp>
      <p:sp>
        <p:nvSpPr>
          <p:cNvPr id="413" name="Google Shape;413;p19"/>
          <p:cNvSpPr txBox="1"/>
          <p:nvPr/>
        </p:nvSpPr>
        <p:spPr>
          <a:xfrm>
            <a:off x="10127905" y="5125362"/>
            <a:ext cx="21996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Anonymity issues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minimised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0"/>
          <p:cNvSpPr txBox="1">
            <a:spLocks noGrp="1"/>
          </p:cNvSpPr>
          <p:nvPr>
            <p:ph type="title"/>
          </p:nvPr>
        </p:nvSpPr>
        <p:spPr>
          <a:xfrm>
            <a:off x="3503613" y="-1714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GB" sz="4800" b="1">
                <a:solidFill>
                  <a:schemeClr val="lt1"/>
                </a:solidFill>
              </a:rPr>
              <a:t>	Aims of TILT Sabbatical </a:t>
            </a:r>
            <a:endParaRPr/>
          </a:p>
        </p:txBody>
      </p:sp>
      <p:sp>
        <p:nvSpPr>
          <p:cNvPr id="420" name="Google Shape;420;p20"/>
          <p:cNvSpPr/>
          <p:nvPr/>
        </p:nvSpPr>
        <p:spPr>
          <a:xfrm>
            <a:off x="11280775" y="6092825"/>
            <a:ext cx="719138" cy="682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0" descr="Ethical Approval for Research | Department of Politics and International  Studies (POLIS)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04D7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2" name="Google Shape;422;p20"/>
          <p:cNvSpPr/>
          <p:nvPr/>
        </p:nvSpPr>
        <p:spPr>
          <a:xfrm>
            <a:off x="0" y="-26988"/>
            <a:ext cx="12192000" cy="756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700"/>
              <a:buFont typeface="Arial"/>
              <a:buNone/>
            </a:pPr>
            <a:r>
              <a:rPr lang="en-GB" sz="47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Additional Considerations &amp; Documentations </a:t>
            </a:r>
            <a:endParaRPr/>
          </a:p>
        </p:txBody>
      </p:sp>
      <p:pic>
        <p:nvPicPr>
          <p:cNvPr id="423" name="Google Shape;423;p20"/>
          <p:cNvPicPr preferRelativeResize="0"/>
          <p:nvPr/>
        </p:nvPicPr>
        <p:blipFill rotWithShape="1">
          <a:blip r:embed="rId3">
            <a:alphaModFix/>
          </a:blip>
          <a:srcRect l="5618" t="7676" b="6958"/>
          <a:stretch/>
        </p:blipFill>
        <p:spPr>
          <a:xfrm rot="-1042455">
            <a:off x="494810" y="1634378"/>
            <a:ext cx="3362246" cy="2212001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4" name="Google Shape;424;p20"/>
          <p:cNvPicPr preferRelativeResize="0"/>
          <p:nvPr/>
        </p:nvPicPr>
        <p:blipFill rotWithShape="1">
          <a:blip r:embed="rId4">
            <a:alphaModFix/>
          </a:blip>
          <a:srcRect l="33277" t="28581" r="34516" b="28478"/>
          <a:stretch/>
        </p:blipFill>
        <p:spPr>
          <a:xfrm>
            <a:off x="2320059" y="4085977"/>
            <a:ext cx="1869741" cy="249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88166">
            <a:off x="9313821" y="1472735"/>
            <a:ext cx="2256779" cy="2517338"/>
          </a:xfrm>
          <a:prstGeom prst="rect">
            <a:avLst/>
          </a:prstGeom>
          <a:noFill/>
          <a:ln w="9525" cap="flat" cmpd="sng">
            <a:solidFill>
              <a:srgbClr val="1F386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6" name="Google Shape;426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42773" y="3859836"/>
            <a:ext cx="2531959" cy="2492990"/>
          </a:xfrm>
          <a:prstGeom prst="rect">
            <a:avLst/>
          </a:prstGeom>
          <a:noFill/>
          <a:ln w="9525" cap="flat" cmpd="sng">
            <a:solidFill>
              <a:srgbClr val="1F386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7" name="Google Shape;427;p20"/>
          <p:cNvPicPr preferRelativeResize="0"/>
          <p:nvPr/>
        </p:nvPicPr>
        <p:blipFill rotWithShape="1">
          <a:blip r:embed="rId7">
            <a:alphaModFix/>
          </a:blip>
          <a:srcRect b="3791"/>
          <a:stretch/>
        </p:blipFill>
        <p:spPr>
          <a:xfrm>
            <a:off x="5362689" y="1093322"/>
            <a:ext cx="1869741" cy="2492990"/>
          </a:xfrm>
          <a:prstGeom prst="rect">
            <a:avLst/>
          </a:prstGeom>
          <a:noFill/>
          <a:ln w="9525" cap="flat" cmpd="sng">
            <a:solidFill>
              <a:srgbClr val="1F386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8" name="Google Shape;428;p20"/>
          <p:cNvPicPr preferRelativeResize="0"/>
          <p:nvPr/>
        </p:nvPicPr>
        <p:blipFill rotWithShape="1">
          <a:blip r:embed="rId8">
            <a:alphaModFix/>
          </a:blip>
          <a:srcRect l="4650" t="3499" r="5449"/>
          <a:stretch/>
        </p:blipFill>
        <p:spPr>
          <a:xfrm>
            <a:off x="7840386" y="4508644"/>
            <a:ext cx="2005781" cy="1849652"/>
          </a:xfrm>
          <a:prstGeom prst="rect">
            <a:avLst/>
          </a:prstGeom>
          <a:noFill/>
          <a:ln w="57150" cap="flat" cmpd="sng">
            <a:solidFill>
              <a:srgbClr val="1F386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9" name="Google Shape;429;p20"/>
          <p:cNvPicPr preferRelativeResize="0"/>
          <p:nvPr/>
        </p:nvPicPr>
        <p:blipFill rotWithShape="1">
          <a:blip r:embed="rId9">
            <a:alphaModFix/>
          </a:blip>
          <a:srcRect l="74113" t="30371" r="12415" b="56147"/>
          <a:stretch/>
        </p:blipFill>
        <p:spPr>
          <a:xfrm>
            <a:off x="10441251" y="5872398"/>
            <a:ext cx="1750747" cy="9856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9C2886-17E1-DB1E-D36C-FB8A9727C8D8}"/>
              </a:ext>
            </a:extLst>
          </p:cNvPr>
          <p:cNvSpPr txBox="1"/>
          <p:nvPr/>
        </p:nvSpPr>
        <p:spPr>
          <a:xfrm>
            <a:off x="16821" y="6550223"/>
            <a:ext cx="3100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G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eneral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ata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rotection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egulations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>
            <a:alphaModFix/>
          </a:blip>
          <a:srcRect t="15770" b="21147"/>
          <a:stretch/>
        </p:blipFill>
        <p:spPr>
          <a:xfrm>
            <a:off x="0" y="1265903"/>
            <a:ext cx="12192000" cy="432619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"/>
          <p:cNvSpPr/>
          <p:nvPr/>
        </p:nvSpPr>
        <p:spPr>
          <a:xfrm>
            <a:off x="0" y="-26988"/>
            <a:ext cx="12192000" cy="797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6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Ethics and Ethical Behaviour are for all disciplines</a:t>
            </a:r>
            <a:endParaRPr sz="1200"/>
          </a:p>
        </p:txBody>
      </p:sp>
      <p:sp>
        <p:nvSpPr>
          <p:cNvPr id="97" name="Google Shape;97;p3"/>
          <p:cNvSpPr/>
          <p:nvPr/>
        </p:nvSpPr>
        <p:spPr>
          <a:xfrm>
            <a:off x="-83574" y="5688861"/>
            <a:ext cx="12192000" cy="797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Not Just for Medical and Related Research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/>
          <p:nvPr/>
        </p:nvSpPr>
        <p:spPr>
          <a:xfrm>
            <a:off x="0" y="177800"/>
            <a:ext cx="12192000" cy="71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6000"/>
              <a:buFont typeface="Calibri"/>
              <a:buNone/>
            </a:pPr>
            <a:r>
              <a:rPr lang="en-GB" sz="60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Valid informed consent</a:t>
            </a:r>
            <a:endParaRPr/>
          </a:p>
        </p:txBody>
      </p:sp>
      <p:sp>
        <p:nvSpPr>
          <p:cNvPr id="435" name="Google Shape;435;p21"/>
          <p:cNvSpPr txBox="1"/>
          <p:nvPr/>
        </p:nvSpPr>
        <p:spPr>
          <a:xfrm>
            <a:off x="0" y="1085424"/>
            <a:ext cx="11932500" cy="51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5475" marR="0" lvl="1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ourier New"/>
              <a:buChar char="o"/>
            </a:pPr>
            <a:r>
              <a:rPr lang="en-GB" sz="3200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Using </a:t>
            </a:r>
            <a:r>
              <a:rPr lang="en-GB" sz="3200" b="1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simple language</a:t>
            </a:r>
            <a:endParaRPr sz="3200" b="1" dirty="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25475" marR="0" lvl="1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ourier New"/>
              <a:buChar char="o"/>
            </a:pPr>
            <a:r>
              <a:rPr lang="en-GB" sz="3200" b="0" i="0" u="none" strike="noStrike" cap="none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Be </a:t>
            </a:r>
            <a:r>
              <a:rPr lang="en-GB" sz="3200" b="1" i="0" u="none" strike="noStrike" cap="none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culturally relevant </a:t>
            </a:r>
            <a:r>
              <a:rPr lang="en-GB" sz="3200" b="0" i="0" u="none" strike="noStrike" cap="none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(e.g., language)</a:t>
            </a:r>
            <a:endParaRPr dirty="0"/>
          </a:p>
          <a:p>
            <a:pPr marL="625475" marR="0" lvl="1" indent="-3968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None/>
            </a:pPr>
            <a:endParaRPr sz="800" b="0" i="0" u="none" strike="noStrike" cap="none" dirty="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25475" marR="0" lvl="1" indent="-4476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ourier New"/>
              <a:buChar char="o"/>
            </a:pPr>
            <a:r>
              <a:rPr lang="en-GB" sz="3200" b="0" i="0" u="none" strike="noStrike" cap="none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Be </a:t>
            </a:r>
            <a:r>
              <a:rPr lang="en-GB" sz="3200" b="1" i="0" u="none" strike="noStrike" cap="none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age specific </a:t>
            </a:r>
            <a:r>
              <a:rPr lang="en-GB" sz="3200" b="0" i="0" u="none" strike="noStrike" cap="none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(e.g., children)</a:t>
            </a:r>
            <a:endParaRPr dirty="0"/>
          </a:p>
          <a:p>
            <a:pPr marL="625475" marR="0" lvl="1" indent="-3968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None/>
            </a:pPr>
            <a:endParaRPr sz="800" b="0" i="0" u="none" strike="noStrike" cap="none" dirty="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25475" marR="0" lvl="1" indent="-4476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ourier New"/>
              <a:buChar char="o"/>
            </a:pPr>
            <a:r>
              <a:rPr lang="en-GB" sz="3200" b="0" i="0" u="none" strike="noStrike" cap="none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Describe </a:t>
            </a:r>
            <a:r>
              <a:rPr lang="en-GB" sz="3200" b="1" i="0" u="none" strike="noStrike" cap="none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the method </a:t>
            </a:r>
            <a:r>
              <a:rPr lang="en-GB" sz="3200" b="0" i="0" u="none" strike="noStrike" cap="none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(e.g., online)</a:t>
            </a:r>
            <a:endParaRPr dirty="0"/>
          </a:p>
          <a:p>
            <a:pPr marL="625475" marR="0" lvl="1" indent="-3968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None/>
            </a:pPr>
            <a:endParaRPr sz="800" b="0" i="0" u="none" strike="noStrike" cap="none" dirty="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25475" marR="0" lvl="1" indent="-4476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ourier New"/>
              <a:buChar char="o"/>
            </a:pPr>
            <a:r>
              <a:rPr lang="en-GB" sz="3200" b="0" i="0" u="none" strike="noStrike" cap="none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Collect a </a:t>
            </a:r>
            <a:r>
              <a:rPr lang="en-GB" sz="3200" b="1" i="0" u="none" strike="noStrike" cap="none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signed paper copy </a:t>
            </a:r>
            <a:r>
              <a:rPr lang="en-GB" sz="3200" b="0" i="0" u="none" strike="noStrike" cap="none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of an informed consent form</a:t>
            </a:r>
            <a:endParaRPr dirty="0"/>
          </a:p>
          <a:p>
            <a:pPr marL="625475" marR="0" lvl="1" indent="-3968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None/>
            </a:pPr>
            <a:endParaRPr sz="800" b="0" i="0" u="none" strike="noStrike" cap="none" dirty="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25475" marR="0" lvl="1" indent="-4476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ourier New"/>
              <a:buChar char="o"/>
            </a:pPr>
            <a:r>
              <a:rPr lang="en-GB" sz="3200" b="0" i="0" u="none" strike="noStrike" cap="none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Video </a:t>
            </a:r>
            <a:r>
              <a:rPr lang="en-GB" sz="3200" b="1" i="0" u="none" strike="noStrike" cap="none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recording</a:t>
            </a:r>
            <a:endParaRPr dirty="0"/>
          </a:p>
          <a:p>
            <a:pPr marL="625475" marR="0" lvl="1" indent="-3968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None/>
            </a:pPr>
            <a:endParaRPr sz="800" b="0" i="0" u="none" strike="noStrike" cap="none" dirty="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25475" marR="0" lvl="1" indent="-4476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ourier New"/>
              <a:buChar char="o"/>
            </a:pPr>
            <a:r>
              <a:rPr lang="en-GB" sz="3200" b="1" i="0" u="none" strike="noStrike" cap="none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Non-vulnerable adults </a:t>
            </a:r>
            <a:r>
              <a:rPr lang="en-GB" sz="3200" b="0" i="0" u="none" strike="noStrike" cap="none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can give consent for themselves.</a:t>
            </a:r>
            <a:endParaRPr dirty="0"/>
          </a:p>
          <a:p>
            <a:pPr marL="625475" marR="0" lvl="1" indent="-3968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None/>
            </a:pPr>
            <a:endParaRPr sz="800" b="0" i="0" u="none" strike="noStrike" cap="none" dirty="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25475" marR="0" lvl="1" indent="-4476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ourier New"/>
              <a:buChar char="o"/>
            </a:pPr>
            <a:r>
              <a:rPr lang="en-GB" sz="3200" b="0" i="0" u="none" strike="noStrike" cap="none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Consent for </a:t>
            </a:r>
            <a:r>
              <a:rPr lang="en-GB" sz="3200" b="1" i="0" u="none" strike="noStrike" cap="none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vulnerable populations </a:t>
            </a:r>
            <a:r>
              <a:rPr lang="en-GB" sz="3200" b="0" i="0" u="none" strike="noStrike" cap="none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and children</a:t>
            </a:r>
            <a:endParaRPr dirty="0"/>
          </a:p>
        </p:txBody>
      </p:sp>
      <p:pic>
        <p:nvPicPr>
          <p:cNvPr id="436" name="Google Shape;436;p21"/>
          <p:cNvPicPr preferRelativeResize="0"/>
          <p:nvPr/>
        </p:nvPicPr>
        <p:blipFill rotWithShape="1">
          <a:blip r:embed="rId3">
            <a:alphaModFix/>
          </a:blip>
          <a:srcRect l="74113" t="30371" r="12415" b="56147"/>
          <a:stretch/>
        </p:blipFill>
        <p:spPr>
          <a:xfrm>
            <a:off x="10441251" y="5872398"/>
            <a:ext cx="1750747" cy="98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2"/>
          <p:cNvSpPr txBox="1"/>
          <p:nvPr/>
        </p:nvSpPr>
        <p:spPr>
          <a:xfrm>
            <a:off x="0" y="177800"/>
            <a:ext cx="12192000" cy="71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6000"/>
              <a:buFont typeface="Calibri"/>
              <a:buNone/>
            </a:pPr>
            <a:r>
              <a:rPr lang="en-GB" sz="60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A Scenario for Discussion</a:t>
            </a:r>
            <a:endParaRPr/>
          </a:p>
        </p:txBody>
      </p:sp>
      <p:sp>
        <p:nvSpPr>
          <p:cNvPr id="442" name="Google Shape;442;p22"/>
          <p:cNvSpPr txBox="1"/>
          <p:nvPr/>
        </p:nvSpPr>
        <p:spPr>
          <a:xfrm>
            <a:off x="221226" y="1090867"/>
            <a:ext cx="11749548" cy="5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4013" marR="0" lvl="1" indent="-3540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Courier New"/>
              <a:buChar char="o"/>
            </a:pPr>
            <a:r>
              <a:rPr lang="en-GB" sz="2800" b="0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You have produced a </a:t>
            </a:r>
            <a:r>
              <a:rPr lang="en-GB" sz="2800" b="1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consent form </a:t>
            </a:r>
            <a:r>
              <a:rPr lang="en-GB" sz="2800" b="0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for a group photo of your final year students and lecturers.</a:t>
            </a:r>
            <a:endParaRPr/>
          </a:p>
          <a:p>
            <a:pPr marL="354013" marR="0" lvl="1" indent="-23971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endParaRPr sz="1800" b="0" i="0" u="none" strike="noStrike" cap="none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54013" marR="0" lvl="1" indent="-35401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Courier New"/>
              <a:buChar char="o"/>
            </a:pPr>
            <a:r>
              <a:rPr lang="en-GB" sz="2800" b="0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The consent form requires them to opt out if they do not want their photo to be shared </a:t>
            </a:r>
            <a:r>
              <a:rPr lang="en-GB" sz="2800" b="1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amongst others </a:t>
            </a:r>
            <a:r>
              <a:rPr lang="en-GB" sz="2800" b="0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and </a:t>
            </a:r>
            <a:r>
              <a:rPr lang="en-GB" sz="2800" b="1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in public</a:t>
            </a:r>
            <a:r>
              <a:rPr lang="en-GB" sz="2800" b="0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/>
          </a:p>
          <a:p>
            <a:pPr marL="354013" marR="0" lvl="1" indent="-23971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endParaRPr sz="1800" b="0" i="0" u="none" strike="noStrike" cap="none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54013" marR="0" lvl="1" indent="-35401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Courier New"/>
              <a:buChar char="o"/>
            </a:pPr>
            <a:r>
              <a:rPr lang="en-GB" sz="2800" b="0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One student </a:t>
            </a:r>
            <a:r>
              <a:rPr lang="en-GB" sz="2800" b="1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opted out </a:t>
            </a:r>
            <a:r>
              <a:rPr lang="en-GB" sz="2800" b="0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and </a:t>
            </a:r>
            <a:r>
              <a:rPr lang="en-GB" sz="2800" b="1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does not want to be </a:t>
            </a:r>
            <a:r>
              <a:rPr lang="en-GB" sz="2800" b="0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in the group photo.</a:t>
            </a:r>
            <a:endParaRPr/>
          </a:p>
          <a:p>
            <a:pPr marL="354013" marR="0" lvl="1" indent="-23971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endParaRPr sz="1800" b="0" i="0" u="none" strike="noStrike" cap="none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54013" marR="0" lvl="1" indent="-35401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Courier New"/>
              <a:buChar char="o"/>
            </a:pPr>
            <a:r>
              <a:rPr lang="en-GB" sz="2800" b="0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Another student </a:t>
            </a:r>
            <a:r>
              <a:rPr lang="en-GB" sz="2800" b="1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wants to opt out</a:t>
            </a:r>
            <a:r>
              <a:rPr lang="en-GB" sz="2800" b="0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, but she wants to be in the group photo and </a:t>
            </a:r>
            <a:r>
              <a:rPr lang="en-GB" sz="2800" b="1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demands that photo to be sent only to </a:t>
            </a:r>
            <a:r>
              <a:rPr lang="en-GB" sz="3200" b="1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her</a:t>
            </a:r>
            <a:r>
              <a:rPr lang="en-GB" sz="3200" b="0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/>
          </a:p>
          <a:p>
            <a:pPr marL="354013" marR="0" lvl="1" indent="-23971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endParaRPr sz="1800" b="0" i="0" u="none" strike="noStrike" cap="none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54013" marR="0" lvl="1" indent="-35401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Courier New"/>
              <a:buChar char="o"/>
            </a:pPr>
            <a:r>
              <a:rPr lang="en-GB" sz="2800" b="0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Another student wants to be in the group photo </a:t>
            </a:r>
            <a:r>
              <a:rPr lang="en-GB" sz="2800" b="1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but only to be shared amongst her peers</a:t>
            </a:r>
            <a:r>
              <a:rPr lang="en-GB" sz="2800" b="0" i="0" u="none" strike="noStrike" cap="none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/>
          </a:p>
          <a:p>
            <a:pPr marL="354013" marR="0" lvl="1" indent="-15081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 New"/>
              <a:buNone/>
            </a:pPr>
            <a:endParaRPr sz="3200" b="0" i="0" u="none" strike="noStrike" cap="none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354013" marR="0" lvl="1" indent="-15081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 New"/>
              <a:buNone/>
            </a:pPr>
            <a:endParaRPr sz="3200" b="0" i="0" u="none" strike="noStrike" cap="none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25475" marR="0" lvl="1" indent="-3968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None/>
            </a:pPr>
            <a:endParaRPr sz="800" b="0" i="0" u="none" strike="noStrike" cap="none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43" name="Google Shape;443;p22"/>
          <p:cNvPicPr preferRelativeResize="0"/>
          <p:nvPr/>
        </p:nvPicPr>
        <p:blipFill rotWithShape="1">
          <a:blip r:embed="rId3">
            <a:alphaModFix/>
          </a:blip>
          <a:srcRect l="74113" t="30371" r="12415" b="56147"/>
          <a:stretch/>
        </p:blipFill>
        <p:spPr>
          <a:xfrm>
            <a:off x="10441251" y="5872398"/>
            <a:ext cx="1750747" cy="98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3"/>
          <p:cNvSpPr txBox="1">
            <a:spLocks noGrp="1"/>
          </p:cNvSpPr>
          <p:nvPr>
            <p:ph type="title"/>
          </p:nvPr>
        </p:nvSpPr>
        <p:spPr>
          <a:xfrm>
            <a:off x="3503613" y="-1714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GB" sz="4800" b="1">
                <a:solidFill>
                  <a:schemeClr val="lt1"/>
                </a:solidFill>
              </a:rPr>
              <a:t>	Aims of TILT Sabbatical </a:t>
            </a:r>
            <a:endParaRPr/>
          </a:p>
        </p:txBody>
      </p:sp>
      <p:sp>
        <p:nvSpPr>
          <p:cNvPr id="450" name="Google Shape;450;p23"/>
          <p:cNvSpPr/>
          <p:nvPr/>
        </p:nvSpPr>
        <p:spPr>
          <a:xfrm>
            <a:off x="11280775" y="6092825"/>
            <a:ext cx="719138" cy="682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3" descr="Ethical Approval for Research | Department of Politics and International  Studies (POLIS)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04D7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2" name="Google Shape;452;p23"/>
          <p:cNvSpPr/>
          <p:nvPr/>
        </p:nvSpPr>
        <p:spPr>
          <a:xfrm>
            <a:off x="0" y="145353"/>
            <a:ext cx="12192000" cy="117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5400"/>
              <a:buFont typeface="Arial"/>
              <a:buNone/>
            </a:pPr>
            <a:r>
              <a:rPr lang="en-GB" sz="54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Post-approval changes – Change in research</a:t>
            </a:r>
            <a:endParaRPr dirty="0"/>
          </a:p>
        </p:txBody>
      </p:sp>
      <p:sp>
        <p:nvSpPr>
          <p:cNvPr id="453" name="Google Shape;453;p23"/>
          <p:cNvSpPr txBox="1"/>
          <p:nvPr/>
        </p:nvSpPr>
        <p:spPr>
          <a:xfrm>
            <a:off x="197938" y="1493446"/>
            <a:ext cx="11801975" cy="487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Char char="•"/>
            </a:pPr>
            <a:r>
              <a:rPr lang="en-GB" sz="3200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Changes to original proposal must be notified </a:t>
            </a:r>
            <a:endParaRPr dirty="0"/>
          </a:p>
          <a:p>
            <a:pPr marL="457200" marR="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Char char="•"/>
            </a:pPr>
            <a:r>
              <a:rPr lang="en-GB" sz="3200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Evidences of risk assessments for changes</a:t>
            </a:r>
            <a:endParaRPr dirty="0"/>
          </a:p>
          <a:p>
            <a:pPr marL="457200" marR="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Char char="•"/>
            </a:pPr>
            <a:r>
              <a:rPr lang="en-GB" sz="3200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If the changes are massive, research must be stopped and new approval should be gained</a:t>
            </a:r>
            <a:endParaRPr dirty="0"/>
          </a:p>
          <a:p>
            <a:pPr marL="457200" marR="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Char char="•"/>
            </a:pPr>
            <a:r>
              <a:rPr lang="en-GB" sz="3200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Completion of project must be notified</a:t>
            </a:r>
            <a:endParaRPr dirty="0"/>
          </a:p>
          <a:p>
            <a:pPr marL="457200" marR="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Char char="•"/>
            </a:pPr>
            <a:r>
              <a:rPr lang="en-GB" sz="3200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Any adverse events must be notified</a:t>
            </a:r>
            <a:endParaRPr dirty="0"/>
          </a:p>
          <a:p>
            <a:pPr marL="457200" marR="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Char char="•"/>
            </a:pPr>
            <a:r>
              <a:rPr lang="en-GB" sz="3200" dirty="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Some applications will require safety protection clearance by the police </a:t>
            </a:r>
            <a:endParaRPr dirty="0"/>
          </a:p>
        </p:txBody>
      </p:sp>
      <p:pic>
        <p:nvPicPr>
          <p:cNvPr id="454" name="Google Shape;454;p23"/>
          <p:cNvPicPr preferRelativeResize="0"/>
          <p:nvPr/>
        </p:nvPicPr>
        <p:blipFill rotWithShape="1">
          <a:blip r:embed="rId3">
            <a:alphaModFix/>
          </a:blip>
          <a:srcRect l="74113" t="30371" r="12415" b="56147"/>
          <a:stretch/>
        </p:blipFill>
        <p:spPr>
          <a:xfrm>
            <a:off x="10441251" y="5872398"/>
            <a:ext cx="1750747" cy="98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4"/>
          <p:cNvSpPr/>
          <p:nvPr/>
        </p:nvSpPr>
        <p:spPr>
          <a:xfrm>
            <a:off x="0" y="-28930"/>
            <a:ext cx="12192000" cy="9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Situational Ethical Decision Making</a:t>
            </a:r>
            <a:endParaRPr sz="4800" b="1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0" name="Google Shape;460;p24"/>
          <p:cNvGrpSpPr/>
          <p:nvPr/>
        </p:nvGrpSpPr>
        <p:grpSpPr>
          <a:xfrm>
            <a:off x="498146" y="1251159"/>
            <a:ext cx="5597854" cy="4621239"/>
            <a:chOff x="4258594" y="1183513"/>
            <a:chExt cx="5746142" cy="4966721"/>
          </a:xfrm>
        </p:grpSpPr>
        <p:grpSp>
          <p:nvGrpSpPr>
            <p:cNvPr id="461" name="Google Shape;461;p24"/>
            <p:cNvGrpSpPr/>
            <p:nvPr/>
          </p:nvGrpSpPr>
          <p:grpSpPr>
            <a:xfrm>
              <a:off x="4258594" y="1183513"/>
              <a:ext cx="5746142" cy="4966721"/>
              <a:chOff x="1086051" y="1731"/>
              <a:chExt cx="5746142" cy="4966721"/>
            </a:xfrm>
          </p:grpSpPr>
          <p:sp>
            <p:nvSpPr>
              <p:cNvPr id="462" name="Google Shape;462;p24"/>
              <p:cNvSpPr/>
              <p:nvPr/>
            </p:nvSpPr>
            <p:spPr>
              <a:xfrm>
                <a:off x="3131727" y="1731"/>
                <a:ext cx="1654789" cy="1075613"/>
              </a:xfrm>
              <a:prstGeom prst="roundRect">
                <a:avLst>
                  <a:gd name="adj" fmla="val 16667"/>
                </a:avLst>
              </a:prstGeom>
              <a:solidFill>
                <a:srgbClr val="4372C3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4"/>
              <p:cNvSpPr txBox="1"/>
              <p:nvPr/>
            </p:nvSpPr>
            <p:spPr>
              <a:xfrm>
                <a:off x="3184234" y="54238"/>
                <a:ext cx="1549775" cy="9705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7150" tIns="57150" rIns="57150" bIns="5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500"/>
                  <a:buFont typeface="Calibri"/>
                  <a:buNone/>
                </a:pPr>
                <a:r>
                  <a:rPr lang="en-GB" sz="15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Identify the problem</a:t>
                </a:r>
                <a:endParaRPr/>
              </a:p>
            </p:txBody>
          </p:sp>
          <p:sp>
            <p:nvSpPr>
              <p:cNvPr id="464" name="Google Shape;464;p24"/>
              <p:cNvSpPr/>
              <p:nvPr/>
            </p:nvSpPr>
            <p:spPr>
              <a:xfrm>
                <a:off x="1808170" y="539538"/>
                <a:ext cx="4301903" cy="430190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89277" y="7628"/>
                    </a:moveTo>
                    <a:lnTo>
                      <a:pt x="89277" y="7628"/>
                    </a:lnTo>
                    <a:cubicBezTo>
                      <a:pt x="95454" y="11081"/>
                      <a:pt x="100971" y="15600"/>
                      <a:pt x="105574" y="20975"/>
                    </a:cubicBezTo>
                  </a:path>
                </a:pathLst>
              </a:custGeom>
              <a:noFill/>
              <a:ln w="381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4"/>
              <p:cNvSpPr/>
              <p:nvPr/>
            </p:nvSpPr>
            <p:spPr>
              <a:xfrm>
                <a:off x="5177404" y="1488002"/>
                <a:ext cx="1654789" cy="1075613"/>
              </a:xfrm>
              <a:prstGeom prst="roundRect">
                <a:avLst>
                  <a:gd name="adj" fmla="val 16667"/>
                </a:avLst>
              </a:prstGeom>
              <a:solidFill>
                <a:srgbClr val="C55A1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4"/>
              <p:cNvSpPr txBox="1"/>
              <p:nvPr/>
            </p:nvSpPr>
            <p:spPr>
              <a:xfrm>
                <a:off x="5229911" y="1540509"/>
                <a:ext cx="1549775" cy="9705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7150" tIns="57150" rIns="57150" bIns="5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500"/>
                  <a:buFont typeface="Calibri"/>
                  <a:buNone/>
                </a:pPr>
                <a:r>
                  <a:rPr lang="en-GB" sz="15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Determine the nature and dimensions</a:t>
                </a:r>
                <a:endParaRPr/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1808170" y="539538"/>
                <a:ext cx="4301903" cy="430190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9857" y="64144"/>
                    </a:moveTo>
                    <a:lnTo>
                      <a:pt x="119857" y="64144"/>
                    </a:lnTo>
                    <a:cubicBezTo>
                      <a:pt x="119308" y="72069"/>
                      <a:pt x="117191" y="79806"/>
                      <a:pt x="113629" y="86907"/>
                    </a:cubicBezTo>
                  </a:path>
                </a:pathLst>
              </a:custGeom>
              <a:noFill/>
              <a:ln w="381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4396025" y="3892839"/>
                <a:ext cx="1654789" cy="1075613"/>
              </a:xfrm>
              <a:prstGeom prst="roundRect">
                <a:avLst>
                  <a:gd name="adj" fmla="val 16667"/>
                </a:avLst>
              </a:prstGeom>
              <a:solidFill>
                <a:srgbClr val="00B050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4"/>
              <p:cNvSpPr txBox="1"/>
              <p:nvPr/>
            </p:nvSpPr>
            <p:spPr>
              <a:xfrm>
                <a:off x="4448532" y="3945346"/>
                <a:ext cx="1549775" cy="9705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7150" tIns="57150" rIns="57150" bIns="5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500"/>
                  <a:buFont typeface="Calibri"/>
                  <a:buNone/>
                </a:pPr>
                <a:r>
                  <a:rPr lang="en-GB" sz="15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Generate the potential course(s) of action(s)</a:t>
                </a:r>
                <a:endParaRPr/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1808170" y="539538"/>
                <a:ext cx="4301903" cy="430190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7379" y="119545"/>
                    </a:moveTo>
                    <a:cubicBezTo>
                      <a:pt x="62478" y="120152"/>
                      <a:pt x="57522" y="120152"/>
                      <a:pt x="52621" y="119545"/>
                    </a:cubicBezTo>
                  </a:path>
                </a:pathLst>
              </a:custGeom>
              <a:noFill/>
              <a:ln w="381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4"/>
              <p:cNvSpPr/>
              <p:nvPr/>
            </p:nvSpPr>
            <p:spPr>
              <a:xfrm>
                <a:off x="1867430" y="3892839"/>
                <a:ext cx="1654789" cy="1075613"/>
              </a:xfrm>
              <a:prstGeom prst="roundRect">
                <a:avLst>
                  <a:gd name="adj" fmla="val 16667"/>
                </a:avLst>
              </a:prstGeom>
              <a:solidFill>
                <a:srgbClr val="FF0066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4"/>
              <p:cNvSpPr txBox="1"/>
              <p:nvPr/>
            </p:nvSpPr>
            <p:spPr>
              <a:xfrm>
                <a:off x="1919937" y="3945346"/>
                <a:ext cx="1549775" cy="9705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7150" tIns="57150" rIns="57150" bIns="5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500"/>
                  <a:buFont typeface="Calibri"/>
                  <a:buNone/>
                </a:pPr>
                <a:r>
                  <a:rPr lang="en-GB" sz="15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Consider the potential consequences</a:t>
                </a:r>
                <a:endParaRPr/>
              </a:p>
            </p:txBody>
          </p:sp>
          <p:sp>
            <p:nvSpPr>
              <p:cNvPr id="473" name="Google Shape;473;p24"/>
              <p:cNvSpPr/>
              <p:nvPr/>
            </p:nvSpPr>
            <p:spPr>
              <a:xfrm>
                <a:off x="1808170" y="539538"/>
                <a:ext cx="4301903" cy="430190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371" y="86907"/>
                    </a:moveTo>
                    <a:cubicBezTo>
                      <a:pt x="2809" y="79806"/>
                      <a:pt x="692" y="72069"/>
                      <a:pt x="143" y="64144"/>
                    </a:cubicBezTo>
                  </a:path>
                </a:pathLst>
              </a:custGeom>
              <a:noFill/>
              <a:ln w="381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4"/>
              <p:cNvSpPr/>
              <p:nvPr/>
            </p:nvSpPr>
            <p:spPr>
              <a:xfrm>
                <a:off x="1086051" y="1488002"/>
                <a:ext cx="1654789" cy="1075613"/>
              </a:xfrm>
              <a:prstGeom prst="roundRect">
                <a:avLst>
                  <a:gd name="adj" fmla="val 16667"/>
                </a:avLst>
              </a:prstGeom>
              <a:solidFill>
                <a:srgbClr val="7F6000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24"/>
              <p:cNvSpPr txBox="1"/>
              <p:nvPr/>
            </p:nvSpPr>
            <p:spPr>
              <a:xfrm>
                <a:off x="1138558" y="1540509"/>
                <a:ext cx="1549775" cy="9705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7150" tIns="57150" rIns="57150" bIns="57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500"/>
                  <a:buFont typeface="Calibri"/>
                  <a:buNone/>
                </a:pPr>
                <a:r>
                  <a:rPr lang="en-GB" sz="15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Evaluate the selected course of action</a:t>
                </a:r>
                <a:endParaRPr/>
              </a:p>
            </p:txBody>
          </p:sp>
          <p:sp>
            <p:nvSpPr>
              <p:cNvPr id="476" name="Google Shape;476;p24"/>
              <p:cNvSpPr/>
              <p:nvPr/>
            </p:nvSpPr>
            <p:spPr>
              <a:xfrm>
                <a:off x="1808170" y="539538"/>
                <a:ext cx="4301903" cy="4301903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4426" y="20975"/>
                    </a:moveTo>
                    <a:cubicBezTo>
                      <a:pt x="19029" y="15600"/>
                      <a:pt x="24546" y="11081"/>
                      <a:pt x="30723" y="7628"/>
                    </a:cubicBezTo>
                  </a:path>
                </a:pathLst>
              </a:custGeom>
              <a:noFill/>
              <a:ln w="381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7" name="Google Shape;477;p24"/>
            <p:cNvGrpSpPr/>
            <p:nvPr/>
          </p:nvGrpSpPr>
          <p:grpSpPr>
            <a:xfrm>
              <a:off x="6346550" y="3429000"/>
              <a:ext cx="2050197" cy="1156989"/>
              <a:chOff x="976947" y="1599418"/>
              <a:chExt cx="1779984" cy="1156989"/>
            </a:xfrm>
          </p:grpSpPr>
          <p:sp>
            <p:nvSpPr>
              <p:cNvPr id="478" name="Google Shape;478;p24"/>
              <p:cNvSpPr/>
              <p:nvPr/>
            </p:nvSpPr>
            <p:spPr>
              <a:xfrm>
                <a:off x="976947" y="1599418"/>
                <a:ext cx="1779984" cy="1156989"/>
              </a:xfrm>
              <a:prstGeom prst="roundRect">
                <a:avLst>
                  <a:gd name="adj" fmla="val 16667"/>
                </a:avLst>
              </a:prstGeom>
              <a:solidFill>
                <a:srgbClr val="385623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24"/>
              <p:cNvSpPr txBox="1"/>
              <p:nvPr/>
            </p:nvSpPr>
            <p:spPr>
              <a:xfrm>
                <a:off x="1033427" y="1655898"/>
                <a:ext cx="1667024" cy="1044029"/>
              </a:xfrm>
              <a:prstGeom prst="rect">
                <a:avLst/>
              </a:prstGeom>
              <a:solidFill>
                <a:srgbClr val="385623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Implement</a:t>
                </a:r>
                <a:endParaRPr/>
              </a:p>
            </p:txBody>
          </p:sp>
        </p:grpSp>
        <p:cxnSp>
          <p:nvCxnSpPr>
            <p:cNvPr id="480" name="Google Shape;480;p24"/>
            <p:cNvCxnSpPr/>
            <p:nvPr/>
          </p:nvCxnSpPr>
          <p:spPr>
            <a:xfrm>
              <a:off x="6026868" y="3343535"/>
              <a:ext cx="319088" cy="14126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481" name="Google Shape;481;p24"/>
          <p:cNvSpPr txBox="1"/>
          <p:nvPr/>
        </p:nvSpPr>
        <p:spPr>
          <a:xfrm>
            <a:off x="0" y="6577013"/>
            <a:ext cx="9147175" cy="307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4D75"/>
              </a:buClr>
              <a:buSzPts val="1400"/>
              <a:buFont typeface="Arial"/>
              <a:buNone/>
            </a:pPr>
            <a:r>
              <a:rPr lang="en-GB" sz="1400" u="sng">
                <a:solidFill>
                  <a:srgbClr val="004D75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https://www.myamericannurse.com/situational-awareness-nursing-code-ethics/</a:t>
            </a:r>
            <a:r>
              <a:rPr lang="en-GB" sz="1400">
                <a:solidFill>
                  <a:srgbClr val="004D7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</p:txBody>
      </p:sp>
      <p:pic>
        <p:nvPicPr>
          <p:cNvPr id="482" name="Google Shape;482;p24"/>
          <p:cNvPicPr preferRelativeResize="0"/>
          <p:nvPr/>
        </p:nvPicPr>
        <p:blipFill rotWithShape="1">
          <a:blip r:embed="rId4">
            <a:alphaModFix/>
          </a:blip>
          <a:srcRect l="74113" t="30371" r="12415" b="56147"/>
          <a:stretch/>
        </p:blipFill>
        <p:spPr>
          <a:xfrm>
            <a:off x="10441251" y="5872398"/>
            <a:ext cx="1750747" cy="9856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0C6FA2-7AC1-B568-5FBA-2F54A7F32BF3}"/>
              </a:ext>
            </a:extLst>
          </p:cNvPr>
          <p:cNvSpPr txBox="1"/>
          <p:nvPr/>
        </p:nvSpPr>
        <p:spPr>
          <a:xfrm>
            <a:off x="6417829" y="2115092"/>
            <a:ext cx="53080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1">
                    <a:lumMod val="50000"/>
                  </a:schemeClr>
                </a:solidFill>
              </a:rPr>
              <a:t>Situational decision making would depend on the legislations of the country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4"/>
          <p:cNvSpPr/>
          <p:nvPr/>
        </p:nvSpPr>
        <p:spPr>
          <a:xfrm>
            <a:off x="0" y="-28930"/>
            <a:ext cx="12192000" cy="9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Ethical Decision Making - Ghosting</a:t>
            </a:r>
            <a:endParaRPr sz="4800" b="1" dirty="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2" name="Google Shape;482;p24"/>
          <p:cNvPicPr preferRelativeResize="0"/>
          <p:nvPr/>
        </p:nvPicPr>
        <p:blipFill rotWithShape="1">
          <a:blip r:embed="rId3">
            <a:alphaModFix/>
          </a:blip>
          <a:srcRect l="74113" t="30371" r="12415" b="56147"/>
          <a:stretch/>
        </p:blipFill>
        <p:spPr>
          <a:xfrm>
            <a:off x="10441251" y="5872398"/>
            <a:ext cx="1750747" cy="9856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337E3D-1E4F-62DF-4EA1-713D10DA10D2}"/>
              </a:ext>
            </a:extLst>
          </p:cNvPr>
          <p:cNvSpPr txBox="1"/>
          <p:nvPr/>
        </p:nvSpPr>
        <p:spPr>
          <a:xfrm>
            <a:off x="180264" y="1282521"/>
            <a:ext cx="1183147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6575" indent="-536575">
              <a:buFont typeface="Courier New" panose="02070309020205020404" pitchFamily="49" charset="0"/>
              <a:buChar char="o"/>
            </a:pPr>
            <a:r>
              <a:rPr lang="en-GB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-apple-system"/>
              </a:rPr>
              <a:t>You have attended five interviews.</a:t>
            </a:r>
          </a:p>
          <a:p>
            <a:pPr marL="536575" indent="-536575">
              <a:buFont typeface="Courier New" panose="02070309020205020404" pitchFamily="49" charset="0"/>
              <a:buChar char="o"/>
            </a:pPr>
            <a:endParaRPr lang="en-GB" sz="1200" b="0" i="0" dirty="0">
              <a:solidFill>
                <a:schemeClr val="accent1">
                  <a:lumMod val="50000"/>
                </a:schemeClr>
              </a:solidFill>
              <a:effectLst/>
              <a:latin typeface="-apple-system"/>
            </a:endParaRPr>
          </a:p>
          <a:p>
            <a:pPr marL="536575" indent="-536575">
              <a:buFont typeface="Courier New" panose="02070309020205020404" pitchFamily="49" charset="0"/>
              <a:buChar char="o"/>
            </a:pPr>
            <a:r>
              <a:rPr lang="en-GB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-apple-system"/>
              </a:rPr>
              <a:t>You received your first offer and verbally commit to it.</a:t>
            </a:r>
          </a:p>
          <a:p>
            <a:pPr marL="536575" indent="-536575">
              <a:buFont typeface="Courier New" panose="02070309020205020404" pitchFamily="49" charset="0"/>
              <a:buChar char="o"/>
            </a:pPr>
            <a:endParaRPr lang="en-GB" sz="1200" b="0" i="0" dirty="0">
              <a:solidFill>
                <a:schemeClr val="accent1">
                  <a:lumMod val="50000"/>
                </a:schemeClr>
              </a:solidFill>
              <a:effectLst/>
              <a:latin typeface="-apple-system"/>
            </a:endParaRPr>
          </a:p>
          <a:p>
            <a:pPr marL="536575" indent="-536575">
              <a:buFont typeface="Courier New" panose="02070309020205020404" pitchFamily="49" charset="0"/>
              <a:buChar char="o"/>
            </a:pPr>
            <a:r>
              <a:rPr lang="en-GB" sz="3600" b="0" i="0" dirty="0">
                <a:solidFill>
                  <a:schemeClr val="accent1">
                    <a:lumMod val="50000"/>
                  </a:schemeClr>
                </a:solidFill>
                <a:effectLst/>
                <a:latin typeface="-apple-system"/>
              </a:rPr>
              <a:t>You will not start to work for another two weeks.</a:t>
            </a:r>
          </a:p>
          <a:p>
            <a:pPr marL="536575" indent="-536575">
              <a:buFont typeface="Courier New" panose="02070309020205020404" pitchFamily="49" charset="0"/>
              <a:buChar char="o"/>
            </a:pPr>
            <a:endParaRPr lang="en-GB" sz="1200" b="0" i="0" dirty="0">
              <a:solidFill>
                <a:schemeClr val="accent1">
                  <a:lumMod val="50000"/>
                </a:schemeClr>
              </a:solidFill>
              <a:effectLst/>
              <a:latin typeface="-apple-system"/>
            </a:endParaRPr>
          </a:p>
          <a:p>
            <a:pPr marL="536575" indent="-536575">
              <a:buFont typeface="Courier New" panose="02070309020205020404" pitchFamily="49" charset="0"/>
              <a:buChar char="o"/>
            </a:pP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Second offer comes in after a week with better pay offer.</a:t>
            </a:r>
          </a:p>
          <a:p>
            <a:pPr marL="536575" indent="-536575">
              <a:buFont typeface="Courier New" panose="02070309020205020404" pitchFamily="49" charset="0"/>
              <a:buChar char="o"/>
            </a:pPr>
            <a:endParaRPr lang="en-GB" sz="1200" dirty="0">
              <a:solidFill>
                <a:schemeClr val="accent1">
                  <a:lumMod val="50000"/>
                </a:schemeClr>
              </a:solidFill>
              <a:latin typeface="-apple-system"/>
            </a:endParaRPr>
          </a:p>
          <a:p>
            <a:pPr marL="536575" indent="-536575">
              <a:buFont typeface="Courier New" panose="02070309020205020404" pitchFamily="49" charset="0"/>
              <a:buChar char="o"/>
            </a:pP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Which offer will you take?</a:t>
            </a:r>
          </a:p>
          <a:p>
            <a:pPr marL="536575" indent="-536575">
              <a:buFont typeface="Courier New" panose="02070309020205020404" pitchFamily="49" charset="0"/>
              <a:buChar char="o"/>
            </a:pPr>
            <a:endParaRPr lang="en-GB" sz="1200" dirty="0">
              <a:solidFill>
                <a:schemeClr val="accent1">
                  <a:lumMod val="50000"/>
                </a:schemeClr>
              </a:solidFill>
              <a:latin typeface="-apple-system"/>
            </a:endParaRPr>
          </a:p>
          <a:p>
            <a:pPr marL="536575" indent="-536575">
              <a:buFont typeface="Courier New" panose="02070309020205020404" pitchFamily="49" charset="0"/>
              <a:buChar char="o"/>
            </a:pPr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What additional actions you should take?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45DA3B-8F8F-FE7E-192E-4A40C81585F2}"/>
              </a:ext>
            </a:extLst>
          </p:cNvPr>
          <p:cNvSpPr txBox="1"/>
          <p:nvPr/>
        </p:nvSpPr>
        <p:spPr>
          <a:xfrm>
            <a:off x="0" y="655022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https://upjourney.com/real-life-examples-of-ethical-dilemmas</a:t>
            </a:r>
          </a:p>
        </p:txBody>
      </p:sp>
    </p:spTree>
    <p:extLst>
      <p:ext uri="{BB962C8B-B14F-4D97-AF65-F5344CB8AC3E}">
        <p14:creationId xmlns:p14="http://schemas.microsoft.com/office/powerpoint/2010/main" val="2984505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4"/>
          <p:cNvSpPr/>
          <p:nvPr/>
        </p:nvSpPr>
        <p:spPr>
          <a:xfrm>
            <a:off x="-10511" y="121677"/>
            <a:ext cx="12192000" cy="9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Medical Interventions Vs. Religious Beliefs</a:t>
            </a:r>
            <a:endParaRPr sz="4800" b="1" dirty="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24"/>
          <p:cNvSpPr txBox="1"/>
          <p:nvPr/>
        </p:nvSpPr>
        <p:spPr>
          <a:xfrm>
            <a:off x="0" y="6577013"/>
            <a:ext cx="9147175" cy="307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4D75"/>
              </a:buClr>
              <a:buSzPts val="1400"/>
              <a:buFont typeface="Arial"/>
              <a:buNone/>
            </a:pPr>
            <a:r>
              <a:rPr lang="en-GB" sz="1400" u="sng">
                <a:solidFill>
                  <a:srgbClr val="004D75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https://www.myamericannurse.com/situational-awareness-nursing-code-ethics/</a:t>
            </a:r>
            <a:r>
              <a:rPr lang="en-GB" sz="1400">
                <a:solidFill>
                  <a:srgbClr val="004D75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</p:txBody>
      </p:sp>
      <p:pic>
        <p:nvPicPr>
          <p:cNvPr id="482" name="Google Shape;482;p24"/>
          <p:cNvPicPr preferRelativeResize="0"/>
          <p:nvPr/>
        </p:nvPicPr>
        <p:blipFill rotWithShape="1">
          <a:blip r:embed="rId4">
            <a:alphaModFix/>
          </a:blip>
          <a:srcRect l="74113" t="30371" r="12415" b="56147"/>
          <a:stretch/>
        </p:blipFill>
        <p:spPr>
          <a:xfrm>
            <a:off x="10441251" y="5872398"/>
            <a:ext cx="1750747" cy="9856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B6BB1B-ED57-455E-93E5-09867DA2ABCE}"/>
              </a:ext>
            </a:extLst>
          </p:cNvPr>
          <p:cNvSpPr txBox="1"/>
          <p:nvPr/>
        </p:nvSpPr>
        <p:spPr>
          <a:xfrm>
            <a:off x="116911" y="1221800"/>
            <a:ext cx="1206457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-apple-system"/>
              </a:rPr>
              <a:t>Mr X was a practicing Jehovah’s Witness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 and suffering from end stage kidney failure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chemeClr val="accent1">
                  <a:lumMod val="50000"/>
                </a:schemeClr>
              </a:solidFill>
              <a:effectLst/>
              <a:latin typeface="-apple-system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-apple-system"/>
              </a:rPr>
              <a:t>Jehovah’s Witness do not believe in blood transfusions but, doctors believed he would die without a transfusion.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-apple-system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-apple-system"/>
              </a:rPr>
              <a:t>MacArthur insisted - No transfusion.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chemeClr val="accent1">
                  <a:lumMod val="50000"/>
                </a:schemeClr>
              </a:solidFill>
              <a:effectLst/>
              <a:latin typeface="-apple-system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T</a:t>
            </a:r>
            <a:r>
              <a:rPr lang="en-GB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-apple-system"/>
              </a:rPr>
              <a:t>he patient had to be resuscitated twice, using CPR.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chemeClr val="accent1">
                  <a:lumMod val="50000"/>
                </a:schemeClr>
              </a:solidFill>
              <a:effectLst/>
              <a:latin typeface="-apple-system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F</a:t>
            </a:r>
            <a:r>
              <a:rPr lang="en-GB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-apple-system"/>
              </a:rPr>
              <a:t>urther CPR without blood transfusion would be medically futile</a:t>
            </a:r>
          </a:p>
        </p:txBody>
      </p:sp>
    </p:spTree>
    <p:extLst>
      <p:ext uri="{BB962C8B-B14F-4D97-AF65-F5344CB8AC3E}">
        <p14:creationId xmlns:p14="http://schemas.microsoft.com/office/powerpoint/2010/main" val="2833141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5"/>
          <p:cNvSpPr txBox="1">
            <a:spLocks noGrp="1"/>
          </p:cNvSpPr>
          <p:nvPr>
            <p:ph type="title"/>
          </p:nvPr>
        </p:nvSpPr>
        <p:spPr>
          <a:xfrm>
            <a:off x="3503613" y="-1714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GB" sz="4800" b="1">
                <a:solidFill>
                  <a:schemeClr val="lt1"/>
                </a:solidFill>
              </a:rPr>
              <a:t>	Aims of TILT Sabbatical </a:t>
            </a:r>
            <a:endParaRPr/>
          </a:p>
        </p:txBody>
      </p:sp>
      <p:sp>
        <p:nvSpPr>
          <p:cNvPr id="489" name="Google Shape;489;p25"/>
          <p:cNvSpPr/>
          <p:nvPr/>
        </p:nvSpPr>
        <p:spPr>
          <a:xfrm>
            <a:off x="11280775" y="6092825"/>
            <a:ext cx="719138" cy="682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0" y="-26988"/>
            <a:ext cx="12192000" cy="9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700"/>
              <a:buFont typeface="Arial"/>
              <a:buNone/>
            </a:pPr>
            <a:r>
              <a:rPr lang="en-GB" sz="47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Situational Ethical Decision Making</a:t>
            </a:r>
            <a:endParaRPr/>
          </a:p>
        </p:txBody>
      </p:sp>
      <p:sp>
        <p:nvSpPr>
          <p:cNvPr id="491" name="Google Shape;491;p25"/>
          <p:cNvSpPr txBox="1"/>
          <p:nvPr/>
        </p:nvSpPr>
        <p:spPr>
          <a:xfrm>
            <a:off x="1782418" y="1483093"/>
            <a:ext cx="7128792" cy="477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Arial"/>
              <a:buChar char="•"/>
            </a:pPr>
            <a:r>
              <a:rPr lang="en-GB" sz="400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Rational thinking</a:t>
            </a:r>
            <a:endParaRPr/>
          </a:p>
          <a:p>
            <a:pPr marL="571500" marR="0" lvl="0" indent="-495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Arial"/>
              <a:buChar char="•"/>
            </a:pPr>
            <a:r>
              <a:rPr lang="en-GB" sz="400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Proactive thinking</a:t>
            </a:r>
            <a:endParaRPr/>
          </a:p>
          <a:p>
            <a:pPr marL="571500" marR="0" lvl="0" indent="-495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Arial"/>
              <a:buChar char="•"/>
            </a:pPr>
            <a:r>
              <a:rPr lang="en-GB" sz="400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Lateral thinking</a:t>
            </a:r>
            <a:endParaRPr/>
          </a:p>
          <a:p>
            <a:pPr marL="571500" marR="0" lvl="0" indent="-495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Arial"/>
              <a:buChar char="•"/>
            </a:pPr>
            <a:r>
              <a:rPr lang="en-GB" sz="400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Considerate thinking</a:t>
            </a:r>
            <a:endParaRPr/>
          </a:p>
          <a:p>
            <a:pPr marL="571500" marR="0" lvl="0" indent="-495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Arial"/>
              <a:buChar char="•"/>
            </a:pPr>
            <a:r>
              <a:rPr lang="en-GB" sz="400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Consequential thinking </a:t>
            </a:r>
            <a:endParaRPr/>
          </a:p>
          <a:p>
            <a:pPr marL="571500" marR="0" lvl="0" indent="-495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1F386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000"/>
              <a:buFont typeface="Arial"/>
              <a:buChar char="•"/>
            </a:pPr>
            <a:r>
              <a:rPr lang="en-GB" sz="400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Evaluative thinking</a:t>
            </a:r>
            <a:endParaRPr/>
          </a:p>
        </p:txBody>
      </p:sp>
      <p:pic>
        <p:nvPicPr>
          <p:cNvPr id="492" name="Google Shape;492;p25"/>
          <p:cNvPicPr preferRelativeResize="0"/>
          <p:nvPr/>
        </p:nvPicPr>
        <p:blipFill rotWithShape="1">
          <a:blip r:embed="rId3">
            <a:alphaModFix/>
          </a:blip>
          <a:srcRect l="17441" r="14480"/>
          <a:stretch/>
        </p:blipFill>
        <p:spPr>
          <a:xfrm>
            <a:off x="9402957" y="881063"/>
            <a:ext cx="2789043" cy="5974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6"/>
          <p:cNvSpPr txBox="1">
            <a:spLocks noGrp="1"/>
          </p:cNvSpPr>
          <p:nvPr>
            <p:ph type="title"/>
          </p:nvPr>
        </p:nvSpPr>
        <p:spPr>
          <a:xfrm>
            <a:off x="3503613" y="-1714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GB" sz="4800" b="1">
                <a:solidFill>
                  <a:schemeClr val="lt1"/>
                </a:solidFill>
              </a:rPr>
              <a:t>	Aims of TILT Sabbatical </a:t>
            </a:r>
            <a:endParaRPr/>
          </a:p>
        </p:txBody>
      </p:sp>
      <p:sp>
        <p:nvSpPr>
          <p:cNvPr id="499" name="Google Shape;499;p26"/>
          <p:cNvSpPr/>
          <p:nvPr/>
        </p:nvSpPr>
        <p:spPr>
          <a:xfrm>
            <a:off x="11280775" y="6092825"/>
            <a:ext cx="719138" cy="682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26" descr="Ethical Approval for Research | Department of Politics and International  Studies (POLIS)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04D7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01" name="Google Shape;501;p26"/>
          <p:cNvPicPr preferRelativeResize="0"/>
          <p:nvPr/>
        </p:nvPicPr>
        <p:blipFill rotWithShape="1">
          <a:blip r:embed="rId3">
            <a:alphaModFix/>
          </a:blip>
          <a:srcRect l="33484" t="23512" r="31999" b="15125"/>
          <a:stretch/>
        </p:blipFill>
        <p:spPr>
          <a:xfrm>
            <a:off x="3946236" y="1411430"/>
            <a:ext cx="3661452" cy="3661452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26"/>
          <p:cNvSpPr txBox="1"/>
          <p:nvPr/>
        </p:nvSpPr>
        <p:spPr>
          <a:xfrm>
            <a:off x="492273" y="5268925"/>
            <a:ext cx="1090265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dirty="0">
                <a:solidFill>
                  <a:srgbClr val="202122"/>
                </a:solidFill>
                <a:latin typeface="Ubuntu"/>
                <a:ea typeface="Ubuntu"/>
                <a:cs typeface="Ubuntu"/>
                <a:sym typeface="Ubuntu"/>
              </a:rPr>
              <a:t>The morality of how humans design, construct, use and treat AI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202122"/>
                </a:solidFill>
                <a:latin typeface="Ubuntu"/>
                <a:ea typeface="Ubuntu"/>
                <a:cs typeface="Ubuntu"/>
                <a:sym typeface="Ubuntu"/>
              </a:rPr>
              <a:t>How effectively AI be used to maximise benefits</a:t>
            </a:r>
            <a:r>
              <a:rPr lang="en-GB" sz="2400" b="0" i="0" dirty="0">
                <a:solidFill>
                  <a:srgbClr val="202122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202122"/>
                </a:solidFill>
                <a:latin typeface="Ubuntu"/>
                <a:ea typeface="Ubuntu"/>
                <a:cs typeface="Ubuntu"/>
                <a:sym typeface="Ubuntu"/>
              </a:rPr>
              <a:t>Individual autonomy and the effects of AI on social justice</a:t>
            </a:r>
            <a:endParaRPr sz="2400" b="0" i="0" dirty="0">
              <a:solidFill>
                <a:srgbClr val="20212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03" name="Google Shape;503;p26"/>
          <p:cNvSpPr txBox="1"/>
          <p:nvPr/>
        </p:nvSpPr>
        <p:spPr>
          <a:xfrm>
            <a:off x="0" y="6571272"/>
            <a:ext cx="131458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Bruno Lepri, Nuria Oliver &amp; Alex Pentland (2021) Ethical machines: The human-centric use of artificial intelligence </a:t>
            </a:r>
            <a:r>
              <a:rPr lang="en-GB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https://doi.org/10.1016/j.isci.2021.102249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/>
          </a:p>
        </p:txBody>
      </p:sp>
      <p:sp>
        <p:nvSpPr>
          <p:cNvPr id="504" name="Google Shape;504;p26"/>
          <p:cNvSpPr txBox="1"/>
          <p:nvPr/>
        </p:nvSpPr>
        <p:spPr>
          <a:xfrm>
            <a:off x="1577887" y="1149820"/>
            <a:ext cx="273446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Black-box models</a:t>
            </a:r>
            <a:endParaRPr/>
          </a:p>
        </p:txBody>
      </p:sp>
      <p:sp>
        <p:nvSpPr>
          <p:cNvPr id="505" name="Google Shape;505;p26"/>
          <p:cNvSpPr txBox="1"/>
          <p:nvPr/>
        </p:nvSpPr>
        <p:spPr>
          <a:xfrm>
            <a:off x="1392815" y="3942239"/>
            <a:ext cx="27056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Privacy violations</a:t>
            </a:r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0" y="-26988"/>
            <a:ext cx="12192000" cy="832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Ethics of Using AI in research: Points to Ponder  </a:t>
            </a:r>
            <a:endParaRPr/>
          </a:p>
        </p:txBody>
      </p:sp>
      <p:sp>
        <p:nvSpPr>
          <p:cNvPr id="507" name="Google Shape;507;p26"/>
          <p:cNvSpPr txBox="1"/>
          <p:nvPr/>
        </p:nvSpPr>
        <p:spPr>
          <a:xfrm>
            <a:off x="413973" y="2348778"/>
            <a:ext cx="36614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Bias and discrimination</a:t>
            </a:r>
            <a:endParaRPr/>
          </a:p>
        </p:txBody>
      </p:sp>
      <p:sp>
        <p:nvSpPr>
          <p:cNvPr id="508" name="Google Shape;508;p26"/>
          <p:cNvSpPr txBox="1"/>
          <p:nvPr/>
        </p:nvSpPr>
        <p:spPr>
          <a:xfrm>
            <a:off x="7543718" y="2209112"/>
            <a:ext cx="38506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Algorithmic transparency</a:t>
            </a:r>
            <a:endParaRPr/>
          </a:p>
        </p:txBody>
      </p:sp>
      <p:sp>
        <p:nvSpPr>
          <p:cNvPr id="509" name="Google Shape;509;p26"/>
          <p:cNvSpPr txBox="1"/>
          <p:nvPr/>
        </p:nvSpPr>
        <p:spPr>
          <a:xfrm>
            <a:off x="7209847" y="1184002"/>
            <a:ext cx="281468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Data co-operation</a:t>
            </a:r>
            <a:endParaRPr/>
          </a:p>
        </p:txBody>
      </p:sp>
      <p:sp>
        <p:nvSpPr>
          <p:cNvPr id="510" name="Google Shape;510;p26"/>
          <p:cNvSpPr txBox="1"/>
          <p:nvPr/>
        </p:nvSpPr>
        <p:spPr>
          <a:xfrm>
            <a:off x="7531516" y="3840221"/>
            <a:ext cx="316003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Algorithmic fairness </a:t>
            </a:r>
            <a:endParaRPr/>
          </a:p>
        </p:txBody>
      </p:sp>
      <p:pic>
        <p:nvPicPr>
          <p:cNvPr id="511" name="Google Shape;511;p26"/>
          <p:cNvPicPr preferRelativeResize="0"/>
          <p:nvPr/>
        </p:nvPicPr>
        <p:blipFill rotWithShape="1">
          <a:blip r:embed="rId5">
            <a:alphaModFix/>
          </a:blip>
          <a:srcRect l="74113" t="30371" r="12415" b="56147"/>
          <a:stretch/>
        </p:blipFill>
        <p:spPr>
          <a:xfrm>
            <a:off x="10441251" y="5872398"/>
            <a:ext cx="1750747" cy="98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7"/>
          <p:cNvSpPr txBox="1">
            <a:spLocks noGrp="1"/>
          </p:cNvSpPr>
          <p:nvPr>
            <p:ph type="title"/>
          </p:nvPr>
        </p:nvSpPr>
        <p:spPr>
          <a:xfrm>
            <a:off x="3503613" y="-1714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GB" sz="4800" b="1">
                <a:solidFill>
                  <a:schemeClr val="lt1"/>
                </a:solidFill>
              </a:rPr>
              <a:t>	Aims of TILT Sabbatical </a:t>
            </a:r>
            <a:endParaRPr/>
          </a:p>
        </p:txBody>
      </p:sp>
      <p:sp>
        <p:nvSpPr>
          <p:cNvPr id="518" name="Google Shape;518;p27"/>
          <p:cNvSpPr/>
          <p:nvPr/>
        </p:nvSpPr>
        <p:spPr>
          <a:xfrm>
            <a:off x="11280775" y="6092825"/>
            <a:ext cx="719138" cy="682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27" descr="Ethical Approval for Research | Department of Politics and International  Studies (POLIS)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04D7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0" name="Google Shape;520;p27"/>
          <p:cNvSpPr/>
          <p:nvPr/>
        </p:nvSpPr>
        <p:spPr>
          <a:xfrm>
            <a:off x="37610" y="0"/>
            <a:ext cx="12192000" cy="9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700"/>
              <a:buFont typeface="Arial"/>
              <a:buNone/>
            </a:pPr>
            <a:r>
              <a:rPr lang="en-GB" sz="47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Summary: Takeaway Home Message</a:t>
            </a:r>
            <a:endParaRPr/>
          </a:p>
        </p:txBody>
      </p:sp>
      <p:sp>
        <p:nvSpPr>
          <p:cNvPr id="521" name="Google Shape;521;p27"/>
          <p:cNvSpPr txBox="1"/>
          <p:nvPr/>
        </p:nvSpPr>
        <p:spPr>
          <a:xfrm>
            <a:off x="95672" y="1158358"/>
            <a:ext cx="12410960" cy="547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Char char="•"/>
            </a:pPr>
            <a:r>
              <a:rPr lang="en-GB" sz="4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Ethics underpins everything we do, especially in research</a:t>
            </a:r>
            <a:endParaRPr/>
          </a:p>
          <a:p>
            <a: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Char char="•"/>
            </a:pPr>
            <a:r>
              <a:rPr lang="en-GB" sz="4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Proactive thinking to identify ethical issues</a:t>
            </a:r>
            <a:endParaRPr/>
          </a:p>
          <a:p>
            <a: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Char char="•"/>
            </a:pPr>
            <a:r>
              <a:rPr lang="en-GB" sz="4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Ethical approval process differs from institutions to institution</a:t>
            </a:r>
            <a:endParaRPr/>
          </a:p>
          <a:p>
            <a: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Char char="•"/>
            </a:pPr>
            <a:r>
              <a:rPr lang="en-GB" sz="4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It is important to incorporate ethics culture in  research</a:t>
            </a:r>
            <a:endParaRPr/>
          </a:p>
        </p:txBody>
      </p:sp>
      <p:pic>
        <p:nvPicPr>
          <p:cNvPr id="522" name="Google Shape;522;p27"/>
          <p:cNvPicPr preferRelativeResize="0"/>
          <p:nvPr/>
        </p:nvPicPr>
        <p:blipFill rotWithShape="1">
          <a:blip r:embed="rId3">
            <a:alphaModFix/>
          </a:blip>
          <a:srcRect l="74113" t="30371" r="12415" b="56147"/>
          <a:stretch/>
        </p:blipFill>
        <p:spPr>
          <a:xfrm>
            <a:off x="10441251" y="5872398"/>
            <a:ext cx="1750747" cy="98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0" y="-26988"/>
            <a:ext cx="12192000" cy="6863026"/>
            <a:chOff x="0" y="-26988"/>
            <a:chExt cx="12192000" cy="6863026"/>
          </a:xfrm>
        </p:grpSpPr>
        <p:grpSp>
          <p:nvGrpSpPr>
            <p:cNvPr id="103" name="Google Shape;103;p4"/>
            <p:cNvGrpSpPr/>
            <p:nvPr/>
          </p:nvGrpSpPr>
          <p:grpSpPr>
            <a:xfrm>
              <a:off x="119150" y="1153230"/>
              <a:ext cx="11791545" cy="5682808"/>
              <a:chOff x="119149" y="1224715"/>
              <a:chExt cx="11791545" cy="5682808"/>
            </a:xfrm>
          </p:grpSpPr>
          <p:sp>
            <p:nvSpPr>
              <p:cNvPr id="104" name="Google Shape;104;p4"/>
              <p:cNvSpPr txBox="1"/>
              <p:nvPr/>
            </p:nvSpPr>
            <p:spPr>
              <a:xfrm>
                <a:off x="119149" y="6415080"/>
                <a:ext cx="10325330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300" b="0" i="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rPr>
                  <a:t>Uddin, S., Imam, T. &amp; Mozumdar, M. Research interdisciplinarity: STEM versus non-STEM. </a:t>
                </a:r>
                <a:r>
                  <a:rPr lang="en-GB" sz="1300" b="0" i="1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rPr>
                  <a:t>Scientometrics</a:t>
                </a:r>
                <a:r>
                  <a:rPr lang="en-GB" sz="1300" b="0" i="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r>
                  <a:rPr lang="en-GB" sz="1300" b="1" i="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rPr>
                  <a:t>126, </a:t>
                </a:r>
                <a:r>
                  <a:rPr lang="en-GB" sz="1300" b="0" i="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rPr>
                  <a:t>603–618 (2021). </a:t>
                </a:r>
                <a:r>
                  <a:rPr lang="en-GB" sz="1300" b="0" i="0" u="sng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https://doi.org/10.1007/s11192-020-03750-9</a:t>
                </a:r>
                <a:r>
                  <a:rPr lang="en-GB" sz="1300" b="0" i="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5" name="Google Shape;105;p4"/>
              <p:cNvGrpSpPr/>
              <p:nvPr/>
            </p:nvGrpSpPr>
            <p:grpSpPr>
              <a:xfrm>
                <a:off x="2899590" y="1418620"/>
                <a:ext cx="6841483" cy="4879543"/>
                <a:chOff x="2899590" y="1418620"/>
                <a:chExt cx="6841483" cy="4879543"/>
              </a:xfrm>
            </p:grpSpPr>
            <p:pic>
              <p:nvPicPr>
                <p:cNvPr id="106" name="Google Shape;106;p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2899590" y="1418620"/>
                  <a:ext cx="6841483" cy="487954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07" name="Google Shape;107;p4"/>
                <p:cNvCxnSpPr/>
                <p:nvPr/>
              </p:nvCxnSpPr>
              <p:spPr>
                <a:xfrm>
                  <a:off x="5029200" y="2158403"/>
                  <a:ext cx="3034145" cy="1613497"/>
                </a:xfrm>
                <a:prstGeom prst="straightConnector1">
                  <a:avLst/>
                </a:prstGeom>
                <a:noFill/>
                <a:ln w="57150" cap="flat" cmpd="sng">
                  <a:solidFill>
                    <a:srgbClr val="FF00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08" name="Google Shape;108;p4"/>
                <p:cNvCxnSpPr/>
                <p:nvPr/>
              </p:nvCxnSpPr>
              <p:spPr>
                <a:xfrm>
                  <a:off x="4356968" y="3343873"/>
                  <a:ext cx="0" cy="978745"/>
                </a:xfrm>
                <a:prstGeom prst="straightConnector1">
                  <a:avLst/>
                </a:prstGeom>
                <a:noFill/>
                <a:ln w="57150" cap="flat" cmpd="sng">
                  <a:solidFill>
                    <a:srgbClr val="FF00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09" name="Google Shape;109;p4"/>
                <p:cNvCxnSpPr/>
                <p:nvPr/>
              </p:nvCxnSpPr>
              <p:spPr>
                <a:xfrm>
                  <a:off x="4506120" y="4559693"/>
                  <a:ext cx="2486962" cy="1361109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FF00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10" name="Google Shape;110;p4"/>
                <p:cNvCxnSpPr/>
                <p:nvPr/>
              </p:nvCxnSpPr>
              <p:spPr>
                <a:xfrm>
                  <a:off x="4471726" y="3236082"/>
                  <a:ext cx="3591619" cy="617945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00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11" name="Google Shape;111;p4"/>
                <p:cNvCxnSpPr/>
                <p:nvPr/>
              </p:nvCxnSpPr>
              <p:spPr>
                <a:xfrm flipH="1">
                  <a:off x="7122004" y="4012216"/>
                  <a:ext cx="997527" cy="1827475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00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12" name="Google Shape;112;p4"/>
                <p:cNvCxnSpPr/>
                <p:nvPr/>
              </p:nvCxnSpPr>
              <p:spPr>
                <a:xfrm flipH="1">
                  <a:off x="7908246" y="4035434"/>
                  <a:ext cx="280268" cy="994061"/>
                </a:xfrm>
                <a:prstGeom prst="straightConnector1">
                  <a:avLst/>
                </a:prstGeom>
                <a:noFill/>
                <a:ln w="57150" cap="flat" cmpd="sng">
                  <a:solidFill>
                    <a:srgbClr val="FF00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13" name="Google Shape;113;p4"/>
                <p:cNvCxnSpPr/>
                <p:nvPr/>
              </p:nvCxnSpPr>
              <p:spPr>
                <a:xfrm>
                  <a:off x="4471726" y="4672470"/>
                  <a:ext cx="401467" cy="803205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FF00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14" name="Google Shape;114;p4"/>
                <p:cNvCxnSpPr/>
                <p:nvPr/>
              </p:nvCxnSpPr>
              <p:spPr>
                <a:xfrm rot="10800000" flipH="1">
                  <a:off x="6087507" y="5950908"/>
                  <a:ext cx="874402" cy="171918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FF00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15" name="Google Shape;115;p4"/>
                <p:cNvCxnSpPr/>
                <p:nvPr/>
              </p:nvCxnSpPr>
              <p:spPr>
                <a:xfrm>
                  <a:off x="5056087" y="5658570"/>
                  <a:ext cx="847254" cy="458782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FF006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116" name="Google Shape;116;p4"/>
              <p:cNvSpPr txBox="1"/>
              <p:nvPr/>
            </p:nvSpPr>
            <p:spPr>
              <a:xfrm>
                <a:off x="1752524" y="5418912"/>
                <a:ext cx="3038011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7F6000"/>
                    </a:solidFill>
                    <a:latin typeface="Ubuntu"/>
                    <a:ea typeface="Ubuntu"/>
                    <a:cs typeface="Ubuntu"/>
                    <a:sym typeface="Ubuntu"/>
                  </a:rPr>
                  <a:t>Mathematical Sciences </a:t>
                </a:r>
                <a:endParaRPr/>
              </a:p>
            </p:txBody>
          </p:sp>
          <p:sp>
            <p:nvSpPr>
              <p:cNvPr id="117" name="Google Shape;117;p4"/>
              <p:cNvSpPr txBox="1"/>
              <p:nvPr/>
            </p:nvSpPr>
            <p:spPr>
              <a:xfrm>
                <a:off x="1201880" y="1224715"/>
                <a:ext cx="4711851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C55A11"/>
                    </a:solidFill>
                    <a:latin typeface="Ubuntu"/>
                    <a:ea typeface="Ubuntu"/>
                    <a:cs typeface="Ubuntu"/>
                    <a:sym typeface="Ubuntu"/>
                  </a:rPr>
                  <a:t>Information and Computing Sciences </a:t>
                </a:r>
                <a:endParaRPr/>
              </a:p>
            </p:txBody>
          </p:sp>
          <p:sp>
            <p:nvSpPr>
              <p:cNvPr id="118" name="Google Shape;118;p4"/>
              <p:cNvSpPr txBox="1"/>
              <p:nvPr/>
            </p:nvSpPr>
            <p:spPr>
              <a:xfrm>
                <a:off x="1160317" y="1768684"/>
                <a:ext cx="3712876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00B050"/>
                    </a:solidFill>
                    <a:latin typeface="Ubuntu"/>
                    <a:ea typeface="Ubuntu"/>
                    <a:cs typeface="Ubuntu"/>
                    <a:sym typeface="Ubuntu"/>
                  </a:rPr>
                  <a:t>Medical and Health Sciences </a:t>
                </a:r>
                <a:endParaRPr/>
              </a:p>
            </p:txBody>
          </p:sp>
          <p:sp>
            <p:nvSpPr>
              <p:cNvPr id="119" name="Google Shape;119;p4"/>
              <p:cNvSpPr txBox="1"/>
              <p:nvPr/>
            </p:nvSpPr>
            <p:spPr>
              <a:xfrm>
                <a:off x="2608142" y="2913022"/>
                <a:ext cx="1606530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FFC000"/>
                    </a:solidFill>
                    <a:latin typeface="Ubuntu"/>
                    <a:ea typeface="Ubuntu"/>
                    <a:cs typeface="Ubuntu"/>
                    <a:sym typeface="Ubuntu"/>
                  </a:rPr>
                  <a:t>Technology</a:t>
                </a:r>
                <a:endParaRPr/>
              </a:p>
            </p:txBody>
          </p:sp>
          <p:sp>
            <p:nvSpPr>
              <p:cNvPr id="120" name="Google Shape;120;p4"/>
              <p:cNvSpPr txBox="1"/>
              <p:nvPr/>
            </p:nvSpPr>
            <p:spPr>
              <a:xfrm>
                <a:off x="2511303" y="4225011"/>
                <a:ext cx="1651414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0000FF"/>
                    </a:solidFill>
                    <a:latin typeface="Ubuntu"/>
                    <a:ea typeface="Ubuntu"/>
                    <a:cs typeface="Ubuntu"/>
                    <a:sym typeface="Ubuntu"/>
                  </a:rPr>
                  <a:t>Engineering</a:t>
                </a:r>
                <a:endParaRPr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4423462" y="5971690"/>
                <a:ext cx="1166847" cy="40011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 txBox="1"/>
              <p:nvPr/>
            </p:nvSpPr>
            <p:spPr>
              <a:xfrm>
                <a:off x="3428152" y="6051689"/>
                <a:ext cx="2342308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7F7F7F"/>
                    </a:solidFill>
                    <a:latin typeface="Ubuntu"/>
                    <a:ea typeface="Ubuntu"/>
                    <a:cs typeface="Ubuntu"/>
                    <a:sym typeface="Ubuntu"/>
                  </a:rPr>
                  <a:t>Physical sciences </a:t>
                </a:r>
                <a:endParaRPr/>
              </a:p>
            </p:txBody>
          </p:sp>
          <p:sp>
            <p:nvSpPr>
              <p:cNvPr id="123" name="Google Shape;123;p4"/>
              <p:cNvSpPr txBox="1"/>
              <p:nvPr/>
            </p:nvSpPr>
            <p:spPr>
              <a:xfrm>
                <a:off x="7232053" y="5734817"/>
                <a:ext cx="2509020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008080"/>
                    </a:solidFill>
                    <a:latin typeface="Ubuntu"/>
                    <a:ea typeface="Ubuntu"/>
                    <a:cs typeface="Ubuntu"/>
                    <a:sym typeface="Ubuntu"/>
                  </a:rPr>
                  <a:t>Chemical sciences </a:t>
                </a:r>
                <a:endParaRPr/>
              </a:p>
            </p:txBody>
          </p:sp>
          <p:sp>
            <p:nvSpPr>
              <p:cNvPr id="124" name="Google Shape;124;p4"/>
              <p:cNvSpPr txBox="1"/>
              <p:nvPr/>
            </p:nvSpPr>
            <p:spPr>
              <a:xfrm>
                <a:off x="8027598" y="4849579"/>
                <a:ext cx="3129383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7F7F7F"/>
                    </a:solidFill>
                    <a:latin typeface="Ubuntu"/>
                    <a:ea typeface="Ubuntu"/>
                    <a:cs typeface="Ubuntu"/>
                    <a:sym typeface="Ubuntu"/>
                  </a:rPr>
                  <a:t>Environmental sciences </a:t>
                </a:r>
                <a:endParaRPr/>
              </a:p>
            </p:txBody>
          </p:sp>
          <p:sp>
            <p:nvSpPr>
              <p:cNvPr id="125" name="Google Shape;125;p4"/>
              <p:cNvSpPr txBox="1"/>
              <p:nvPr/>
            </p:nvSpPr>
            <p:spPr>
              <a:xfrm>
                <a:off x="8399317" y="3658336"/>
                <a:ext cx="2576346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2F5496"/>
                    </a:solidFill>
                    <a:latin typeface="Ubuntu"/>
                    <a:ea typeface="Ubuntu"/>
                    <a:cs typeface="Ubuntu"/>
                    <a:sym typeface="Ubuntu"/>
                  </a:rPr>
                  <a:t>Biological Sciences </a:t>
                </a:r>
                <a:endParaRPr/>
              </a:p>
            </p:txBody>
          </p:sp>
          <p:sp>
            <p:nvSpPr>
              <p:cNvPr id="126" name="Google Shape;126;p4"/>
              <p:cNvSpPr txBox="1"/>
              <p:nvPr/>
            </p:nvSpPr>
            <p:spPr>
              <a:xfrm>
                <a:off x="8027598" y="2307206"/>
                <a:ext cx="1968809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990033"/>
                    </a:solidFill>
                    <a:latin typeface="Ubuntu"/>
                    <a:ea typeface="Ubuntu"/>
                    <a:cs typeface="Ubuntu"/>
                    <a:sym typeface="Ubuntu"/>
                  </a:rPr>
                  <a:t>Earth Sciences</a:t>
                </a:r>
                <a:endParaRPr/>
              </a:p>
            </p:txBody>
          </p:sp>
          <p:cxnSp>
            <p:nvCxnSpPr>
              <p:cNvPr id="127" name="Google Shape;127;p4"/>
              <p:cNvCxnSpPr/>
              <p:nvPr/>
            </p:nvCxnSpPr>
            <p:spPr>
              <a:xfrm>
                <a:off x="7076163" y="1785898"/>
                <a:ext cx="1032977" cy="191466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28" name="Google Shape;128;p4"/>
              <p:cNvSpPr txBox="1"/>
              <p:nvPr/>
            </p:nvSpPr>
            <p:spPr>
              <a:xfrm>
                <a:off x="7146248" y="1411805"/>
                <a:ext cx="4764446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660066"/>
                    </a:solidFill>
                    <a:latin typeface="Ubuntu"/>
                    <a:ea typeface="Ubuntu"/>
                    <a:cs typeface="Ubuntu"/>
                    <a:sym typeface="Ubuntu"/>
                  </a:rPr>
                  <a:t>Agricultural and  Veterinary sciences </a:t>
                </a:r>
                <a:endParaRPr/>
              </a:p>
            </p:txBody>
          </p:sp>
          <p:cxnSp>
            <p:nvCxnSpPr>
              <p:cNvPr id="129" name="Google Shape;129;p4"/>
              <p:cNvCxnSpPr/>
              <p:nvPr/>
            </p:nvCxnSpPr>
            <p:spPr>
              <a:xfrm flipH="1">
                <a:off x="4983405" y="1625746"/>
                <a:ext cx="986421" cy="3866414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0" name="Google Shape;130;p4"/>
              <p:cNvCxnSpPr/>
              <p:nvPr/>
            </p:nvCxnSpPr>
            <p:spPr>
              <a:xfrm flipH="1">
                <a:off x="4452894" y="1632561"/>
                <a:ext cx="1469734" cy="2685998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1" name="Google Shape;131;p4"/>
              <p:cNvCxnSpPr/>
              <p:nvPr/>
            </p:nvCxnSpPr>
            <p:spPr>
              <a:xfrm flipH="1">
                <a:off x="4473972" y="2623079"/>
                <a:ext cx="3388479" cy="1797871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2" name="Google Shape;132;p4"/>
              <p:cNvCxnSpPr/>
              <p:nvPr/>
            </p:nvCxnSpPr>
            <p:spPr>
              <a:xfrm>
                <a:off x="4423462" y="3343873"/>
                <a:ext cx="1486811" cy="2692994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3" name="Google Shape;133;p4"/>
              <p:cNvCxnSpPr/>
              <p:nvPr/>
            </p:nvCxnSpPr>
            <p:spPr>
              <a:xfrm>
                <a:off x="4460803" y="3285058"/>
                <a:ext cx="2546377" cy="2617611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34" name="Google Shape;134;p4"/>
            <p:cNvSpPr/>
            <p:nvPr/>
          </p:nvSpPr>
          <p:spPr>
            <a:xfrm>
              <a:off x="0" y="-26988"/>
              <a:ext cx="12192000" cy="7974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1F3864"/>
                </a:buClr>
                <a:buSzPts val="4800"/>
                <a:buFont typeface="Arial"/>
                <a:buNone/>
              </a:pPr>
              <a:r>
                <a:rPr lang="en-GB" sz="4800" b="1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Interdisciplinarity Research: STEM</a:t>
              </a:r>
              <a:endParaRPr/>
            </a:p>
          </p:txBody>
        </p:sp>
        <p:cxnSp>
          <p:nvCxnSpPr>
            <p:cNvPr id="135" name="Google Shape;135;p4"/>
            <p:cNvCxnSpPr/>
            <p:nvPr/>
          </p:nvCxnSpPr>
          <p:spPr>
            <a:xfrm>
              <a:off x="4477922" y="4573300"/>
              <a:ext cx="1444707" cy="1426568"/>
            </a:xfrm>
            <a:prstGeom prst="straightConnector1">
              <a:avLst/>
            </a:prstGeom>
            <a:noFill/>
            <a:ln w="57150" cap="flat" cmpd="sng">
              <a:solidFill>
                <a:srgbClr val="FF00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4983406" y="2097309"/>
              <a:ext cx="2009677" cy="3650228"/>
            </a:xfrm>
            <a:prstGeom prst="straightConnector1">
              <a:avLst/>
            </a:prstGeom>
            <a:noFill/>
            <a:ln w="28575" cap="flat" cmpd="sng">
              <a:solidFill>
                <a:srgbClr val="FF00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37" name="Google Shape;137;p4"/>
          <p:cNvPicPr preferRelativeResize="0"/>
          <p:nvPr/>
        </p:nvPicPr>
        <p:blipFill rotWithShape="1">
          <a:blip r:embed="rId5">
            <a:alphaModFix/>
          </a:blip>
          <a:srcRect l="74113" t="30371" r="12415" b="56147"/>
          <a:stretch/>
        </p:blipFill>
        <p:spPr>
          <a:xfrm>
            <a:off x="10024471" y="5637766"/>
            <a:ext cx="2167528" cy="1220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5"/>
          <p:cNvGrpSpPr/>
          <p:nvPr/>
        </p:nvGrpSpPr>
        <p:grpSpPr>
          <a:xfrm>
            <a:off x="134349" y="1067843"/>
            <a:ext cx="12057652" cy="5051093"/>
            <a:chOff x="-28938" y="1089614"/>
            <a:chExt cx="12134225" cy="5051093"/>
          </a:xfrm>
        </p:grpSpPr>
        <p:grpSp>
          <p:nvGrpSpPr>
            <p:cNvPr id="143" name="Google Shape;143;p5"/>
            <p:cNvGrpSpPr/>
            <p:nvPr/>
          </p:nvGrpSpPr>
          <p:grpSpPr>
            <a:xfrm>
              <a:off x="-28938" y="1089614"/>
              <a:ext cx="12134225" cy="5051093"/>
              <a:chOff x="-28938" y="1089614"/>
              <a:chExt cx="12134225" cy="5051093"/>
            </a:xfrm>
          </p:grpSpPr>
          <p:pic>
            <p:nvPicPr>
              <p:cNvPr id="144" name="Google Shape;144;p5" descr="figure5"/>
              <p:cNvPicPr preferRelativeResize="0"/>
              <p:nvPr/>
            </p:nvPicPr>
            <p:blipFill rotWithShape="1">
              <a:blip r:embed="rId3">
                <a:alphaModFix/>
              </a:blip>
              <a:srcRect l="21886"/>
              <a:stretch/>
            </p:blipFill>
            <p:spPr>
              <a:xfrm>
                <a:off x="3558645" y="1239552"/>
                <a:ext cx="6784774" cy="486097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5" name="Google Shape;145;p5"/>
              <p:cNvSpPr txBox="1"/>
              <p:nvPr/>
            </p:nvSpPr>
            <p:spPr>
              <a:xfrm>
                <a:off x="354683" y="1089614"/>
                <a:ext cx="4711851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C55A11"/>
                    </a:solidFill>
                    <a:latin typeface="Ubuntu"/>
                    <a:ea typeface="Ubuntu"/>
                    <a:cs typeface="Ubuntu"/>
                    <a:sym typeface="Ubuntu"/>
                  </a:rPr>
                  <a:t>Psychology and cognitive Sciences </a:t>
                </a:r>
                <a:endParaRPr/>
              </a:p>
            </p:txBody>
          </p:sp>
          <p:sp>
            <p:nvSpPr>
              <p:cNvPr id="146" name="Google Shape;146;p5"/>
              <p:cNvSpPr txBox="1"/>
              <p:nvPr/>
            </p:nvSpPr>
            <p:spPr>
              <a:xfrm>
                <a:off x="969734" y="1617341"/>
                <a:ext cx="3220753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00B050"/>
                    </a:solidFill>
                    <a:latin typeface="Ubuntu"/>
                    <a:ea typeface="Ubuntu"/>
                    <a:cs typeface="Ubuntu"/>
                    <a:sym typeface="Ubuntu"/>
                  </a:rPr>
                  <a:t>Creative arts and writing</a:t>
                </a:r>
                <a:endParaRPr/>
              </a:p>
            </p:txBody>
          </p:sp>
          <p:sp>
            <p:nvSpPr>
              <p:cNvPr id="147" name="Google Shape;147;p5"/>
              <p:cNvSpPr txBox="1"/>
              <p:nvPr/>
            </p:nvSpPr>
            <p:spPr>
              <a:xfrm>
                <a:off x="2208253" y="2746998"/>
                <a:ext cx="1470274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FFC000"/>
                    </a:solidFill>
                    <a:latin typeface="Ubuntu"/>
                    <a:ea typeface="Ubuntu"/>
                    <a:cs typeface="Ubuntu"/>
                    <a:sym typeface="Ubuntu"/>
                  </a:rPr>
                  <a:t>Education </a:t>
                </a:r>
                <a:endParaRPr/>
              </a:p>
            </p:txBody>
          </p:sp>
          <p:sp>
            <p:nvSpPr>
              <p:cNvPr id="148" name="Google Shape;148;p5"/>
              <p:cNvSpPr txBox="1"/>
              <p:nvPr/>
            </p:nvSpPr>
            <p:spPr>
              <a:xfrm>
                <a:off x="767021" y="3994660"/>
                <a:ext cx="2861681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0000FF"/>
                    </a:solidFill>
                    <a:latin typeface="Ubuntu"/>
                    <a:ea typeface="Ubuntu"/>
                    <a:cs typeface="Ubuntu"/>
                    <a:sym typeface="Ubuntu"/>
                  </a:rPr>
                  <a:t>Law and Legal studies</a:t>
                </a:r>
                <a:endParaRPr/>
              </a:p>
            </p:txBody>
          </p:sp>
          <p:sp>
            <p:nvSpPr>
              <p:cNvPr id="149" name="Google Shape;149;p5"/>
              <p:cNvSpPr txBox="1"/>
              <p:nvPr/>
            </p:nvSpPr>
            <p:spPr>
              <a:xfrm>
                <a:off x="1874189" y="5740597"/>
                <a:ext cx="3207930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7F7F7F"/>
                    </a:solidFill>
                    <a:latin typeface="Ubuntu"/>
                    <a:ea typeface="Ubuntu"/>
                    <a:cs typeface="Ubuntu"/>
                    <a:sym typeface="Ubuntu"/>
                  </a:rPr>
                  <a:t>History and Archaeology</a:t>
                </a:r>
                <a:endParaRPr/>
              </a:p>
            </p:txBody>
          </p:sp>
          <p:sp>
            <p:nvSpPr>
              <p:cNvPr id="150" name="Google Shape;150;p5"/>
              <p:cNvSpPr txBox="1"/>
              <p:nvPr/>
            </p:nvSpPr>
            <p:spPr>
              <a:xfrm>
                <a:off x="6348095" y="5509693"/>
                <a:ext cx="4996881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008080"/>
                    </a:solidFill>
                    <a:latin typeface="Ubuntu"/>
                    <a:ea typeface="Ubuntu"/>
                    <a:cs typeface="Ubuntu"/>
                    <a:sym typeface="Ubuntu"/>
                  </a:rPr>
                  <a:t>Language, communication and Culture</a:t>
                </a:r>
                <a:endParaRPr/>
              </a:p>
            </p:txBody>
          </p:sp>
          <p:sp>
            <p:nvSpPr>
              <p:cNvPr id="151" name="Google Shape;151;p5"/>
              <p:cNvSpPr txBox="1"/>
              <p:nvPr/>
            </p:nvSpPr>
            <p:spPr>
              <a:xfrm>
                <a:off x="6951032" y="4570260"/>
                <a:ext cx="3943707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7F7F7F"/>
                    </a:solidFill>
                    <a:latin typeface="Ubuntu"/>
                    <a:ea typeface="Ubuntu"/>
                    <a:cs typeface="Ubuntu"/>
                    <a:sym typeface="Ubuntu"/>
                  </a:rPr>
                  <a:t>Built, Environment, and Design</a:t>
                </a:r>
                <a:endParaRPr/>
              </a:p>
            </p:txBody>
          </p:sp>
          <p:sp>
            <p:nvSpPr>
              <p:cNvPr id="152" name="Google Shape;152;p5"/>
              <p:cNvSpPr txBox="1"/>
              <p:nvPr/>
            </p:nvSpPr>
            <p:spPr>
              <a:xfrm>
                <a:off x="7337172" y="3409555"/>
                <a:ext cx="3666388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2F5496"/>
                    </a:solidFill>
                    <a:latin typeface="Ubuntu"/>
                    <a:ea typeface="Ubuntu"/>
                    <a:cs typeface="Ubuntu"/>
                    <a:sym typeface="Ubuntu"/>
                  </a:rPr>
                  <a:t>Studies in Human Societies </a:t>
                </a:r>
                <a:endParaRPr/>
              </a:p>
            </p:txBody>
          </p:sp>
          <p:sp>
            <p:nvSpPr>
              <p:cNvPr id="153" name="Google Shape;153;p5"/>
              <p:cNvSpPr txBox="1"/>
              <p:nvPr/>
            </p:nvSpPr>
            <p:spPr>
              <a:xfrm>
                <a:off x="6951656" y="2127579"/>
                <a:ext cx="5153631" cy="70788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990033"/>
                    </a:solidFill>
                    <a:latin typeface="Ubuntu"/>
                    <a:ea typeface="Ubuntu"/>
                    <a:cs typeface="Ubuntu"/>
                    <a:sym typeface="Ubuntu"/>
                  </a:rPr>
                  <a:t>Commerce, Management, Tourism &amp; Services </a:t>
                </a:r>
                <a:endParaRPr/>
              </a:p>
            </p:txBody>
          </p:sp>
          <p:sp>
            <p:nvSpPr>
              <p:cNvPr id="154" name="Google Shape;154;p5"/>
              <p:cNvSpPr txBox="1"/>
              <p:nvPr/>
            </p:nvSpPr>
            <p:spPr>
              <a:xfrm>
                <a:off x="6277390" y="1226206"/>
                <a:ext cx="1539204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660066"/>
                    </a:solidFill>
                    <a:latin typeface="Ubuntu"/>
                    <a:ea typeface="Ubuntu"/>
                    <a:cs typeface="Ubuntu"/>
                    <a:sym typeface="Ubuntu"/>
                  </a:rPr>
                  <a:t>Economics </a:t>
                </a:r>
                <a:endParaRPr/>
              </a:p>
            </p:txBody>
          </p:sp>
          <p:sp>
            <p:nvSpPr>
              <p:cNvPr id="155" name="Google Shape;155;p5"/>
              <p:cNvSpPr txBox="1"/>
              <p:nvPr/>
            </p:nvSpPr>
            <p:spPr>
              <a:xfrm>
                <a:off x="-28938" y="5205111"/>
                <a:ext cx="4219425" cy="40011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rgbClr val="7F6000"/>
                    </a:solidFill>
                    <a:latin typeface="Ubuntu"/>
                    <a:ea typeface="Ubuntu"/>
                    <a:cs typeface="Ubuntu"/>
                    <a:sym typeface="Ubuntu"/>
                  </a:rPr>
                  <a:t>Philosophy and Religious Studies</a:t>
                </a:r>
                <a:endParaRPr/>
              </a:p>
            </p:txBody>
          </p:sp>
        </p:grpSp>
        <p:cxnSp>
          <p:nvCxnSpPr>
            <p:cNvPr id="156" name="Google Shape;156;p5"/>
            <p:cNvCxnSpPr/>
            <p:nvPr/>
          </p:nvCxnSpPr>
          <p:spPr>
            <a:xfrm>
              <a:off x="4313418" y="2013037"/>
              <a:ext cx="1761634" cy="3581793"/>
            </a:xfrm>
            <a:prstGeom prst="straightConnector1">
              <a:avLst/>
            </a:prstGeom>
            <a:noFill/>
            <a:ln w="28575" cap="flat" cmpd="sng">
              <a:solidFill>
                <a:srgbClr val="FF00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7" name="Google Shape;157;p5"/>
            <p:cNvCxnSpPr/>
            <p:nvPr/>
          </p:nvCxnSpPr>
          <p:spPr>
            <a:xfrm>
              <a:off x="5194235" y="1498777"/>
              <a:ext cx="901765" cy="4096053"/>
            </a:xfrm>
            <a:prstGeom prst="straightConnector1">
              <a:avLst/>
            </a:prstGeom>
            <a:noFill/>
            <a:ln w="28575" cap="flat" cmpd="sng">
              <a:solidFill>
                <a:srgbClr val="FF00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8" name="Google Shape;158;p5"/>
            <p:cNvCxnSpPr/>
            <p:nvPr/>
          </p:nvCxnSpPr>
          <p:spPr>
            <a:xfrm flipH="1">
              <a:off x="6218765" y="3857472"/>
              <a:ext cx="849009" cy="1747749"/>
            </a:xfrm>
            <a:prstGeom prst="straightConnector1">
              <a:avLst/>
            </a:prstGeom>
            <a:noFill/>
            <a:ln w="57150" cap="flat" cmpd="sng">
              <a:solidFill>
                <a:srgbClr val="FF00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9" name="Google Shape;159;p5"/>
            <p:cNvCxnSpPr/>
            <p:nvPr/>
          </p:nvCxnSpPr>
          <p:spPr>
            <a:xfrm flipH="1">
              <a:off x="3828535" y="3690454"/>
              <a:ext cx="3197675" cy="611971"/>
            </a:xfrm>
            <a:prstGeom prst="straightConnector1">
              <a:avLst/>
            </a:prstGeom>
            <a:noFill/>
            <a:ln w="57150" cap="flat" cmpd="sng">
              <a:solidFill>
                <a:srgbClr val="FF00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0" name="Google Shape;160;p5"/>
            <p:cNvCxnSpPr/>
            <p:nvPr/>
          </p:nvCxnSpPr>
          <p:spPr>
            <a:xfrm flipH="1">
              <a:off x="5264292" y="3813589"/>
              <a:ext cx="1772392" cy="2016695"/>
            </a:xfrm>
            <a:prstGeom prst="straightConnector1">
              <a:avLst/>
            </a:prstGeom>
            <a:noFill/>
            <a:ln w="57150" cap="flat" cmpd="sng">
              <a:solidFill>
                <a:srgbClr val="FF00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1" name="Google Shape;161;p5"/>
            <p:cNvCxnSpPr/>
            <p:nvPr/>
          </p:nvCxnSpPr>
          <p:spPr>
            <a:xfrm flipH="1">
              <a:off x="5298424" y="5759527"/>
              <a:ext cx="700888" cy="122688"/>
            </a:xfrm>
            <a:prstGeom prst="straightConnector1">
              <a:avLst/>
            </a:prstGeom>
            <a:noFill/>
            <a:ln w="76200" cap="flat" cmpd="sng">
              <a:solidFill>
                <a:srgbClr val="FF00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2" name="Google Shape;162;p5"/>
            <p:cNvCxnSpPr/>
            <p:nvPr/>
          </p:nvCxnSpPr>
          <p:spPr>
            <a:xfrm flipH="1">
              <a:off x="4360969" y="3761658"/>
              <a:ext cx="2621142" cy="1578421"/>
            </a:xfrm>
            <a:prstGeom prst="straightConnector1">
              <a:avLst/>
            </a:prstGeom>
            <a:noFill/>
            <a:ln w="38100" cap="flat" cmpd="sng">
              <a:solidFill>
                <a:srgbClr val="FF00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3" name="Google Shape;163;p5"/>
            <p:cNvCxnSpPr/>
            <p:nvPr/>
          </p:nvCxnSpPr>
          <p:spPr>
            <a:xfrm>
              <a:off x="4292470" y="2003984"/>
              <a:ext cx="837200" cy="3703612"/>
            </a:xfrm>
            <a:prstGeom prst="straightConnector1">
              <a:avLst/>
            </a:prstGeom>
            <a:noFill/>
            <a:ln w="28575" cap="flat" cmpd="sng">
              <a:solidFill>
                <a:srgbClr val="FF00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4" name="Google Shape;164;p5"/>
            <p:cNvCxnSpPr/>
            <p:nvPr/>
          </p:nvCxnSpPr>
          <p:spPr>
            <a:xfrm>
              <a:off x="3818061" y="3044411"/>
              <a:ext cx="3164050" cy="565199"/>
            </a:xfrm>
            <a:prstGeom prst="straightConnector1">
              <a:avLst/>
            </a:prstGeom>
            <a:noFill/>
            <a:ln w="28575" cap="flat" cmpd="sng">
              <a:solidFill>
                <a:srgbClr val="FF00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5" name="Google Shape;165;p5"/>
            <p:cNvCxnSpPr/>
            <p:nvPr/>
          </p:nvCxnSpPr>
          <p:spPr>
            <a:xfrm>
              <a:off x="6189756" y="1677162"/>
              <a:ext cx="846928" cy="1771973"/>
            </a:xfrm>
            <a:prstGeom prst="straightConnector1">
              <a:avLst/>
            </a:prstGeom>
            <a:noFill/>
            <a:ln w="28575" cap="flat" cmpd="sng">
              <a:solidFill>
                <a:srgbClr val="FF00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6" name="Google Shape;166;p5"/>
            <p:cNvCxnSpPr/>
            <p:nvPr/>
          </p:nvCxnSpPr>
          <p:spPr>
            <a:xfrm>
              <a:off x="6189756" y="1677270"/>
              <a:ext cx="617563" cy="694022"/>
            </a:xfrm>
            <a:prstGeom prst="straightConnector1">
              <a:avLst/>
            </a:prstGeom>
            <a:noFill/>
            <a:ln w="28575" cap="flat" cmpd="sng">
              <a:solidFill>
                <a:srgbClr val="FF00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7" name="Google Shape;167;p5"/>
            <p:cNvCxnSpPr/>
            <p:nvPr/>
          </p:nvCxnSpPr>
          <p:spPr>
            <a:xfrm>
              <a:off x="5231038" y="1452716"/>
              <a:ext cx="1543160" cy="945333"/>
            </a:xfrm>
            <a:prstGeom prst="straightConnector1">
              <a:avLst/>
            </a:prstGeom>
            <a:noFill/>
            <a:ln w="28575" cap="flat" cmpd="sng">
              <a:solidFill>
                <a:srgbClr val="FF00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8" name="Google Shape;168;p5"/>
            <p:cNvCxnSpPr/>
            <p:nvPr/>
          </p:nvCxnSpPr>
          <p:spPr>
            <a:xfrm>
              <a:off x="6905360" y="2535478"/>
              <a:ext cx="194388" cy="967360"/>
            </a:xfrm>
            <a:prstGeom prst="straightConnector1">
              <a:avLst/>
            </a:prstGeom>
            <a:noFill/>
            <a:ln w="28575" cap="flat" cmpd="sng">
              <a:solidFill>
                <a:srgbClr val="FF00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9" name="Google Shape;169;p5"/>
            <p:cNvCxnSpPr/>
            <p:nvPr/>
          </p:nvCxnSpPr>
          <p:spPr>
            <a:xfrm flipH="1">
              <a:off x="6867673" y="3877259"/>
              <a:ext cx="254122" cy="1005371"/>
            </a:xfrm>
            <a:prstGeom prst="straightConnector1">
              <a:avLst/>
            </a:prstGeom>
            <a:noFill/>
            <a:ln w="28575" cap="flat" cmpd="sng">
              <a:solidFill>
                <a:srgbClr val="FF00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70" name="Google Shape;170;p5"/>
          <p:cNvSpPr/>
          <p:nvPr/>
        </p:nvSpPr>
        <p:spPr>
          <a:xfrm>
            <a:off x="0" y="-26988"/>
            <a:ext cx="12192000" cy="74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GB" sz="4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Interdisciplinarity Research: Non-STEM</a:t>
            </a:r>
            <a:endParaRPr/>
          </a:p>
        </p:txBody>
      </p:sp>
      <p:sp>
        <p:nvSpPr>
          <p:cNvPr id="171" name="Google Shape;171;p5"/>
          <p:cNvSpPr txBox="1"/>
          <p:nvPr/>
        </p:nvSpPr>
        <p:spPr>
          <a:xfrm>
            <a:off x="0" y="6416270"/>
            <a:ext cx="99161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Uddin, S., Imam, T. &amp; Mozumdar, M. Research interdisciplinarity: STEM versus non-STEM. </a:t>
            </a:r>
            <a:r>
              <a:rPr lang="en-GB" sz="1200" b="0" i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Scientometrics</a:t>
            </a:r>
            <a:r>
              <a:rPr lang="en-GB" sz="1200" b="0" i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GB" sz="1200" b="1" i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126, </a:t>
            </a:r>
            <a:r>
              <a:rPr lang="en-GB" sz="1200" b="0" i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603–618 (2021). </a:t>
            </a:r>
            <a:r>
              <a:rPr lang="en-GB" sz="1200" b="0" i="0" u="sng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https://doi.org/10.1007/s11192-020-03750-9</a:t>
            </a:r>
            <a:r>
              <a:rPr lang="en-GB" sz="1200" b="0" i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5"/>
          <p:cNvPicPr preferRelativeResize="0"/>
          <p:nvPr/>
        </p:nvPicPr>
        <p:blipFill rotWithShape="1">
          <a:blip r:embed="rId5">
            <a:alphaModFix/>
          </a:blip>
          <a:srcRect l="74113" t="30371" r="12415" b="56147"/>
          <a:stretch/>
        </p:blipFill>
        <p:spPr>
          <a:xfrm>
            <a:off x="10441251" y="5872398"/>
            <a:ext cx="1750747" cy="98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6"/>
          <p:cNvGrpSpPr/>
          <p:nvPr/>
        </p:nvGrpSpPr>
        <p:grpSpPr>
          <a:xfrm>
            <a:off x="-43029" y="1414016"/>
            <a:ext cx="12278061" cy="4628830"/>
            <a:chOff x="-86061" y="1198863"/>
            <a:chExt cx="12278061" cy="4628830"/>
          </a:xfrm>
        </p:grpSpPr>
        <p:sp>
          <p:nvSpPr>
            <p:cNvPr id="178" name="Google Shape;178;p6"/>
            <p:cNvSpPr txBox="1"/>
            <p:nvPr/>
          </p:nvSpPr>
          <p:spPr>
            <a:xfrm>
              <a:off x="-86061" y="1198863"/>
              <a:ext cx="4998484" cy="41549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00B050"/>
                  </a:solidFill>
                  <a:latin typeface="Ubuntu"/>
                  <a:ea typeface="Ubuntu"/>
                  <a:cs typeface="Ubuntu"/>
                  <a:sym typeface="Ubuntu"/>
                </a:rPr>
                <a:t>Mathematical Sciences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00B050"/>
                  </a:solidFill>
                  <a:latin typeface="Ubuntu"/>
                  <a:ea typeface="Ubuntu"/>
                  <a:cs typeface="Ubuntu"/>
                  <a:sym typeface="Ubuntu"/>
                </a:rPr>
                <a:t>Chemical Sciences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00B050"/>
                  </a:solidFill>
                  <a:latin typeface="Ubuntu"/>
                  <a:ea typeface="Ubuntu"/>
                  <a:cs typeface="Ubuntu"/>
                  <a:sym typeface="Ubuntu"/>
                </a:rPr>
                <a:t>Earth Sciences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00B050"/>
                  </a:solidFill>
                  <a:latin typeface="Ubuntu"/>
                  <a:ea typeface="Ubuntu"/>
                  <a:cs typeface="Ubuntu"/>
                  <a:sym typeface="Ubuntu"/>
                </a:rPr>
                <a:t>Environmental Sciences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00B050"/>
                  </a:solidFill>
                  <a:latin typeface="Ubuntu"/>
                  <a:ea typeface="Ubuntu"/>
                  <a:cs typeface="Ubuntu"/>
                  <a:sym typeface="Ubuntu"/>
                </a:rPr>
                <a:t>Biological Sciences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00B050"/>
                  </a:solidFill>
                  <a:latin typeface="Ubuntu"/>
                  <a:ea typeface="Ubuntu"/>
                  <a:cs typeface="Ubuntu"/>
                  <a:sym typeface="Ubuntu"/>
                </a:rPr>
                <a:t>Agricultural &amp; Veterinary Sciences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00B050"/>
                  </a:solidFill>
                  <a:latin typeface="Ubuntu"/>
                  <a:ea typeface="Ubuntu"/>
                  <a:cs typeface="Ubuntu"/>
                  <a:sym typeface="Ubuntu"/>
                </a:rPr>
                <a:t>Information &amp; Computing Sciences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00B050"/>
                  </a:solidFill>
                  <a:latin typeface="Ubuntu"/>
                  <a:ea typeface="Ubuntu"/>
                  <a:cs typeface="Ubuntu"/>
                  <a:sym typeface="Ubuntu"/>
                </a:rPr>
                <a:t>Engineering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00B050"/>
                  </a:solidFill>
                  <a:latin typeface="Ubuntu"/>
                  <a:ea typeface="Ubuntu"/>
                  <a:cs typeface="Ubuntu"/>
                  <a:sym typeface="Ubuntu"/>
                </a:rPr>
                <a:t>Technology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00B050"/>
                  </a:solidFill>
                  <a:latin typeface="Ubuntu"/>
                  <a:ea typeface="Ubuntu"/>
                  <a:cs typeface="Ubuntu"/>
                  <a:sym typeface="Ubuntu"/>
                </a:rPr>
                <a:t>Medical &amp; Health Sciences </a:t>
              </a:r>
              <a:endParaRPr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00B050"/>
                  </a:solidFill>
                  <a:latin typeface="Ubuntu"/>
                  <a:ea typeface="Ubuntu"/>
                  <a:cs typeface="Ubuntu"/>
                  <a:sym typeface="Ubuntu"/>
                </a:rPr>
                <a:t>  </a:t>
              </a:r>
              <a:endParaRPr/>
            </a:p>
          </p:txBody>
        </p:sp>
        <p:sp>
          <p:nvSpPr>
            <p:cNvPr id="179" name="Google Shape;179;p6"/>
            <p:cNvSpPr txBox="1"/>
            <p:nvPr/>
          </p:nvSpPr>
          <p:spPr>
            <a:xfrm>
              <a:off x="6896961" y="1303378"/>
              <a:ext cx="5295039" cy="45243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C55A11"/>
                  </a:solidFill>
                  <a:latin typeface="Ubuntu"/>
                  <a:ea typeface="Ubuntu"/>
                  <a:cs typeface="Ubuntu"/>
                  <a:sym typeface="Ubuntu"/>
                </a:rPr>
                <a:t>Studies in Creative Arts &amp; Writing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C55A11"/>
                  </a:solidFill>
                  <a:latin typeface="Ubuntu"/>
                  <a:ea typeface="Ubuntu"/>
                  <a:cs typeface="Ubuntu"/>
                  <a:sym typeface="Ubuntu"/>
                </a:rPr>
                <a:t>Education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C55A11"/>
                  </a:solidFill>
                  <a:latin typeface="Ubuntu"/>
                  <a:ea typeface="Ubuntu"/>
                  <a:cs typeface="Ubuntu"/>
                  <a:sym typeface="Ubuntu"/>
                </a:rPr>
                <a:t>Economics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C55A11"/>
                  </a:solidFill>
                  <a:latin typeface="Ubuntu"/>
                  <a:ea typeface="Ubuntu"/>
                  <a:cs typeface="Ubuntu"/>
                  <a:sym typeface="Ubuntu"/>
                </a:rPr>
                <a:t>Philosophy &amp; Religious Studies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C55A11"/>
                  </a:solidFill>
                  <a:latin typeface="Ubuntu"/>
                  <a:ea typeface="Ubuntu"/>
                  <a:cs typeface="Ubuntu"/>
                  <a:sym typeface="Ubuntu"/>
                </a:rPr>
                <a:t>Commerce, Management, &amp; Tourism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C55A11"/>
                  </a:solidFill>
                  <a:latin typeface="Ubuntu"/>
                  <a:ea typeface="Ubuntu"/>
                  <a:cs typeface="Ubuntu"/>
                  <a:sym typeface="Ubuntu"/>
                </a:rPr>
                <a:t>Psychology &amp; Cognitive Sciences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C55A11"/>
                  </a:solidFill>
                  <a:latin typeface="Ubuntu"/>
                  <a:ea typeface="Ubuntu"/>
                  <a:cs typeface="Ubuntu"/>
                  <a:sym typeface="Ubuntu"/>
                </a:rPr>
                <a:t>Studies in Human Societies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C55A11"/>
                  </a:solidFill>
                  <a:latin typeface="Ubuntu"/>
                  <a:ea typeface="Ubuntu"/>
                  <a:cs typeface="Ubuntu"/>
                  <a:sym typeface="Ubuntu"/>
                </a:rPr>
                <a:t>Law &amp; Legal Services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C55A11"/>
                  </a:solidFill>
                  <a:latin typeface="Ubuntu"/>
                  <a:ea typeface="Ubuntu"/>
                  <a:cs typeface="Ubuntu"/>
                  <a:sym typeface="Ubuntu"/>
                </a:rPr>
                <a:t>Agricultural &amp; Veterinary Sciences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C55A11"/>
                  </a:solidFill>
                  <a:latin typeface="Ubuntu"/>
                  <a:ea typeface="Ubuntu"/>
                  <a:cs typeface="Ubuntu"/>
                  <a:sym typeface="Ubuntu"/>
                </a:rPr>
                <a:t>History &amp; Archaeology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C55A11"/>
                  </a:solidFill>
                  <a:latin typeface="Ubuntu"/>
                  <a:ea typeface="Ubuntu"/>
                  <a:cs typeface="Ubuntu"/>
                  <a:sym typeface="Ubuntu"/>
                </a:rPr>
                <a:t>Built, environment, &amp; Design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C55A11"/>
                  </a:solidFill>
                  <a:latin typeface="Ubuntu"/>
                  <a:ea typeface="Ubuntu"/>
                  <a:cs typeface="Ubuntu"/>
                  <a:sym typeface="Ubuntu"/>
                </a:rPr>
                <a:t>Language, communication &amp; Culture </a:t>
              </a:r>
              <a:endParaRPr/>
            </a:p>
          </p:txBody>
        </p:sp>
        <p:cxnSp>
          <p:nvCxnSpPr>
            <p:cNvPr id="180" name="Google Shape;180;p6"/>
            <p:cNvCxnSpPr/>
            <p:nvPr/>
          </p:nvCxnSpPr>
          <p:spPr>
            <a:xfrm rot="10800000">
              <a:off x="4912423" y="1504378"/>
              <a:ext cx="1984538" cy="1488204"/>
            </a:xfrm>
            <a:prstGeom prst="straightConnector1">
              <a:avLst/>
            </a:prstGeom>
            <a:noFill/>
            <a:ln w="12700" cap="flat" cmpd="sng">
              <a:solidFill>
                <a:srgbClr val="FF0066"/>
              </a:solidFill>
              <a:prstDash val="solid"/>
              <a:miter lim="800000"/>
              <a:headEnd type="oval" w="med" len="med"/>
              <a:tailEnd type="oval" w="med" len="med"/>
            </a:ln>
          </p:spPr>
        </p:cxnSp>
        <p:cxnSp>
          <p:nvCxnSpPr>
            <p:cNvPr id="181" name="Google Shape;181;p6"/>
            <p:cNvCxnSpPr/>
            <p:nvPr/>
          </p:nvCxnSpPr>
          <p:spPr>
            <a:xfrm rot="10800000">
              <a:off x="4919349" y="1504378"/>
              <a:ext cx="1977612" cy="828348"/>
            </a:xfrm>
            <a:prstGeom prst="straightConnector1">
              <a:avLst/>
            </a:prstGeom>
            <a:noFill/>
            <a:ln w="12700" cap="flat" cmpd="sng">
              <a:solidFill>
                <a:srgbClr val="FF0066"/>
              </a:solidFill>
              <a:prstDash val="solid"/>
              <a:miter lim="800000"/>
              <a:headEnd type="oval" w="med" len="med"/>
              <a:tailEnd type="oval" w="med" len="med"/>
            </a:ln>
          </p:spPr>
        </p:cxnSp>
        <p:cxnSp>
          <p:nvCxnSpPr>
            <p:cNvPr id="182" name="Google Shape;182;p6"/>
            <p:cNvCxnSpPr/>
            <p:nvPr/>
          </p:nvCxnSpPr>
          <p:spPr>
            <a:xfrm flipH="1">
              <a:off x="4819426" y="3391388"/>
              <a:ext cx="2077535" cy="1395765"/>
            </a:xfrm>
            <a:prstGeom prst="straightConnector1">
              <a:avLst/>
            </a:prstGeom>
            <a:noFill/>
            <a:ln w="76200" cap="flat" cmpd="sng">
              <a:solidFill>
                <a:srgbClr val="FF0066"/>
              </a:solidFill>
              <a:prstDash val="solid"/>
              <a:miter lim="800000"/>
              <a:headEnd type="oval" w="med" len="med"/>
              <a:tailEnd type="oval" w="med" len="med"/>
            </a:ln>
          </p:spPr>
        </p:cxnSp>
        <p:cxnSp>
          <p:nvCxnSpPr>
            <p:cNvPr id="183" name="Google Shape;183;p6"/>
            <p:cNvCxnSpPr/>
            <p:nvPr/>
          </p:nvCxnSpPr>
          <p:spPr>
            <a:xfrm flipH="1">
              <a:off x="4819426" y="3745890"/>
              <a:ext cx="2084461" cy="1040540"/>
            </a:xfrm>
            <a:prstGeom prst="straightConnector1">
              <a:avLst/>
            </a:prstGeom>
            <a:noFill/>
            <a:ln w="38100" cap="flat" cmpd="sng">
              <a:solidFill>
                <a:srgbClr val="FF0066"/>
              </a:solidFill>
              <a:prstDash val="solid"/>
              <a:miter lim="800000"/>
              <a:headEnd type="oval" w="med" len="med"/>
              <a:tailEnd type="oval" w="med" len="med"/>
            </a:ln>
          </p:spPr>
        </p:cxnSp>
        <p:cxnSp>
          <p:nvCxnSpPr>
            <p:cNvPr id="184" name="Google Shape;184;p6"/>
            <p:cNvCxnSpPr/>
            <p:nvPr/>
          </p:nvCxnSpPr>
          <p:spPr>
            <a:xfrm rot="10800000">
              <a:off x="4912423" y="2248480"/>
              <a:ext cx="1991464" cy="2538312"/>
            </a:xfrm>
            <a:prstGeom prst="straightConnector1">
              <a:avLst/>
            </a:prstGeom>
            <a:noFill/>
            <a:ln w="19050" cap="flat" cmpd="sng">
              <a:solidFill>
                <a:srgbClr val="FF0066"/>
              </a:solidFill>
              <a:prstDash val="solid"/>
              <a:miter lim="800000"/>
              <a:headEnd type="oval" w="med" len="med"/>
              <a:tailEnd type="oval" w="med" len="med"/>
            </a:ln>
          </p:spPr>
        </p:cxnSp>
        <p:cxnSp>
          <p:nvCxnSpPr>
            <p:cNvPr id="185" name="Google Shape;185;p6"/>
            <p:cNvCxnSpPr/>
            <p:nvPr/>
          </p:nvCxnSpPr>
          <p:spPr>
            <a:xfrm rot="10800000">
              <a:off x="4865924" y="2980140"/>
              <a:ext cx="2037963" cy="1806290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solid"/>
              <a:miter lim="800000"/>
              <a:headEnd type="oval" w="med" len="med"/>
              <a:tailEnd type="oval" w="med" len="med"/>
            </a:ln>
          </p:spPr>
        </p:cxnSp>
        <p:cxnSp>
          <p:nvCxnSpPr>
            <p:cNvPr id="186" name="Google Shape;186;p6"/>
            <p:cNvCxnSpPr/>
            <p:nvPr/>
          </p:nvCxnSpPr>
          <p:spPr>
            <a:xfrm rot="10800000">
              <a:off x="4905497" y="2614129"/>
              <a:ext cx="1998390" cy="1110113"/>
            </a:xfrm>
            <a:prstGeom prst="straightConnector1">
              <a:avLst/>
            </a:prstGeom>
            <a:noFill/>
            <a:ln w="19050" cap="flat" cmpd="sng">
              <a:solidFill>
                <a:srgbClr val="FF0066"/>
              </a:solidFill>
              <a:prstDash val="solid"/>
              <a:miter lim="800000"/>
              <a:headEnd type="oval" w="med" len="med"/>
              <a:tailEnd type="oval" w="med" len="med"/>
            </a:ln>
          </p:spPr>
        </p:cxnSp>
        <p:cxnSp>
          <p:nvCxnSpPr>
            <p:cNvPr id="187" name="Google Shape;187;p6"/>
            <p:cNvCxnSpPr/>
            <p:nvPr/>
          </p:nvCxnSpPr>
          <p:spPr>
            <a:xfrm rot="10800000">
              <a:off x="4869387" y="2980487"/>
              <a:ext cx="2034500" cy="377744"/>
            </a:xfrm>
            <a:prstGeom prst="straightConnector1">
              <a:avLst/>
            </a:prstGeom>
            <a:noFill/>
            <a:ln w="9525" cap="flat" cmpd="sng">
              <a:solidFill>
                <a:srgbClr val="FF0066"/>
              </a:solidFill>
              <a:prstDash val="solid"/>
              <a:miter lim="800000"/>
              <a:headEnd type="oval" w="med" len="med"/>
              <a:tailEnd type="oval" w="med" len="med"/>
            </a:ln>
          </p:spPr>
        </p:cxnSp>
        <p:cxnSp>
          <p:nvCxnSpPr>
            <p:cNvPr id="188" name="Google Shape;188;p6"/>
            <p:cNvCxnSpPr/>
            <p:nvPr/>
          </p:nvCxnSpPr>
          <p:spPr>
            <a:xfrm flipH="1">
              <a:off x="4819426" y="2000922"/>
              <a:ext cx="2084461" cy="2785508"/>
            </a:xfrm>
            <a:prstGeom prst="straightConnector1">
              <a:avLst/>
            </a:prstGeom>
            <a:noFill/>
            <a:ln w="12700" cap="flat" cmpd="sng">
              <a:solidFill>
                <a:srgbClr val="FF0066"/>
              </a:solidFill>
              <a:prstDash val="solid"/>
              <a:miter lim="800000"/>
              <a:headEnd type="oval" w="med" len="med"/>
              <a:tailEnd type="oval" w="med" len="med"/>
            </a:ln>
          </p:spPr>
        </p:cxnSp>
        <p:cxnSp>
          <p:nvCxnSpPr>
            <p:cNvPr id="189" name="Google Shape;189;p6"/>
            <p:cNvCxnSpPr/>
            <p:nvPr/>
          </p:nvCxnSpPr>
          <p:spPr>
            <a:xfrm flipH="1">
              <a:off x="4819426" y="2332726"/>
              <a:ext cx="2084461" cy="2453704"/>
            </a:xfrm>
            <a:prstGeom prst="straightConnector1">
              <a:avLst/>
            </a:prstGeom>
            <a:noFill/>
            <a:ln w="12700" cap="flat" cmpd="sng">
              <a:solidFill>
                <a:srgbClr val="FF0066"/>
              </a:solidFill>
              <a:prstDash val="solid"/>
              <a:miter lim="800000"/>
              <a:headEnd type="oval" w="med" len="med"/>
              <a:tailEnd type="oval" w="med" len="med"/>
            </a:ln>
          </p:spPr>
        </p:cxnSp>
        <p:cxnSp>
          <p:nvCxnSpPr>
            <p:cNvPr id="190" name="Google Shape;190;p6"/>
            <p:cNvCxnSpPr/>
            <p:nvPr/>
          </p:nvCxnSpPr>
          <p:spPr>
            <a:xfrm flipH="1">
              <a:off x="4819426" y="2992582"/>
              <a:ext cx="2084461" cy="1793848"/>
            </a:xfrm>
            <a:prstGeom prst="straightConnector1">
              <a:avLst/>
            </a:prstGeom>
            <a:noFill/>
            <a:ln w="12700" cap="flat" cmpd="sng">
              <a:solidFill>
                <a:srgbClr val="FF0066"/>
              </a:solidFill>
              <a:prstDash val="solid"/>
              <a:miter lim="800000"/>
              <a:headEnd type="oval" w="med" len="med"/>
              <a:tailEnd type="oval" w="med" len="med"/>
            </a:ln>
          </p:spPr>
        </p:cxnSp>
        <p:cxnSp>
          <p:nvCxnSpPr>
            <p:cNvPr id="191" name="Google Shape;191;p6"/>
            <p:cNvCxnSpPr/>
            <p:nvPr/>
          </p:nvCxnSpPr>
          <p:spPr>
            <a:xfrm flipH="1">
              <a:off x="4819426" y="4130936"/>
              <a:ext cx="2077535" cy="655494"/>
            </a:xfrm>
            <a:prstGeom prst="straightConnector1">
              <a:avLst/>
            </a:prstGeom>
            <a:noFill/>
            <a:ln w="12700" cap="flat" cmpd="sng">
              <a:solidFill>
                <a:srgbClr val="FF0066"/>
              </a:solidFill>
              <a:prstDash val="solid"/>
              <a:miter lim="800000"/>
              <a:headEnd type="oval" w="med" len="med"/>
              <a:tailEnd type="oval" w="med" len="med"/>
            </a:ln>
          </p:spPr>
        </p:cxnSp>
        <p:cxnSp>
          <p:nvCxnSpPr>
            <p:cNvPr id="192" name="Google Shape;192;p6"/>
            <p:cNvCxnSpPr/>
            <p:nvPr/>
          </p:nvCxnSpPr>
          <p:spPr>
            <a:xfrm flipH="1">
              <a:off x="4819426" y="1649612"/>
              <a:ext cx="2107709" cy="3136818"/>
            </a:xfrm>
            <a:prstGeom prst="straightConnector1">
              <a:avLst/>
            </a:prstGeom>
            <a:noFill/>
            <a:ln w="12700" cap="flat" cmpd="sng">
              <a:solidFill>
                <a:srgbClr val="FF0066"/>
              </a:solidFill>
              <a:prstDash val="solid"/>
              <a:miter lim="800000"/>
              <a:headEnd type="oval" w="med" len="med"/>
              <a:tailEnd type="oval" w="med" len="med"/>
            </a:ln>
          </p:spPr>
        </p:cxnSp>
      </p:grpSp>
      <p:sp>
        <p:nvSpPr>
          <p:cNvPr id="193" name="Google Shape;193;p6"/>
          <p:cNvSpPr/>
          <p:nvPr/>
        </p:nvSpPr>
        <p:spPr>
          <a:xfrm>
            <a:off x="0" y="-26988"/>
            <a:ext cx="12192000" cy="113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GB" sz="4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Complementarity between STEM and non-STEM</a:t>
            </a:r>
            <a:endParaRPr/>
          </a:p>
        </p:txBody>
      </p:sp>
      <p:sp>
        <p:nvSpPr>
          <p:cNvPr id="194" name="Google Shape;194;p6"/>
          <p:cNvSpPr txBox="1"/>
          <p:nvPr/>
        </p:nvSpPr>
        <p:spPr>
          <a:xfrm>
            <a:off x="36169" y="6374650"/>
            <a:ext cx="98247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Uddin, S., Imam, T. &amp; Mozumdar, M. Research interdisciplinarity: STEM versus non-STEM. </a:t>
            </a:r>
            <a:r>
              <a:rPr lang="en-GB" sz="1200" b="0" i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Scientometrics</a:t>
            </a:r>
            <a:r>
              <a:rPr lang="en-GB" sz="1200" b="0" i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GB" sz="1200" b="1" i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126, </a:t>
            </a:r>
            <a:r>
              <a:rPr lang="en-GB" sz="1200" b="0" i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603–618 (2021). </a:t>
            </a:r>
            <a:r>
              <a:rPr lang="en-GB" sz="1200" b="0" i="0" u="sng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https://doi.org/10.1007/s11192-020-03750-9</a:t>
            </a:r>
            <a:r>
              <a:rPr lang="en-GB" sz="1200" b="0" i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6"/>
          <p:cNvPicPr preferRelativeResize="0"/>
          <p:nvPr/>
        </p:nvPicPr>
        <p:blipFill rotWithShape="1">
          <a:blip r:embed="rId4">
            <a:alphaModFix/>
          </a:blip>
          <a:srcRect t="18926" b="16022"/>
          <a:stretch/>
        </p:blipFill>
        <p:spPr>
          <a:xfrm>
            <a:off x="10700749" y="6227069"/>
            <a:ext cx="1385888" cy="4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 txBox="1"/>
          <p:nvPr/>
        </p:nvSpPr>
        <p:spPr>
          <a:xfrm>
            <a:off x="6348426" y="724218"/>
            <a:ext cx="5843574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rgbClr val="1F3864"/>
                </a:solidFill>
                <a:latin typeface="Ubuntu"/>
                <a:ea typeface="Ubuntu"/>
                <a:cs typeface="Ubuntu"/>
                <a:sym typeface="Ubuntu"/>
              </a:rPr>
              <a:t>Who is responsible for research integrity?</a:t>
            </a:r>
            <a:endParaRPr/>
          </a:p>
        </p:txBody>
      </p:sp>
      <p:pic>
        <p:nvPicPr>
          <p:cNvPr id="212" name="Google Shape;21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63484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8"/>
          <p:cNvPicPr preferRelativeResize="0"/>
          <p:nvPr/>
        </p:nvPicPr>
        <p:blipFill rotWithShape="1">
          <a:blip r:embed="rId4">
            <a:alphaModFix/>
          </a:blip>
          <a:srcRect l="74113" t="30371" r="12415" b="56147"/>
          <a:stretch/>
        </p:blipFill>
        <p:spPr>
          <a:xfrm>
            <a:off x="10441253" y="15993"/>
            <a:ext cx="1750747" cy="98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7786e48c4b_0_0"/>
          <p:cNvSpPr txBox="1"/>
          <p:nvPr/>
        </p:nvSpPr>
        <p:spPr>
          <a:xfrm>
            <a:off x="5121658" y="1462931"/>
            <a:ext cx="7070400" cy="48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36550" algn="l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600"/>
              <a:buFont typeface="Arial"/>
              <a:buChar char="•"/>
            </a:pPr>
            <a:r>
              <a:rPr lang="en-GB" sz="3600" b="1" dirty="0">
                <a:solidFill>
                  <a:srgbClr val="2F5496"/>
                </a:solidFill>
                <a:latin typeface="Ubuntu"/>
                <a:ea typeface="Ubuntu"/>
                <a:cs typeface="Ubuntu"/>
                <a:sym typeface="Ubuntu"/>
              </a:rPr>
              <a:t>Policies</a:t>
            </a:r>
            <a:r>
              <a:rPr lang="en-GB" sz="3600" dirty="0">
                <a:solidFill>
                  <a:srgbClr val="2F5496"/>
                </a:solidFill>
                <a:latin typeface="Ubuntu Light"/>
                <a:ea typeface="Ubuntu Light"/>
                <a:cs typeface="Ubuntu Light"/>
                <a:sym typeface="Ubuntu Light"/>
              </a:rPr>
              <a:t> provide guidance</a:t>
            </a:r>
            <a:endParaRPr sz="2200" dirty="0">
              <a:solidFill>
                <a:srgbClr val="2F5496"/>
              </a:solidFill>
            </a:endParaRPr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dirty="0">
              <a:solidFill>
                <a:srgbClr val="2F5496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dirty="0">
              <a:solidFill>
                <a:srgbClr val="2F5496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marL="285750" marR="0" lvl="0" indent="-336550" algn="l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600"/>
              <a:buFont typeface="Arial"/>
              <a:buChar char="•"/>
            </a:pPr>
            <a:r>
              <a:rPr lang="en-GB" sz="3600" b="1" dirty="0">
                <a:solidFill>
                  <a:srgbClr val="2F5496"/>
                </a:solidFill>
                <a:latin typeface="Ubuntu"/>
                <a:ea typeface="Ubuntu"/>
                <a:cs typeface="Ubuntu"/>
                <a:sym typeface="Ubuntu"/>
              </a:rPr>
              <a:t>Procedures</a:t>
            </a:r>
            <a:r>
              <a:rPr lang="en-GB" sz="3600" dirty="0">
                <a:solidFill>
                  <a:srgbClr val="2F5496"/>
                </a:solidFill>
                <a:latin typeface="Ubuntu Light"/>
                <a:ea typeface="Ubuntu Light"/>
                <a:cs typeface="Ubuntu Light"/>
                <a:sym typeface="Ubuntu Light"/>
              </a:rPr>
              <a:t> should be based on policies to produce protocols </a:t>
            </a:r>
            <a:endParaRPr sz="3600" b="1" dirty="0">
              <a:solidFill>
                <a:srgbClr val="2F5496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dirty="0">
              <a:solidFill>
                <a:srgbClr val="2F5496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dirty="0">
              <a:solidFill>
                <a:srgbClr val="2F5496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marL="360000" lvl="0" indent="-457200" algn="l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600"/>
              <a:buChar char="•"/>
            </a:pPr>
            <a:r>
              <a:rPr lang="en-GB" sz="3600" b="1" dirty="0">
                <a:solidFill>
                  <a:srgbClr val="2F5496"/>
                </a:solidFill>
                <a:latin typeface="Ubuntu"/>
                <a:ea typeface="Ubuntu"/>
                <a:cs typeface="Ubuntu"/>
                <a:sym typeface="Ubuntu"/>
              </a:rPr>
              <a:t>Compliance</a:t>
            </a:r>
            <a:r>
              <a:rPr lang="en-GB" sz="3600" dirty="0">
                <a:solidFill>
                  <a:srgbClr val="2F5496"/>
                </a:solidFill>
                <a:latin typeface="Ubuntu Light"/>
                <a:ea typeface="Ubuntu Light"/>
                <a:cs typeface="Ubuntu Light"/>
                <a:sym typeface="Ubuntu Light"/>
              </a:rPr>
              <a:t> will automatically happen when </a:t>
            </a:r>
            <a:r>
              <a:rPr lang="en-GB" sz="3600" b="1" dirty="0">
                <a:solidFill>
                  <a:srgbClr val="2F5496"/>
                </a:solidFill>
                <a:latin typeface="Ubuntu Light"/>
                <a:ea typeface="Ubuntu Light"/>
                <a:cs typeface="Ubuntu Light"/>
                <a:sym typeface="Ubuntu Light"/>
              </a:rPr>
              <a:t>behaviours are reinforced by ethical abidance</a:t>
            </a:r>
            <a:endParaRPr sz="3600" dirty="0">
              <a:solidFill>
                <a:srgbClr val="2F5496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201" name="Google Shape;201;g27786e48c4b_0_0"/>
          <p:cNvPicPr preferRelativeResize="0"/>
          <p:nvPr/>
        </p:nvPicPr>
        <p:blipFill rotWithShape="1">
          <a:blip r:embed="rId3">
            <a:alphaModFix/>
          </a:blip>
          <a:srcRect l="74112" t="30371" r="12416" b="56147"/>
          <a:stretch/>
        </p:blipFill>
        <p:spPr>
          <a:xfrm>
            <a:off x="10283934" y="79807"/>
            <a:ext cx="1750747" cy="98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27786e48c4b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7375" y="-43687"/>
            <a:ext cx="5209033" cy="694537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27786e48c4b_0_0"/>
          <p:cNvSpPr txBox="1"/>
          <p:nvPr/>
        </p:nvSpPr>
        <p:spPr>
          <a:xfrm>
            <a:off x="144925" y="2390975"/>
            <a:ext cx="1750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Policies</a:t>
            </a:r>
            <a:endParaRPr sz="3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g27786e48c4b_0_0"/>
          <p:cNvSpPr txBox="1"/>
          <p:nvPr/>
        </p:nvSpPr>
        <p:spPr>
          <a:xfrm>
            <a:off x="736400" y="1554425"/>
            <a:ext cx="2545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Procedures</a:t>
            </a:r>
            <a:endParaRPr sz="3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g27786e48c4b_0_0"/>
          <p:cNvSpPr txBox="1"/>
          <p:nvPr/>
        </p:nvSpPr>
        <p:spPr>
          <a:xfrm>
            <a:off x="862806" y="27990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000" dirty="0">
                <a:solidFill>
                  <a:schemeClr val="lt1"/>
                </a:solidFill>
              </a:rPr>
              <a:t>Compliance</a:t>
            </a:r>
            <a:endParaRPr sz="3000" dirty="0">
              <a:solidFill>
                <a:schemeClr val="lt1"/>
              </a:solidFill>
            </a:endParaRPr>
          </a:p>
        </p:txBody>
      </p:sp>
      <p:sp>
        <p:nvSpPr>
          <p:cNvPr id="206" name="Google Shape;206;g27786e48c4b_0_0"/>
          <p:cNvSpPr txBox="1"/>
          <p:nvPr/>
        </p:nvSpPr>
        <p:spPr>
          <a:xfrm>
            <a:off x="5263750" y="79800"/>
            <a:ext cx="66777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Ethical Research</a:t>
            </a:r>
            <a:r>
              <a:rPr lang="en-GB" sz="5600" b="1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600" b="1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"/>
          <p:cNvSpPr txBox="1"/>
          <p:nvPr/>
        </p:nvSpPr>
        <p:spPr>
          <a:xfrm rot="387676">
            <a:off x="4768567" y="2545850"/>
            <a:ext cx="62328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Following Ethical Procedures</a:t>
            </a:r>
            <a:endParaRPr dirty="0"/>
          </a:p>
        </p:txBody>
      </p:sp>
      <p:sp>
        <p:nvSpPr>
          <p:cNvPr id="236" name="Google Shape;236;p9"/>
          <p:cNvSpPr txBox="1"/>
          <p:nvPr/>
        </p:nvSpPr>
        <p:spPr>
          <a:xfrm>
            <a:off x="6475724" y="5163080"/>
            <a:ext cx="346064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Transparency 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D9E1A8-3295-05C2-CEDF-035A3CA8A67B}"/>
              </a:ext>
            </a:extLst>
          </p:cNvPr>
          <p:cNvGrpSpPr/>
          <p:nvPr/>
        </p:nvGrpSpPr>
        <p:grpSpPr>
          <a:xfrm>
            <a:off x="-464048" y="929821"/>
            <a:ext cx="13484163" cy="5525921"/>
            <a:chOff x="-464048" y="929821"/>
            <a:chExt cx="13484163" cy="5525921"/>
          </a:xfrm>
        </p:grpSpPr>
        <p:sp>
          <p:nvSpPr>
            <p:cNvPr id="219" name="Google Shape;219;p9"/>
            <p:cNvSpPr txBox="1"/>
            <p:nvPr/>
          </p:nvSpPr>
          <p:spPr>
            <a:xfrm rot="-1633001">
              <a:off x="296724" y="1924093"/>
              <a:ext cx="3985756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Responsibility</a:t>
              </a:r>
              <a:endParaRPr dirty="0"/>
            </a:p>
          </p:txBody>
        </p:sp>
        <p:sp>
          <p:nvSpPr>
            <p:cNvPr id="220" name="Google Shape;220;p9"/>
            <p:cNvSpPr txBox="1"/>
            <p:nvPr/>
          </p:nvSpPr>
          <p:spPr>
            <a:xfrm>
              <a:off x="2452344" y="2390335"/>
              <a:ext cx="2446207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Credibility</a:t>
              </a:r>
              <a:endParaRPr/>
            </a:p>
          </p:txBody>
        </p:sp>
        <p:sp>
          <p:nvSpPr>
            <p:cNvPr id="221" name="Google Shape;221;p9"/>
            <p:cNvSpPr txBox="1"/>
            <p:nvPr/>
          </p:nvSpPr>
          <p:spPr>
            <a:xfrm rot="1591309">
              <a:off x="7070263" y="1982665"/>
              <a:ext cx="594985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 dirty="0">
                  <a:solidFill>
                    <a:srgbClr val="660066"/>
                  </a:solidFill>
                  <a:latin typeface="Calibri"/>
                  <a:ea typeface="Calibri"/>
                  <a:cs typeface="Calibri"/>
                  <a:sym typeface="Calibri"/>
                </a:rPr>
                <a:t>Honest Data Collection</a:t>
              </a:r>
              <a:endParaRPr dirty="0"/>
            </a:p>
          </p:txBody>
        </p:sp>
        <p:sp>
          <p:nvSpPr>
            <p:cNvPr id="222" name="Google Shape;222;p9"/>
            <p:cNvSpPr txBox="1"/>
            <p:nvPr/>
          </p:nvSpPr>
          <p:spPr>
            <a:xfrm>
              <a:off x="3857627" y="4353771"/>
              <a:ext cx="609755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008080"/>
                  </a:solidFill>
                  <a:latin typeface="Calibri"/>
                  <a:ea typeface="Calibri"/>
                  <a:cs typeface="Calibri"/>
                  <a:sym typeface="Calibri"/>
                </a:rPr>
                <a:t>Truthful</a:t>
              </a:r>
              <a:endParaRPr/>
            </a:p>
          </p:txBody>
        </p:sp>
        <p:sp>
          <p:nvSpPr>
            <p:cNvPr id="223" name="Google Shape;223;p9"/>
            <p:cNvSpPr txBox="1"/>
            <p:nvPr/>
          </p:nvSpPr>
          <p:spPr>
            <a:xfrm>
              <a:off x="3804169" y="1164939"/>
              <a:ext cx="1634606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 dirty="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Trust</a:t>
              </a:r>
              <a:endParaRPr dirty="0"/>
            </a:p>
          </p:txBody>
        </p:sp>
        <p:sp>
          <p:nvSpPr>
            <p:cNvPr id="224" name="Google Shape;224;p9"/>
            <p:cNvSpPr txBox="1"/>
            <p:nvPr/>
          </p:nvSpPr>
          <p:spPr>
            <a:xfrm rot="-1848449">
              <a:off x="1205286" y="3558923"/>
              <a:ext cx="4880303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rPr>
                <a:t>Doing the Right Thing</a:t>
              </a:r>
              <a:endParaRPr/>
            </a:p>
          </p:txBody>
        </p:sp>
        <p:sp>
          <p:nvSpPr>
            <p:cNvPr id="226" name="Google Shape;226;p9"/>
            <p:cNvSpPr txBox="1"/>
            <p:nvPr/>
          </p:nvSpPr>
          <p:spPr>
            <a:xfrm>
              <a:off x="5708808" y="3205650"/>
              <a:ext cx="1804293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009900"/>
                  </a:solidFill>
                  <a:latin typeface="Calibri"/>
                  <a:ea typeface="Calibri"/>
                  <a:cs typeface="Calibri"/>
                  <a:sym typeface="Calibri"/>
                </a:rPr>
                <a:t>Honesty</a:t>
              </a:r>
              <a:endParaRPr/>
            </a:p>
          </p:txBody>
        </p:sp>
        <p:sp>
          <p:nvSpPr>
            <p:cNvPr id="227" name="Google Shape;227;p9"/>
            <p:cNvSpPr txBox="1"/>
            <p:nvPr/>
          </p:nvSpPr>
          <p:spPr>
            <a:xfrm>
              <a:off x="4905701" y="1600927"/>
              <a:ext cx="273432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FF0066"/>
                  </a:solidFill>
                  <a:latin typeface="Arial"/>
                  <a:ea typeface="Arial"/>
                  <a:cs typeface="Arial"/>
                  <a:sym typeface="Arial"/>
                </a:rPr>
                <a:t>Reliability</a:t>
              </a:r>
              <a:endParaRPr/>
            </a:p>
          </p:txBody>
        </p:sp>
        <p:sp>
          <p:nvSpPr>
            <p:cNvPr id="228" name="Google Shape;228;p9"/>
            <p:cNvSpPr txBox="1"/>
            <p:nvPr/>
          </p:nvSpPr>
          <p:spPr>
            <a:xfrm rot="434237">
              <a:off x="7536836" y="3574116"/>
              <a:ext cx="426186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Reproducible Results</a:t>
              </a:r>
              <a:endParaRPr/>
            </a:p>
          </p:txBody>
        </p:sp>
        <p:sp>
          <p:nvSpPr>
            <p:cNvPr id="229" name="Google Shape;229;p9"/>
            <p:cNvSpPr txBox="1"/>
            <p:nvPr/>
          </p:nvSpPr>
          <p:spPr>
            <a:xfrm rot="1166093">
              <a:off x="8235308" y="4649009"/>
              <a:ext cx="2864917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Repeatability </a:t>
              </a:r>
              <a:endParaRPr/>
            </a:p>
          </p:txBody>
        </p:sp>
        <p:sp>
          <p:nvSpPr>
            <p:cNvPr id="230" name="Google Shape;230;p9"/>
            <p:cNvSpPr txBox="1"/>
            <p:nvPr/>
          </p:nvSpPr>
          <p:spPr>
            <a:xfrm>
              <a:off x="1635571" y="4784467"/>
              <a:ext cx="6232848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003300"/>
                  </a:solidFill>
                  <a:latin typeface="Calibri"/>
                  <a:ea typeface="Calibri"/>
                  <a:cs typeface="Calibri"/>
                  <a:sym typeface="Calibri"/>
                </a:rPr>
                <a:t>Honest Interpretations</a:t>
              </a:r>
              <a:endParaRPr/>
            </a:p>
          </p:txBody>
        </p:sp>
        <p:sp>
          <p:nvSpPr>
            <p:cNvPr id="231" name="Google Shape;231;p9"/>
            <p:cNvSpPr txBox="1"/>
            <p:nvPr/>
          </p:nvSpPr>
          <p:spPr>
            <a:xfrm>
              <a:off x="5946111" y="929821"/>
              <a:ext cx="156699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385623"/>
                  </a:solidFill>
                  <a:latin typeface="Calibri"/>
                  <a:ea typeface="Calibri"/>
                  <a:cs typeface="Calibri"/>
                  <a:sym typeface="Calibri"/>
                </a:rPr>
                <a:t>Rigour</a:t>
              </a:r>
              <a:endParaRPr/>
            </a:p>
          </p:txBody>
        </p:sp>
        <p:sp>
          <p:nvSpPr>
            <p:cNvPr id="233" name="Google Shape;233;p9"/>
            <p:cNvSpPr txBox="1"/>
            <p:nvPr/>
          </p:nvSpPr>
          <p:spPr>
            <a:xfrm>
              <a:off x="4216787" y="3818997"/>
              <a:ext cx="220861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990033"/>
                  </a:solidFill>
                  <a:latin typeface="Calibri"/>
                  <a:ea typeface="Calibri"/>
                  <a:cs typeface="Calibri"/>
                  <a:sym typeface="Calibri"/>
                </a:rPr>
                <a:t>Behaviour</a:t>
              </a:r>
              <a:endParaRPr/>
            </a:p>
          </p:txBody>
        </p:sp>
        <p:sp>
          <p:nvSpPr>
            <p:cNvPr id="234" name="Google Shape;234;p9"/>
            <p:cNvSpPr txBox="1"/>
            <p:nvPr/>
          </p:nvSpPr>
          <p:spPr>
            <a:xfrm rot="1296349">
              <a:off x="1381578" y="3030154"/>
              <a:ext cx="1816048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 dirty="0">
                  <a:solidFill>
                    <a:srgbClr val="993300"/>
                  </a:solidFill>
                  <a:latin typeface="Calibri"/>
                  <a:ea typeface="Calibri"/>
                  <a:cs typeface="Calibri"/>
                  <a:sym typeface="Calibri"/>
                </a:rPr>
                <a:t>Conduct</a:t>
              </a:r>
              <a:endParaRPr dirty="0"/>
            </a:p>
          </p:txBody>
        </p:sp>
        <p:sp>
          <p:nvSpPr>
            <p:cNvPr id="235" name="Google Shape;235;p9"/>
            <p:cNvSpPr txBox="1"/>
            <p:nvPr/>
          </p:nvSpPr>
          <p:spPr>
            <a:xfrm rot="-2045346">
              <a:off x="1600575" y="5606925"/>
              <a:ext cx="3279165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Openness </a:t>
              </a:r>
              <a:endParaRPr/>
            </a:p>
          </p:txBody>
        </p:sp>
        <p:sp>
          <p:nvSpPr>
            <p:cNvPr id="237" name="Google Shape;237;p9"/>
            <p:cNvSpPr txBox="1"/>
            <p:nvPr/>
          </p:nvSpPr>
          <p:spPr>
            <a:xfrm rot="-1462210">
              <a:off x="7996504" y="5593368"/>
              <a:ext cx="307795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FF00FF"/>
                  </a:solidFill>
                  <a:latin typeface="Calibri"/>
                  <a:ea typeface="Calibri"/>
                  <a:cs typeface="Calibri"/>
                  <a:sym typeface="Calibri"/>
                </a:rPr>
                <a:t>Critical </a:t>
              </a:r>
              <a:endParaRPr/>
            </a:p>
          </p:txBody>
        </p:sp>
        <p:sp>
          <p:nvSpPr>
            <p:cNvPr id="238" name="Google Shape;238;p9"/>
            <p:cNvSpPr txBox="1"/>
            <p:nvPr/>
          </p:nvSpPr>
          <p:spPr>
            <a:xfrm rot="1184601">
              <a:off x="-464048" y="4975078"/>
              <a:ext cx="34448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666633"/>
                  </a:solidFill>
                  <a:latin typeface="Calibri"/>
                  <a:ea typeface="Calibri"/>
                  <a:cs typeface="Calibri"/>
                  <a:sym typeface="Calibri"/>
                </a:rPr>
                <a:t>Systematic </a:t>
              </a:r>
              <a:endParaRPr/>
            </a:p>
          </p:txBody>
        </p:sp>
        <p:sp>
          <p:nvSpPr>
            <p:cNvPr id="239" name="Google Shape;239;p9"/>
            <p:cNvSpPr txBox="1"/>
            <p:nvPr/>
          </p:nvSpPr>
          <p:spPr>
            <a:xfrm>
              <a:off x="4040900" y="5809411"/>
              <a:ext cx="3731756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Empirical Testing </a:t>
              </a:r>
              <a:endParaRPr/>
            </a:p>
          </p:txBody>
        </p:sp>
      </p:grpSp>
      <p:pic>
        <p:nvPicPr>
          <p:cNvPr id="241" name="Google Shape;241;p9"/>
          <p:cNvPicPr preferRelativeResize="0"/>
          <p:nvPr/>
        </p:nvPicPr>
        <p:blipFill rotWithShape="1">
          <a:blip r:embed="rId3">
            <a:alphaModFix/>
          </a:blip>
          <a:srcRect l="74113" t="30371" r="12415" b="56147"/>
          <a:stretch/>
        </p:blipFill>
        <p:spPr>
          <a:xfrm>
            <a:off x="10490819" y="6020942"/>
            <a:ext cx="1750747" cy="9856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40;p9">
            <a:extLst>
              <a:ext uri="{FF2B5EF4-FFF2-40B4-BE49-F238E27FC236}">
                <a16:creationId xmlns:a16="http://schemas.microsoft.com/office/drawing/2014/main" id="{907B4A00-5DFC-49DF-BFCA-B10CC32E26EB}"/>
              </a:ext>
            </a:extLst>
          </p:cNvPr>
          <p:cNvSpPr txBox="1"/>
          <p:nvPr/>
        </p:nvSpPr>
        <p:spPr>
          <a:xfrm>
            <a:off x="1037742" y="42722"/>
            <a:ext cx="9901237" cy="87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None/>
            </a:pPr>
            <a:r>
              <a:rPr lang="en-GB" sz="54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Role of the researcher: A summary</a:t>
            </a:r>
            <a:endParaRPr sz="4000" dirty="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200" dirty="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200" dirty="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4000" dirty="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/>
      <p:bldP spid="2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"/>
          <p:cNvSpPr txBox="1"/>
          <p:nvPr/>
        </p:nvSpPr>
        <p:spPr>
          <a:xfrm rot="-1633001">
            <a:off x="303874" y="1924093"/>
            <a:ext cx="39857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Responsibility</a:t>
            </a:r>
            <a:endParaRPr/>
          </a:p>
        </p:txBody>
      </p:sp>
      <p:sp>
        <p:nvSpPr>
          <p:cNvPr id="248" name="Google Shape;248;p10"/>
          <p:cNvSpPr txBox="1"/>
          <p:nvPr/>
        </p:nvSpPr>
        <p:spPr>
          <a:xfrm>
            <a:off x="2459494" y="2390335"/>
            <a:ext cx="244620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Credibility</a:t>
            </a:r>
            <a:endParaRPr/>
          </a:p>
        </p:txBody>
      </p:sp>
      <p:sp>
        <p:nvSpPr>
          <p:cNvPr id="249" name="Google Shape;249;p10"/>
          <p:cNvSpPr txBox="1"/>
          <p:nvPr/>
        </p:nvSpPr>
        <p:spPr>
          <a:xfrm rot="1591309">
            <a:off x="7070263" y="1982665"/>
            <a:ext cx="59498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Honest Data Collection</a:t>
            </a:r>
            <a:endParaRPr/>
          </a:p>
        </p:txBody>
      </p:sp>
      <p:sp>
        <p:nvSpPr>
          <p:cNvPr id="250" name="Google Shape;250;p10"/>
          <p:cNvSpPr txBox="1"/>
          <p:nvPr/>
        </p:nvSpPr>
        <p:spPr>
          <a:xfrm>
            <a:off x="3857627" y="4353771"/>
            <a:ext cx="60975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rPr>
              <a:t>Truthful</a:t>
            </a:r>
            <a:endParaRPr/>
          </a:p>
        </p:txBody>
      </p:sp>
      <p:sp>
        <p:nvSpPr>
          <p:cNvPr id="251" name="Google Shape;251;p10"/>
          <p:cNvSpPr txBox="1"/>
          <p:nvPr/>
        </p:nvSpPr>
        <p:spPr>
          <a:xfrm>
            <a:off x="3804169" y="1164939"/>
            <a:ext cx="16346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Trust</a:t>
            </a:r>
            <a:endParaRPr/>
          </a:p>
        </p:txBody>
      </p:sp>
      <p:sp>
        <p:nvSpPr>
          <p:cNvPr id="252" name="Google Shape;252;p10"/>
          <p:cNvSpPr txBox="1"/>
          <p:nvPr/>
        </p:nvSpPr>
        <p:spPr>
          <a:xfrm rot="-1848449">
            <a:off x="1244620" y="3528814"/>
            <a:ext cx="488030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Doing the Right Thing</a:t>
            </a:r>
            <a:endParaRPr/>
          </a:p>
        </p:txBody>
      </p:sp>
      <p:sp>
        <p:nvSpPr>
          <p:cNvPr id="254" name="Google Shape;254;p10"/>
          <p:cNvSpPr txBox="1"/>
          <p:nvPr/>
        </p:nvSpPr>
        <p:spPr>
          <a:xfrm>
            <a:off x="5708808" y="3205650"/>
            <a:ext cx="18042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Honesty</a:t>
            </a:r>
            <a:endParaRPr/>
          </a:p>
        </p:txBody>
      </p:sp>
      <p:sp>
        <p:nvSpPr>
          <p:cNvPr id="255" name="Google Shape;255;p10"/>
          <p:cNvSpPr txBox="1"/>
          <p:nvPr/>
        </p:nvSpPr>
        <p:spPr>
          <a:xfrm>
            <a:off x="4905701" y="1600927"/>
            <a:ext cx="273432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Reliability</a:t>
            </a:r>
            <a:endParaRPr/>
          </a:p>
        </p:txBody>
      </p:sp>
      <p:sp>
        <p:nvSpPr>
          <p:cNvPr id="256" name="Google Shape;256;p10"/>
          <p:cNvSpPr txBox="1"/>
          <p:nvPr/>
        </p:nvSpPr>
        <p:spPr>
          <a:xfrm rot="434237">
            <a:off x="7536836" y="3574116"/>
            <a:ext cx="426186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Reproducible Results</a:t>
            </a:r>
            <a:endParaRPr/>
          </a:p>
        </p:txBody>
      </p:sp>
      <p:sp>
        <p:nvSpPr>
          <p:cNvPr id="257" name="Google Shape;257;p10"/>
          <p:cNvSpPr txBox="1"/>
          <p:nvPr/>
        </p:nvSpPr>
        <p:spPr>
          <a:xfrm rot="1166093">
            <a:off x="8235308" y="4649009"/>
            <a:ext cx="28649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Repeatability </a:t>
            </a:r>
            <a:endParaRPr/>
          </a:p>
        </p:txBody>
      </p:sp>
      <p:sp>
        <p:nvSpPr>
          <p:cNvPr id="258" name="Google Shape;258;p10"/>
          <p:cNvSpPr txBox="1"/>
          <p:nvPr/>
        </p:nvSpPr>
        <p:spPr>
          <a:xfrm>
            <a:off x="1635571" y="4784467"/>
            <a:ext cx="62328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3300"/>
                </a:solidFill>
                <a:latin typeface="Calibri"/>
                <a:ea typeface="Calibri"/>
                <a:cs typeface="Calibri"/>
                <a:sym typeface="Calibri"/>
              </a:rPr>
              <a:t>Honest Interpretations</a:t>
            </a:r>
            <a:endParaRPr/>
          </a:p>
        </p:txBody>
      </p:sp>
      <p:sp>
        <p:nvSpPr>
          <p:cNvPr id="259" name="Google Shape;259;p10"/>
          <p:cNvSpPr txBox="1"/>
          <p:nvPr/>
        </p:nvSpPr>
        <p:spPr>
          <a:xfrm>
            <a:off x="5946111" y="929821"/>
            <a:ext cx="15669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Rigour</a:t>
            </a:r>
            <a:endParaRPr/>
          </a:p>
        </p:txBody>
      </p:sp>
      <p:sp>
        <p:nvSpPr>
          <p:cNvPr id="260" name="Google Shape;260;p10"/>
          <p:cNvSpPr txBox="1"/>
          <p:nvPr/>
        </p:nvSpPr>
        <p:spPr>
          <a:xfrm>
            <a:off x="4216787" y="3818997"/>
            <a:ext cx="220861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990033"/>
                </a:solidFill>
                <a:latin typeface="Calibri"/>
                <a:ea typeface="Calibri"/>
                <a:cs typeface="Calibri"/>
                <a:sym typeface="Calibri"/>
              </a:rPr>
              <a:t>Behaviour</a:t>
            </a:r>
            <a:endParaRPr/>
          </a:p>
        </p:txBody>
      </p:sp>
      <p:sp>
        <p:nvSpPr>
          <p:cNvPr id="261" name="Google Shape;261;p10"/>
          <p:cNvSpPr txBox="1"/>
          <p:nvPr/>
        </p:nvSpPr>
        <p:spPr>
          <a:xfrm rot="1296349">
            <a:off x="1388728" y="3030154"/>
            <a:ext cx="18160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993300"/>
                </a:solidFill>
                <a:latin typeface="Calibri"/>
                <a:ea typeface="Calibri"/>
                <a:cs typeface="Calibri"/>
                <a:sym typeface="Calibri"/>
              </a:rPr>
              <a:t>Conduct</a:t>
            </a:r>
            <a:endParaRPr/>
          </a:p>
        </p:txBody>
      </p:sp>
      <p:sp>
        <p:nvSpPr>
          <p:cNvPr id="262" name="Google Shape;262;p10"/>
          <p:cNvSpPr txBox="1"/>
          <p:nvPr/>
        </p:nvSpPr>
        <p:spPr>
          <a:xfrm rot="-2045346">
            <a:off x="1600575" y="5606925"/>
            <a:ext cx="327916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Openness </a:t>
            </a:r>
            <a:endParaRPr/>
          </a:p>
        </p:txBody>
      </p:sp>
      <p:sp>
        <p:nvSpPr>
          <p:cNvPr id="263" name="Google Shape;263;p10"/>
          <p:cNvSpPr txBox="1"/>
          <p:nvPr/>
        </p:nvSpPr>
        <p:spPr>
          <a:xfrm>
            <a:off x="6475724" y="5163080"/>
            <a:ext cx="346064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Transparency </a:t>
            </a:r>
            <a:endParaRPr dirty="0"/>
          </a:p>
        </p:txBody>
      </p:sp>
      <p:sp>
        <p:nvSpPr>
          <p:cNvPr id="264" name="Google Shape;264;p10"/>
          <p:cNvSpPr txBox="1"/>
          <p:nvPr/>
        </p:nvSpPr>
        <p:spPr>
          <a:xfrm rot="-1462210">
            <a:off x="7996504" y="5593368"/>
            <a:ext cx="30779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Critical </a:t>
            </a:r>
            <a:endParaRPr/>
          </a:p>
        </p:txBody>
      </p:sp>
      <p:sp>
        <p:nvSpPr>
          <p:cNvPr id="265" name="Google Shape;265;p10"/>
          <p:cNvSpPr txBox="1"/>
          <p:nvPr/>
        </p:nvSpPr>
        <p:spPr>
          <a:xfrm rot="1184601">
            <a:off x="-464048" y="4975078"/>
            <a:ext cx="34448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666633"/>
                </a:solidFill>
                <a:latin typeface="Calibri"/>
                <a:ea typeface="Calibri"/>
                <a:cs typeface="Calibri"/>
                <a:sym typeface="Calibri"/>
              </a:rPr>
              <a:t>Systematic </a:t>
            </a:r>
            <a:endParaRPr/>
          </a:p>
        </p:txBody>
      </p:sp>
      <p:sp>
        <p:nvSpPr>
          <p:cNvPr id="266" name="Google Shape;266;p10"/>
          <p:cNvSpPr txBox="1"/>
          <p:nvPr/>
        </p:nvSpPr>
        <p:spPr>
          <a:xfrm>
            <a:off x="4040900" y="5809411"/>
            <a:ext cx="37317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Empirical Testing </a:t>
            </a:r>
            <a:endParaRPr/>
          </a:p>
        </p:txBody>
      </p:sp>
      <p:sp>
        <p:nvSpPr>
          <p:cNvPr id="267" name="Google Shape;267;p10"/>
          <p:cNvSpPr txBox="1"/>
          <p:nvPr/>
        </p:nvSpPr>
        <p:spPr>
          <a:xfrm>
            <a:off x="1145381" y="122732"/>
            <a:ext cx="9901237" cy="87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None/>
            </a:pPr>
            <a:r>
              <a:rPr lang="en-GB" sz="54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Role of the researcher: A summary</a:t>
            </a:r>
            <a:endParaRPr sz="12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40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10"/>
          <p:cNvPicPr preferRelativeResize="0"/>
          <p:nvPr/>
        </p:nvPicPr>
        <p:blipFill rotWithShape="1">
          <a:blip r:embed="rId3">
            <a:alphaModFix/>
          </a:blip>
          <a:srcRect l="74113" t="30371" r="12415" b="56147"/>
          <a:stretch/>
        </p:blipFill>
        <p:spPr>
          <a:xfrm>
            <a:off x="10441251" y="5872398"/>
            <a:ext cx="1750747" cy="98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1552</Words>
  <Application>Microsoft Office PowerPoint</Application>
  <PresentationFormat>Widescreen</PresentationFormat>
  <Paragraphs>349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Verdana</vt:lpstr>
      <vt:lpstr>Lato</vt:lpstr>
      <vt:lpstr>-apple-system</vt:lpstr>
      <vt:lpstr>Helvetica Neue</vt:lpstr>
      <vt:lpstr>Courier New</vt:lpstr>
      <vt:lpstr>Calibri</vt:lpstr>
      <vt:lpstr>Noto Sans Symbols</vt:lpstr>
      <vt:lpstr>Ubuntu Light</vt:lpstr>
      <vt:lpstr>Arial</vt:lpstr>
      <vt:lpstr>Ubuntu</vt:lpstr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Aims of TILT Sabbatical </vt:lpstr>
      <vt:lpstr> Aims of TILT Sabbatical </vt:lpstr>
      <vt:lpstr> Aims of TILT Sabbatical </vt:lpstr>
      <vt:lpstr> Aims of TILT Sabbatical </vt:lpstr>
      <vt:lpstr> Aims of TILT Sabbatical </vt:lpstr>
      <vt:lpstr> Aims of TILT Sabbatical </vt:lpstr>
      <vt:lpstr> Aims of TILT Sabbatical </vt:lpstr>
      <vt:lpstr>PowerPoint Presentation</vt:lpstr>
      <vt:lpstr>PowerPoint Presentation</vt:lpstr>
      <vt:lpstr> Aims of TILT Sabbatical </vt:lpstr>
      <vt:lpstr>PowerPoint Presentation</vt:lpstr>
      <vt:lpstr>PowerPoint Presentation</vt:lpstr>
      <vt:lpstr>PowerPoint Presentation</vt:lpstr>
      <vt:lpstr> Aims of TILT Sabbatical </vt:lpstr>
      <vt:lpstr> Aims of TILT Sabbatical </vt:lpstr>
      <vt:lpstr> Aims of TILT Sabbatical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Kazim İnem</dc:creator>
  <cp:lastModifiedBy>Reviewer </cp:lastModifiedBy>
  <cp:revision>1</cp:revision>
  <dcterms:created xsi:type="dcterms:W3CDTF">2022-04-10T22:06:07Z</dcterms:created>
  <dcterms:modified xsi:type="dcterms:W3CDTF">2023-08-25T05:10:09Z</dcterms:modified>
</cp:coreProperties>
</file>