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2" r:id="rId3"/>
    <p:sldId id="291" r:id="rId4"/>
    <p:sldId id="306" r:id="rId5"/>
    <p:sldId id="308" r:id="rId6"/>
    <p:sldId id="309" r:id="rId7"/>
    <p:sldId id="310" r:id="rId8"/>
    <p:sldId id="313" r:id="rId9"/>
    <p:sldId id="311" r:id="rId10"/>
    <p:sldId id="287" r:id="rId11"/>
    <p:sldId id="293" r:id="rId12"/>
    <p:sldId id="294" r:id="rId13"/>
    <p:sldId id="314" r:id="rId14"/>
    <p:sldId id="288" r:id="rId15"/>
    <p:sldId id="315" r:id="rId16"/>
    <p:sldId id="307" r:id="rId17"/>
    <p:sldId id="283" r:id="rId18"/>
    <p:sldId id="260" r:id="rId19"/>
    <p:sldId id="261" r:id="rId20"/>
    <p:sldId id="276" r:id="rId21"/>
    <p:sldId id="277" r:id="rId22"/>
    <p:sldId id="278" r:id="rId23"/>
    <p:sldId id="284" r:id="rId24"/>
    <p:sldId id="280" r:id="rId25"/>
    <p:sldId id="285" r:id="rId26"/>
    <p:sldId id="286" r:id="rId27"/>
    <p:sldId id="289" r:id="rId28"/>
    <p:sldId id="312" r:id="rId2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667" autoAdjust="0"/>
    <p:restoredTop sz="94660"/>
  </p:normalViewPr>
  <p:slideViewPr>
    <p:cSldViewPr snapToGrid="0">
      <p:cViewPr varScale="1">
        <p:scale>
          <a:sx n="68" d="100"/>
          <a:sy n="68" d="100"/>
        </p:scale>
        <p:origin x="240" y="1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FE09CA-3333-714E-AB9E-9FC16FA461E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4D82AB5C-7D0E-5541-BBFE-C447C99C1622}">
      <dgm:prSet/>
      <dgm:spPr/>
      <dgm:t>
        <a:bodyPr/>
        <a:lstStyle/>
        <a:p>
          <a:r>
            <a:rPr lang="en-GB" b="0" i="0" dirty="0"/>
            <a:t>Academic Integrity	</a:t>
          </a:r>
          <a:endParaRPr lang="en-TR" dirty="0"/>
        </a:p>
      </dgm:t>
    </dgm:pt>
    <dgm:pt modelId="{050D5CCF-0CDF-5D4B-97DA-688FE9856A74}" type="parTrans" cxnId="{821FFB4C-CE74-F341-A90C-9B1F2F2FDB8E}">
      <dgm:prSet/>
      <dgm:spPr/>
      <dgm:t>
        <a:bodyPr/>
        <a:lstStyle/>
        <a:p>
          <a:endParaRPr lang="en-US"/>
        </a:p>
      </dgm:t>
    </dgm:pt>
    <dgm:pt modelId="{F81D23D8-D537-F840-822C-F557289A1FEB}" type="sibTrans" cxnId="{821FFB4C-CE74-F341-A90C-9B1F2F2FDB8E}">
      <dgm:prSet/>
      <dgm:spPr/>
      <dgm:t>
        <a:bodyPr/>
        <a:lstStyle/>
        <a:p>
          <a:endParaRPr lang="en-US"/>
        </a:p>
      </dgm:t>
    </dgm:pt>
    <dgm:pt modelId="{893C2899-D596-1A4C-8B18-4B4025F8575F}">
      <dgm:prSet/>
      <dgm:spPr/>
      <dgm:t>
        <a:bodyPr/>
        <a:lstStyle/>
        <a:p>
          <a:r>
            <a:rPr lang="en-GB" b="0" i="0" dirty="0"/>
            <a:t>Academic Integrity Policies</a:t>
          </a:r>
          <a:endParaRPr lang="en-TR" dirty="0"/>
        </a:p>
      </dgm:t>
    </dgm:pt>
    <dgm:pt modelId="{46790389-4A4E-0443-AAAE-E3B9136AC4A5}" type="parTrans" cxnId="{2C20106D-9330-124A-9BC5-9D4D1B986457}">
      <dgm:prSet/>
      <dgm:spPr/>
      <dgm:t>
        <a:bodyPr/>
        <a:lstStyle/>
        <a:p>
          <a:endParaRPr lang="en-US"/>
        </a:p>
      </dgm:t>
    </dgm:pt>
    <dgm:pt modelId="{A7DA409B-3DAF-644D-A163-30C4E4ABFF20}" type="sibTrans" cxnId="{2C20106D-9330-124A-9BC5-9D4D1B986457}">
      <dgm:prSet/>
      <dgm:spPr/>
      <dgm:t>
        <a:bodyPr/>
        <a:lstStyle/>
        <a:p>
          <a:endParaRPr lang="en-US"/>
        </a:p>
      </dgm:t>
    </dgm:pt>
    <dgm:pt modelId="{4A5DF527-B270-534B-A6FE-CFF1227444D2}">
      <dgm:prSet/>
      <dgm:spPr/>
      <dgm:t>
        <a:bodyPr/>
        <a:lstStyle/>
        <a:p>
          <a:r>
            <a:rPr lang="en-GB" b="0" i="0" dirty="0"/>
            <a:t>HE Academic Integrity Policies</a:t>
          </a:r>
          <a:endParaRPr lang="en-TR" dirty="0"/>
        </a:p>
      </dgm:t>
    </dgm:pt>
    <dgm:pt modelId="{52AE5DA0-191B-8E41-83E2-88734C874B07}" type="parTrans" cxnId="{F52D2080-52F2-E04C-B1B4-0A56143BB27A}">
      <dgm:prSet/>
      <dgm:spPr/>
      <dgm:t>
        <a:bodyPr/>
        <a:lstStyle/>
        <a:p>
          <a:endParaRPr lang="en-US"/>
        </a:p>
      </dgm:t>
    </dgm:pt>
    <dgm:pt modelId="{E7B64DC8-2BA3-7248-A665-BE3EB6FE7F54}" type="sibTrans" cxnId="{F52D2080-52F2-E04C-B1B4-0A56143BB27A}">
      <dgm:prSet/>
      <dgm:spPr/>
      <dgm:t>
        <a:bodyPr/>
        <a:lstStyle/>
        <a:p>
          <a:endParaRPr lang="en-US"/>
        </a:p>
      </dgm:t>
    </dgm:pt>
    <dgm:pt modelId="{9F7213BC-E18B-0544-AA03-D29530CA74BC}">
      <dgm:prSet/>
      <dgm:spPr/>
      <dgm:t>
        <a:bodyPr/>
        <a:lstStyle/>
        <a:p>
          <a:r>
            <a:rPr lang="en-GB" b="0" i="0" dirty="0"/>
            <a:t>FAITH Project Results</a:t>
          </a:r>
          <a:endParaRPr lang="en-TR" dirty="0"/>
        </a:p>
      </dgm:t>
    </dgm:pt>
    <dgm:pt modelId="{C7FFF889-2E65-F94B-9681-4C966B932295}" type="parTrans" cxnId="{432704C9-7BF0-8146-A773-6C94AC4ED6BC}">
      <dgm:prSet/>
      <dgm:spPr/>
      <dgm:t>
        <a:bodyPr/>
        <a:lstStyle/>
        <a:p>
          <a:endParaRPr lang="en-US"/>
        </a:p>
      </dgm:t>
    </dgm:pt>
    <dgm:pt modelId="{9B5C0320-76C4-0E44-A0CE-0117A38CBD08}" type="sibTrans" cxnId="{432704C9-7BF0-8146-A773-6C94AC4ED6BC}">
      <dgm:prSet/>
      <dgm:spPr/>
      <dgm:t>
        <a:bodyPr/>
        <a:lstStyle/>
        <a:p>
          <a:endParaRPr lang="en-US"/>
        </a:p>
      </dgm:t>
    </dgm:pt>
    <dgm:pt modelId="{69ABDAA6-0CE5-7740-B3BF-6CF64D3F9AF0}">
      <dgm:prSet/>
      <dgm:spPr/>
      <dgm:t>
        <a:bodyPr/>
        <a:lstStyle/>
        <a:p>
          <a:r>
            <a:rPr lang="en-TR" dirty="0"/>
            <a:t>Corpus Building</a:t>
          </a:r>
        </a:p>
      </dgm:t>
    </dgm:pt>
    <dgm:pt modelId="{628DF890-23B4-4240-9F8B-55193DF72D6E}" type="parTrans" cxnId="{C3A9D9C7-2FD2-2F4D-A447-3FD3D502AE69}">
      <dgm:prSet/>
      <dgm:spPr/>
      <dgm:t>
        <a:bodyPr/>
        <a:lstStyle/>
        <a:p>
          <a:endParaRPr lang="en-US"/>
        </a:p>
      </dgm:t>
    </dgm:pt>
    <dgm:pt modelId="{FFD7AEEC-068E-DE4A-B535-056E51637842}" type="sibTrans" cxnId="{C3A9D9C7-2FD2-2F4D-A447-3FD3D502AE69}">
      <dgm:prSet/>
      <dgm:spPr/>
      <dgm:t>
        <a:bodyPr/>
        <a:lstStyle/>
        <a:p>
          <a:endParaRPr lang="en-US"/>
        </a:p>
      </dgm:t>
    </dgm:pt>
    <dgm:pt modelId="{925EAE27-653D-B540-A7A4-9DB4A903E1C7}">
      <dgm:prSet/>
      <dgm:spPr/>
      <dgm:t>
        <a:bodyPr/>
        <a:lstStyle/>
        <a:p>
          <a:r>
            <a:rPr lang="en-GB" b="0" i="0" noProof="0" dirty="0"/>
            <a:t>Policy Corpus</a:t>
          </a:r>
          <a:endParaRPr lang="en-GB" noProof="0" dirty="0"/>
        </a:p>
      </dgm:t>
    </dgm:pt>
    <dgm:pt modelId="{0C816692-98F8-E144-963B-CD6D078DEF16}" type="parTrans" cxnId="{E512C8FB-7C11-FA44-892E-D27902735BD0}">
      <dgm:prSet/>
      <dgm:spPr/>
      <dgm:t>
        <a:bodyPr/>
        <a:lstStyle/>
        <a:p>
          <a:endParaRPr lang="en-US"/>
        </a:p>
      </dgm:t>
    </dgm:pt>
    <dgm:pt modelId="{8687075C-F18B-6D47-A206-72BED7275D59}" type="sibTrans" cxnId="{E512C8FB-7C11-FA44-892E-D27902735BD0}">
      <dgm:prSet/>
      <dgm:spPr/>
      <dgm:t>
        <a:bodyPr/>
        <a:lstStyle/>
        <a:p>
          <a:endParaRPr lang="en-US"/>
        </a:p>
      </dgm:t>
    </dgm:pt>
    <dgm:pt modelId="{18E3B7FB-B8DD-C541-983F-2A07E8E3E61C}" type="pres">
      <dgm:prSet presAssocID="{E2FE09CA-3333-714E-AB9E-9FC16FA461EC}" presName="CompostProcess" presStyleCnt="0">
        <dgm:presLayoutVars>
          <dgm:dir/>
          <dgm:resizeHandles val="exact"/>
        </dgm:presLayoutVars>
      </dgm:prSet>
      <dgm:spPr/>
    </dgm:pt>
    <dgm:pt modelId="{529EEED5-C452-E146-B9D6-5C441FFDBAE1}" type="pres">
      <dgm:prSet presAssocID="{E2FE09CA-3333-714E-AB9E-9FC16FA461EC}" presName="arrow" presStyleLbl="bgShp" presStyleIdx="0" presStyleCnt="1"/>
      <dgm:spPr/>
    </dgm:pt>
    <dgm:pt modelId="{FA15CD0A-574C-BE45-A0E0-B50A236045AE}" type="pres">
      <dgm:prSet presAssocID="{E2FE09CA-3333-714E-AB9E-9FC16FA461EC}" presName="linearProcess" presStyleCnt="0"/>
      <dgm:spPr/>
    </dgm:pt>
    <dgm:pt modelId="{F2699310-311B-254D-9C5E-6B337BD59331}" type="pres">
      <dgm:prSet presAssocID="{4D82AB5C-7D0E-5541-BBFE-C447C99C1622}" presName="textNode" presStyleLbl="node1" presStyleIdx="0" presStyleCnt="6">
        <dgm:presLayoutVars>
          <dgm:bulletEnabled val="1"/>
        </dgm:presLayoutVars>
      </dgm:prSet>
      <dgm:spPr/>
    </dgm:pt>
    <dgm:pt modelId="{9BAAAD47-5DAD-784B-8C75-2C0BDF7756E7}" type="pres">
      <dgm:prSet presAssocID="{F81D23D8-D537-F840-822C-F557289A1FEB}" presName="sibTrans" presStyleCnt="0"/>
      <dgm:spPr/>
    </dgm:pt>
    <dgm:pt modelId="{C1B81E9F-A8A7-3147-AC18-AD12DFCDC936}" type="pres">
      <dgm:prSet presAssocID="{893C2899-D596-1A4C-8B18-4B4025F8575F}" presName="textNode" presStyleLbl="node1" presStyleIdx="1" presStyleCnt="6">
        <dgm:presLayoutVars>
          <dgm:bulletEnabled val="1"/>
        </dgm:presLayoutVars>
      </dgm:prSet>
      <dgm:spPr/>
    </dgm:pt>
    <dgm:pt modelId="{A1378D2E-5ED0-2E46-8E94-A7B747DB9E06}" type="pres">
      <dgm:prSet presAssocID="{A7DA409B-3DAF-644D-A163-30C4E4ABFF20}" presName="sibTrans" presStyleCnt="0"/>
      <dgm:spPr/>
    </dgm:pt>
    <dgm:pt modelId="{9FA0F8A3-19ED-D844-8270-6BE2B48AA867}" type="pres">
      <dgm:prSet presAssocID="{4A5DF527-B270-534B-A6FE-CFF1227444D2}" presName="textNode" presStyleLbl="node1" presStyleIdx="2" presStyleCnt="6">
        <dgm:presLayoutVars>
          <dgm:bulletEnabled val="1"/>
        </dgm:presLayoutVars>
      </dgm:prSet>
      <dgm:spPr/>
    </dgm:pt>
    <dgm:pt modelId="{1D27CA90-84BE-524B-B86F-9D32118BE159}" type="pres">
      <dgm:prSet presAssocID="{E7B64DC8-2BA3-7248-A665-BE3EB6FE7F54}" presName="sibTrans" presStyleCnt="0"/>
      <dgm:spPr/>
    </dgm:pt>
    <dgm:pt modelId="{342D6222-51AD-D04D-A47D-59FCC023A45B}" type="pres">
      <dgm:prSet presAssocID="{9F7213BC-E18B-0544-AA03-D29530CA74BC}" presName="textNode" presStyleLbl="node1" presStyleIdx="3" presStyleCnt="6">
        <dgm:presLayoutVars>
          <dgm:bulletEnabled val="1"/>
        </dgm:presLayoutVars>
      </dgm:prSet>
      <dgm:spPr/>
    </dgm:pt>
    <dgm:pt modelId="{296974C5-A9FC-DB4A-8393-53907AA29880}" type="pres">
      <dgm:prSet presAssocID="{9B5C0320-76C4-0E44-A0CE-0117A38CBD08}" presName="sibTrans" presStyleCnt="0"/>
      <dgm:spPr/>
    </dgm:pt>
    <dgm:pt modelId="{039AA0FA-7153-7A4B-9BD8-5D1D9F48646A}" type="pres">
      <dgm:prSet presAssocID="{69ABDAA6-0CE5-7740-B3BF-6CF64D3F9AF0}" presName="textNode" presStyleLbl="node1" presStyleIdx="4" presStyleCnt="6">
        <dgm:presLayoutVars>
          <dgm:bulletEnabled val="1"/>
        </dgm:presLayoutVars>
      </dgm:prSet>
      <dgm:spPr/>
    </dgm:pt>
    <dgm:pt modelId="{2CBCB502-FEAC-A146-9387-FCDDCB41956B}" type="pres">
      <dgm:prSet presAssocID="{FFD7AEEC-068E-DE4A-B535-056E51637842}" presName="sibTrans" presStyleCnt="0"/>
      <dgm:spPr/>
    </dgm:pt>
    <dgm:pt modelId="{8080B115-34E3-834A-9F1F-0023C6EDA601}" type="pres">
      <dgm:prSet presAssocID="{925EAE27-653D-B540-A7A4-9DB4A903E1C7}" presName="textNode" presStyleLbl="node1" presStyleIdx="5" presStyleCnt="6">
        <dgm:presLayoutVars>
          <dgm:bulletEnabled val="1"/>
        </dgm:presLayoutVars>
      </dgm:prSet>
      <dgm:spPr/>
    </dgm:pt>
  </dgm:ptLst>
  <dgm:cxnLst>
    <dgm:cxn modelId="{B5C1223C-4F18-7F4A-8929-1D71AD7299B4}" type="presOf" srcId="{E2FE09CA-3333-714E-AB9E-9FC16FA461EC}" destId="{18E3B7FB-B8DD-C541-983F-2A07E8E3E61C}" srcOrd="0" destOrd="0" presId="urn:microsoft.com/office/officeart/2005/8/layout/hProcess9"/>
    <dgm:cxn modelId="{821FFB4C-CE74-F341-A90C-9B1F2F2FDB8E}" srcId="{E2FE09CA-3333-714E-AB9E-9FC16FA461EC}" destId="{4D82AB5C-7D0E-5541-BBFE-C447C99C1622}" srcOrd="0" destOrd="0" parTransId="{050D5CCF-0CDF-5D4B-97DA-688FE9856A74}" sibTransId="{F81D23D8-D537-F840-822C-F557289A1FEB}"/>
    <dgm:cxn modelId="{2B5ED854-C57E-264B-B2FB-A321D1484DF4}" type="presOf" srcId="{893C2899-D596-1A4C-8B18-4B4025F8575F}" destId="{C1B81E9F-A8A7-3147-AC18-AD12DFCDC936}" srcOrd="0" destOrd="0" presId="urn:microsoft.com/office/officeart/2005/8/layout/hProcess9"/>
    <dgm:cxn modelId="{01432366-D0A5-1A41-B8B4-F8830D299A86}" type="presOf" srcId="{925EAE27-653D-B540-A7A4-9DB4A903E1C7}" destId="{8080B115-34E3-834A-9F1F-0023C6EDA601}" srcOrd="0" destOrd="0" presId="urn:microsoft.com/office/officeart/2005/8/layout/hProcess9"/>
    <dgm:cxn modelId="{2C20106D-9330-124A-9BC5-9D4D1B986457}" srcId="{E2FE09CA-3333-714E-AB9E-9FC16FA461EC}" destId="{893C2899-D596-1A4C-8B18-4B4025F8575F}" srcOrd="1" destOrd="0" parTransId="{46790389-4A4E-0443-AAAE-E3B9136AC4A5}" sibTransId="{A7DA409B-3DAF-644D-A163-30C4E4ABFF20}"/>
    <dgm:cxn modelId="{6D561774-06DA-EB4A-B526-473E2F6CEEB7}" type="presOf" srcId="{9F7213BC-E18B-0544-AA03-D29530CA74BC}" destId="{342D6222-51AD-D04D-A47D-59FCC023A45B}" srcOrd="0" destOrd="0" presId="urn:microsoft.com/office/officeart/2005/8/layout/hProcess9"/>
    <dgm:cxn modelId="{F52D2080-52F2-E04C-B1B4-0A56143BB27A}" srcId="{E2FE09CA-3333-714E-AB9E-9FC16FA461EC}" destId="{4A5DF527-B270-534B-A6FE-CFF1227444D2}" srcOrd="2" destOrd="0" parTransId="{52AE5DA0-191B-8E41-83E2-88734C874B07}" sibTransId="{E7B64DC8-2BA3-7248-A665-BE3EB6FE7F54}"/>
    <dgm:cxn modelId="{75DE4BB6-61DD-5048-9EA7-64C5BD9F2BFC}" type="presOf" srcId="{4A5DF527-B270-534B-A6FE-CFF1227444D2}" destId="{9FA0F8A3-19ED-D844-8270-6BE2B48AA867}" srcOrd="0" destOrd="0" presId="urn:microsoft.com/office/officeart/2005/8/layout/hProcess9"/>
    <dgm:cxn modelId="{196A76BA-7DCD-D740-AE2A-2773BFE5C6EE}" type="presOf" srcId="{4D82AB5C-7D0E-5541-BBFE-C447C99C1622}" destId="{F2699310-311B-254D-9C5E-6B337BD59331}" srcOrd="0" destOrd="0" presId="urn:microsoft.com/office/officeart/2005/8/layout/hProcess9"/>
    <dgm:cxn modelId="{686D88BF-C243-664F-A449-CDEB5BC5DC1C}" type="presOf" srcId="{69ABDAA6-0CE5-7740-B3BF-6CF64D3F9AF0}" destId="{039AA0FA-7153-7A4B-9BD8-5D1D9F48646A}" srcOrd="0" destOrd="0" presId="urn:microsoft.com/office/officeart/2005/8/layout/hProcess9"/>
    <dgm:cxn modelId="{C3A9D9C7-2FD2-2F4D-A447-3FD3D502AE69}" srcId="{E2FE09CA-3333-714E-AB9E-9FC16FA461EC}" destId="{69ABDAA6-0CE5-7740-B3BF-6CF64D3F9AF0}" srcOrd="4" destOrd="0" parTransId="{628DF890-23B4-4240-9F8B-55193DF72D6E}" sibTransId="{FFD7AEEC-068E-DE4A-B535-056E51637842}"/>
    <dgm:cxn modelId="{432704C9-7BF0-8146-A773-6C94AC4ED6BC}" srcId="{E2FE09CA-3333-714E-AB9E-9FC16FA461EC}" destId="{9F7213BC-E18B-0544-AA03-D29530CA74BC}" srcOrd="3" destOrd="0" parTransId="{C7FFF889-2E65-F94B-9681-4C966B932295}" sibTransId="{9B5C0320-76C4-0E44-A0CE-0117A38CBD08}"/>
    <dgm:cxn modelId="{E512C8FB-7C11-FA44-892E-D27902735BD0}" srcId="{E2FE09CA-3333-714E-AB9E-9FC16FA461EC}" destId="{925EAE27-653D-B540-A7A4-9DB4A903E1C7}" srcOrd="5" destOrd="0" parTransId="{0C816692-98F8-E144-963B-CD6D078DEF16}" sibTransId="{8687075C-F18B-6D47-A206-72BED7275D59}"/>
    <dgm:cxn modelId="{1E5A2755-BE5D-744F-8B6D-611C498CD9D1}" type="presParOf" srcId="{18E3B7FB-B8DD-C541-983F-2A07E8E3E61C}" destId="{529EEED5-C452-E146-B9D6-5C441FFDBAE1}" srcOrd="0" destOrd="0" presId="urn:microsoft.com/office/officeart/2005/8/layout/hProcess9"/>
    <dgm:cxn modelId="{2A03193F-A47B-C44A-A973-870D3F6CC6A4}" type="presParOf" srcId="{18E3B7FB-B8DD-C541-983F-2A07E8E3E61C}" destId="{FA15CD0A-574C-BE45-A0E0-B50A236045AE}" srcOrd="1" destOrd="0" presId="urn:microsoft.com/office/officeart/2005/8/layout/hProcess9"/>
    <dgm:cxn modelId="{7E1922E4-ED85-7949-A00E-3CD12910046B}" type="presParOf" srcId="{FA15CD0A-574C-BE45-A0E0-B50A236045AE}" destId="{F2699310-311B-254D-9C5E-6B337BD59331}" srcOrd="0" destOrd="0" presId="urn:microsoft.com/office/officeart/2005/8/layout/hProcess9"/>
    <dgm:cxn modelId="{74B9F67B-A52C-8543-96A4-15C6790204C1}" type="presParOf" srcId="{FA15CD0A-574C-BE45-A0E0-B50A236045AE}" destId="{9BAAAD47-5DAD-784B-8C75-2C0BDF7756E7}" srcOrd="1" destOrd="0" presId="urn:microsoft.com/office/officeart/2005/8/layout/hProcess9"/>
    <dgm:cxn modelId="{6C5CCC77-8850-9D4A-AAA9-7D7680706772}" type="presParOf" srcId="{FA15CD0A-574C-BE45-A0E0-B50A236045AE}" destId="{C1B81E9F-A8A7-3147-AC18-AD12DFCDC936}" srcOrd="2" destOrd="0" presId="urn:microsoft.com/office/officeart/2005/8/layout/hProcess9"/>
    <dgm:cxn modelId="{A9A87300-CCA5-B442-AF93-838B13577F3B}" type="presParOf" srcId="{FA15CD0A-574C-BE45-A0E0-B50A236045AE}" destId="{A1378D2E-5ED0-2E46-8E94-A7B747DB9E06}" srcOrd="3" destOrd="0" presId="urn:microsoft.com/office/officeart/2005/8/layout/hProcess9"/>
    <dgm:cxn modelId="{64142879-5652-D84A-9DC2-0B9753AE0641}" type="presParOf" srcId="{FA15CD0A-574C-BE45-A0E0-B50A236045AE}" destId="{9FA0F8A3-19ED-D844-8270-6BE2B48AA867}" srcOrd="4" destOrd="0" presId="urn:microsoft.com/office/officeart/2005/8/layout/hProcess9"/>
    <dgm:cxn modelId="{A1213022-3D4F-2348-96BE-43C3F02EC3F0}" type="presParOf" srcId="{FA15CD0A-574C-BE45-A0E0-B50A236045AE}" destId="{1D27CA90-84BE-524B-B86F-9D32118BE159}" srcOrd="5" destOrd="0" presId="urn:microsoft.com/office/officeart/2005/8/layout/hProcess9"/>
    <dgm:cxn modelId="{A3E780E1-F48B-2948-A1FB-0B563786F759}" type="presParOf" srcId="{FA15CD0A-574C-BE45-A0E0-B50A236045AE}" destId="{342D6222-51AD-D04D-A47D-59FCC023A45B}" srcOrd="6" destOrd="0" presId="urn:microsoft.com/office/officeart/2005/8/layout/hProcess9"/>
    <dgm:cxn modelId="{110B39C3-BCF5-9C43-BA71-EBDF987271A2}" type="presParOf" srcId="{FA15CD0A-574C-BE45-A0E0-B50A236045AE}" destId="{296974C5-A9FC-DB4A-8393-53907AA29880}" srcOrd="7" destOrd="0" presId="urn:microsoft.com/office/officeart/2005/8/layout/hProcess9"/>
    <dgm:cxn modelId="{B44BB8AF-C81A-9D47-852F-1C5DE9AC55CA}" type="presParOf" srcId="{FA15CD0A-574C-BE45-A0E0-B50A236045AE}" destId="{039AA0FA-7153-7A4B-9BD8-5D1D9F48646A}" srcOrd="8" destOrd="0" presId="urn:microsoft.com/office/officeart/2005/8/layout/hProcess9"/>
    <dgm:cxn modelId="{0A4E5C6E-FB9C-6F46-B463-326ED6AEAB38}" type="presParOf" srcId="{FA15CD0A-574C-BE45-A0E0-B50A236045AE}" destId="{2CBCB502-FEAC-A146-9387-FCDDCB41956B}" srcOrd="9" destOrd="0" presId="urn:microsoft.com/office/officeart/2005/8/layout/hProcess9"/>
    <dgm:cxn modelId="{DE1855C1-521A-584A-96C2-006E978DB725}" type="presParOf" srcId="{FA15CD0A-574C-BE45-A0E0-B50A236045AE}" destId="{8080B115-34E3-834A-9F1F-0023C6EDA601}"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65ABFA-ECF9-544E-A65C-785E03EB0D6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0EC29FC-DD95-604C-8C65-50EDB244F70A}">
      <dgm:prSet custT="1"/>
      <dgm:spPr/>
      <dgm:t>
        <a:bodyPr/>
        <a:lstStyle/>
        <a:p>
          <a:r>
            <a:rPr lang="en-GB" sz="1400" b="0" i="0" dirty="0"/>
            <a:t>Policies should be carefully developed and implemented with the collaboration of all stakeholders.</a:t>
          </a:r>
          <a:endParaRPr lang="en-TR" sz="1400" dirty="0"/>
        </a:p>
      </dgm:t>
    </dgm:pt>
    <dgm:pt modelId="{EFBB52CA-04E5-1A4F-9BE2-59B9F8C83756}" type="parTrans" cxnId="{E8DF4B63-1EEA-D844-A8F5-3CC36DBB9DC5}">
      <dgm:prSet/>
      <dgm:spPr/>
      <dgm:t>
        <a:bodyPr/>
        <a:lstStyle/>
        <a:p>
          <a:endParaRPr lang="en-US"/>
        </a:p>
      </dgm:t>
    </dgm:pt>
    <dgm:pt modelId="{EF735EA9-3B4E-8040-ACCC-F7AE5F2C5254}" type="sibTrans" cxnId="{E8DF4B63-1EEA-D844-A8F5-3CC36DBB9DC5}">
      <dgm:prSet/>
      <dgm:spPr/>
      <dgm:t>
        <a:bodyPr/>
        <a:lstStyle/>
        <a:p>
          <a:endParaRPr lang="en-US"/>
        </a:p>
      </dgm:t>
    </dgm:pt>
    <dgm:pt modelId="{CDFA68B4-BC91-944A-AA0C-C19912F38DFA}">
      <dgm:prSet custT="1"/>
      <dgm:spPr/>
      <dgm:t>
        <a:bodyPr/>
        <a:lstStyle/>
        <a:p>
          <a:r>
            <a:rPr lang="en-GB" sz="1400" b="0" i="0" dirty="0"/>
            <a:t>Serious problems with policies in many European HE institutions (e.g., Glendinning et al., 2022).</a:t>
          </a:r>
          <a:endParaRPr lang="en-TR" sz="1400" dirty="0"/>
        </a:p>
      </dgm:t>
    </dgm:pt>
    <dgm:pt modelId="{4412DD4B-D2AA-2C42-BC0D-680D4E8881C5}" type="parTrans" cxnId="{4F3C4B17-FE06-884A-AA0E-7FA8D583E535}">
      <dgm:prSet/>
      <dgm:spPr/>
      <dgm:t>
        <a:bodyPr/>
        <a:lstStyle/>
        <a:p>
          <a:endParaRPr lang="en-US"/>
        </a:p>
      </dgm:t>
    </dgm:pt>
    <dgm:pt modelId="{CE5A88ED-28CF-F348-A2E4-D94EDBED92C3}" type="sibTrans" cxnId="{4F3C4B17-FE06-884A-AA0E-7FA8D583E535}">
      <dgm:prSet/>
      <dgm:spPr/>
      <dgm:t>
        <a:bodyPr/>
        <a:lstStyle/>
        <a:p>
          <a:endParaRPr lang="en-US"/>
        </a:p>
      </dgm:t>
    </dgm:pt>
    <dgm:pt modelId="{3E202CA3-36D5-524E-A73A-597C07677523}">
      <dgm:prSet custT="1"/>
      <dgm:spPr/>
      <dgm:t>
        <a:bodyPr/>
        <a:lstStyle/>
        <a:p>
          <a:r>
            <a:rPr lang="en-GB" sz="1400" b="0" i="0" dirty="0"/>
            <a:t>These policy deficiencies can be a threat to the realisation of AI and the quality of educational outcomes.</a:t>
          </a:r>
          <a:endParaRPr lang="en-TR" sz="1400" dirty="0"/>
        </a:p>
      </dgm:t>
    </dgm:pt>
    <dgm:pt modelId="{6E5C2B27-62B8-6C48-B327-50B300BB38B1}" type="parTrans" cxnId="{CF3E96DF-AECC-F143-985B-9006CE399B93}">
      <dgm:prSet/>
      <dgm:spPr/>
      <dgm:t>
        <a:bodyPr/>
        <a:lstStyle/>
        <a:p>
          <a:endParaRPr lang="en-US"/>
        </a:p>
      </dgm:t>
    </dgm:pt>
    <dgm:pt modelId="{79DC8490-2DB3-0A46-A7A3-1064DC86BD34}" type="sibTrans" cxnId="{CF3E96DF-AECC-F143-985B-9006CE399B93}">
      <dgm:prSet/>
      <dgm:spPr/>
      <dgm:t>
        <a:bodyPr/>
        <a:lstStyle/>
        <a:p>
          <a:endParaRPr lang="en-US"/>
        </a:p>
      </dgm:t>
    </dgm:pt>
    <dgm:pt modelId="{6532802F-76B1-9A4B-AB84-D6490B75CF7C}">
      <dgm:prSet custT="1"/>
      <dgm:spPr/>
      <dgm:t>
        <a:bodyPr/>
        <a:lstStyle/>
        <a:p>
          <a:pPr>
            <a:spcAft>
              <a:spcPts val="100"/>
            </a:spcAft>
          </a:pPr>
          <a:r>
            <a:rPr lang="en-GB" sz="1400" b="0" i="0" dirty="0"/>
            <a:t>Fundamental dimensions of policies:</a:t>
          </a:r>
          <a:endParaRPr lang="en-TR" sz="1400" dirty="0"/>
        </a:p>
      </dgm:t>
    </dgm:pt>
    <dgm:pt modelId="{6F4B9BED-F490-684B-872E-34E4AD0AE0BA}" type="parTrans" cxnId="{70BDF99B-D44E-9A4F-B837-86E055386C93}">
      <dgm:prSet/>
      <dgm:spPr/>
      <dgm:t>
        <a:bodyPr/>
        <a:lstStyle/>
        <a:p>
          <a:endParaRPr lang="en-US"/>
        </a:p>
      </dgm:t>
    </dgm:pt>
    <dgm:pt modelId="{896A64FE-147F-E542-A88B-97A0C4FC3F8A}" type="sibTrans" cxnId="{70BDF99B-D44E-9A4F-B837-86E055386C93}">
      <dgm:prSet/>
      <dgm:spPr/>
      <dgm:t>
        <a:bodyPr/>
        <a:lstStyle/>
        <a:p>
          <a:endParaRPr lang="en-US"/>
        </a:p>
      </dgm:t>
    </dgm:pt>
    <dgm:pt modelId="{6FC4FFF5-C27C-D04C-97B7-9444361666E1}">
      <dgm:prSet custT="1"/>
      <dgm:spPr/>
      <dgm:t>
        <a:bodyPr/>
        <a:lstStyle/>
        <a:p>
          <a:pPr>
            <a:spcAft>
              <a:spcPts val="100"/>
            </a:spcAft>
          </a:pPr>
          <a:r>
            <a:rPr lang="en-GB" sz="1200" b="0" i="0" dirty="0"/>
            <a:t>detecting AI breaches,</a:t>
          </a:r>
          <a:endParaRPr lang="en-TR" sz="1200" dirty="0"/>
        </a:p>
      </dgm:t>
    </dgm:pt>
    <dgm:pt modelId="{6A958C90-7594-374A-B642-C848D59A787D}" type="parTrans" cxnId="{A5280D8A-B7A1-284A-B078-B2DBB69093F2}">
      <dgm:prSet/>
      <dgm:spPr/>
      <dgm:t>
        <a:bodyPr/>
        <a:lstStyle/>
        <a:p>
          <a:endParaRPr lang="en-US"/>
        </a:p>
      </dgm:t>
    </dgm:pt>
    <dgm:pt modelId="{B169A5A2-CBFE-DE49-8EB6-2B302DDE1E68}" type="sibTrans" cxnId="{A5280D8A-B7A1-284A-B078-B2DBB69093F2}">
      <dgm:prSet/>
      <dgm:spPr/>
      <dgm:t>
        <a:bodyPr/>
        <a:lstStyle/>
        <a:p>
          <a:endParaRPr lang="en-US"/>
        </a:p>
      </dgm:t>
    </dgm:pt>
    <dgm:pt modelId="{C2DCC585-54A6-5340-8755-C798DA8DEC02}">
      <dgm:prSet custT="1"/>
      <dgm:spPr/>
      <dgm:t>
        <a:bodyPr/>
        <a:lstStyle/>
        <a:p>
          <a:pPr>
            <a:spcAft>
              <a:spcPts val="100"/>
            </a:spcAft>
          </a:pPr>
          <a:r>
            <a:rPr lang="en-GB" sz="1200" b="0" i="0" dirty="0"/>
            <a:t>reacting to unacceptable academic conduct, and</a:t>
          </a:r>
          <a:endParaRPr lang="en-TR" sz="1200" dirty="0"/>
        </a:p>
      </dgm:t>
    </dgm:pt>
    <dgm:pt modelId="{4604321B-B190-0B45-8632-A0E5458FE42F}" type="parTrans" cxnId="{FB526918-AC74-1E4D-8598-D1A48AFD1477}">
      <dgm:prSet/>
      <dgm:spPr/>
      <dgm:t>
        <a:bodyPr/>
        <a:lstStyle/>
        <a:p>
          <a:endParaRPr lang="en-US"/>
        </a:p>
      </dgm:t>
    </dgm:pt>
    <dgm:pt modelId="{B41BA7B3-7F3B-E04F-AAB1-02BBCACA4123}" type="sibTrans" cxnId="{FB526918-AC74-1E4D-8598-D1A48AFD1477}">
      <dgm:prSet/>
      <dgm:spPr/>
      <dgm:t>
        <a:bodyPr/>
        <a:lstStyle/>
        <a:p>
          <a:endParaRPr lang="en-US"/>
        </a:p>
      </dgm:t>
    </dgm:pt>
    <dgm:pt modelId="{96E88244-B4D9-B145-82AB-42DA18DBC5B6}">
      <dgm:prSet custT="1"/>
      <dgm:spPr/>
      <dgm:t>
        <a:bodyPr/>
        <a:lstStyle/>
        <a:p>
          <a:pPr>
            <a:spcAft>
              <a:spcPts val="100"/>
            </a:spcAft>
          </a:pPr>
          <a:r>
            <a:rPr lang="en-GB" sz="1200" b="0" i="0" dirty="0"/>
            <a:t>promoting academic integrity value</a:t>
          </a:r>
          <a:r>
            <a:rPr lang="en-GB" sz="1300" b="0" i="0" dirty="0"/>
            <a:t>s. </a:t>
          </a:r>
          <a:endParaRPr lang="en-TR" sz="1300" dirty="0"/>
        </a:p>
      </dgm:t>
    </dgm:pt>
    <dgm:pt modelId="{F93E3802-13FF-E940-B285-1E1CC6A0088F}" type="parTrans" cxnId="{8432FD58-ED5F-0B4B-B914-9190396E55CA}">
      <dgm:prSet/>
      <dgm:spPr/>
      <dgm:t>
        <a:bodyPr/>
        <a:lstStyle/>
        <a:p>
          <a:endParaRPr lang="en-US"/>
        </a:p>
      </dgm:t>
    </dgm:pt>
    <dgm:pt modelId="{8E4B94E3-AC3B-7543-8CF6-87B901F19F87}" type="sibTrans" cxnId="{8432FD58-ED5F-0B4B-B914-9190396E55CA}">
      <dgm:prSet/>
      <dgm:spPr/>
      <dgm:t>
        <a:bodyPr/>
        <a:lstStyle/>
        <a:p>
          <a:endParaRPr lang="en-US"/>
        </a:p>
      </dgm:t>
    </dgm:pt>
    <dgm:pt modelId="{4031E5AA-20BB-734C-8B9A-416CE39F5227}" type="pres">
      <dgm:prSet presAssocID="{8865ABFA-ECF9-544E-A65C-785E03EB0D68}" presName="matrix" presStyleCnt="0">
        <dgm:presLayoutVars>
          <dgm:chMax val="1"/>
          <dgm:dir/>
          <dgm:resizeHandles val="exact"/>
        </dgm:presLayoutVars>
      </dgm:prSet>
      <dgm:spPr/>
    </dgm:pt>
    <dgm:pt modelId="{5B44017A-4FC4-0A49-8941-DBB0AE603833}" type="pres">
      <dgm:prSet presAssocID="{8865ABFA-ECF9-544E-A65C-785E03EB0D68}" presName="diamond" presStyleLbl="bgShp" presStyleIdx="0" presStyleCnt="1"/>
      <dgm:spPr/>
    </dgm:pt>
    <dgm:pt modelId="{E25E627C-25C7-0C45-8A5B-D1818788BF00}" type="pres">
      <dgm:prSet presAssocID="{8865ABFA-ECF9-544E-A65C-785E03EB0D68}" presName="quad1" presStyleLbl="node1" presStyleIdx="0" presStyleCnt="4">
        <dgm:presLayoutVars>
          <dgm:chMax val="0"/>
          <dgm:chPref val="0"/>
          <dgm:bulletEnabled val="1"/>
        </dgm:presLayoutVars>
      </dgm:prSet>
      <dgm:spPr/>
    </dgm:pt>
    <dgm:pt modelId="{386130F1-746A-F549-98D6-A8502064F363}" type="pres">
      <dgm:prSet presAssocID="{8865ABFA-ECF9-544E-A65C-785E03EB0D68}" presName="quad2" presStyleLbl="node1" presStyleIdx="1" presStyleCnt="4" custLinFactNeighborX="-1762" custLinFactNeighborY="1128">
        <dgm:presLayoutVars>
          <dgm:chMax val="0"/>
          <dgm:chPref val="0"/>
          <dgm:bulletEnabled val="1"/>
        </dgm:presLayoutVars>
      </dgm:prSet>
      <dgm:spPr/>
    </dgm:pt>
    <dgm:pt modelId="{EAFACFF0-02B2-6240-B884-2C7ACF04C4AB}" type="pres">
      <dgm:prSet presAssocID="{8865ABFA-ECF9-544E-A65C-785E03EB0D68}" presName="quad3" presStyleLbl="node1" presStyleIdx="2" presStyleCnt="4">
        <dgm:presLayoutVars>
          <dgm:chMax val="0"/>
          <dgm:chPref val="0"/>
          <dgm:bulletEnabled val="1"/>
        </dgm:presLayoutVars>
      </dgm:prSet>
      <dgm:spPr/>
    </dgm:pt>
    <dgm:pt modelId="{DAD3CAFD-385D-BF4F-9D0A-1B492083D40F}" type="pres">
      <dgm:prSet presAssocID="{8865ABFA-ECF9-544E-A65C-785E03EB0D68}" presName="quad4" presStyleLbl="node1" presStyleIdx="3" presStyleCnt="4">
        <dgm:presLayoutVars>
          <dgm:chMax val="0"/>
          <dgm:chPref val="0"/>
          <dgm:bulletEnabled val="1"/>
        </dgm:presLayoutVars>
      </dgm:prSet>
      <dgm:spPr/>
    </dgm:pt>
  </dgm:ptLst>
  <dgm:cxnLst>
    <dgm:cxn modelId="{4F3C4B17-FE06-884A-AA0E-7FA8D583E535}" srcId="{8865ABFA-ECF9-544E-A65C-785E03EB0D68}" destId="{CDFA68B4-BC91-944A-AA0C-C19912F38DFA}" srcOrd="1" destOrd="0" parTransId="{4412DD4B-D2AA-2C42-BC0D-680D4E8881C5}" sibTransId="{CE5A88ED-28CF-F348-A2E4-D94EDBED92C3}"/>
    <dgm:cxn modelId="{77B91318-EB42-B245-8604-8CA9A41F44B4}" type="presOf" srcId="{8865ABFA-ECF9-544E-A65C-785E03EB0D68}" destId="{4031E5AA-20BB-734C-8B9A-416CE39F5227}" srcOrd="0" destOrd="0" presId="urn:microsoft.com/office/officeart/2005/8/layout/matrix3"/>
    <dgm:cxn modelId="{FB526918-AC74-1E4D-8598-D1A48AFD1477}" srcId="{6532802F-76B1-9A4B-AB84-D6490B75CF7C}" destId="{C2DCC585-54A6-5340-8755-C798DA8DEC02}" srcOrd="1" destOrd="0" parTransId="{4604321B-B190-0B45-8632-A0E5458FE42F}" sibTransId="{B41BA7B3-7F3B-E04F-AAB1-02BBCACA4123}"/>
    <dgm:cxn modelId="{2B705729-53DD-2D4E-9285-85E240606E80}" type="presOf" srcId="{CDFA68B4-BC91-944A-AA0C-C19912F38DFA}" destId="{386130F1-746A-F549-98D6-A8502064F363}" srcOrd="0" destOrd="0" presId="urn:microsoft.com/office/officeart/2005/8/layout/matrix3"/>
    <dgm:cxn modelId="{B613C638-8A4C-CD4A-9171-9E41352E2DB8}" type="presOf" srcId="{6FC4FFF5-C27C-D04C-97B7-9444361666E1}" destId="{DAD3CAFD-385D-BF4F-9D0A-1B492083D40F}" srcOrd="0" destOrd="1" presId="urn:microsoft.com/office/officeart/2005/8/layout/matrix3"/>
    <dgm:cxn modelId="{17665D47-7BEF-CD47-8137-8836B331DA80}" type="presOf" srcId="{00EC29FC-DD95-604C-8C65-50EDB244F70A}" destId="{E25E627C-25C7-0C45-8A5B-D1818788BF00}" srcOrd="0" destOrd="0" presId="urn:microsoft.com/office/officeart/2005/8/layout/matrix3"/>
    <dgm:cxn modelId="{C3850B4D-8CFF-9142-9C3B-E9F889411798}" type="presOf" srcId="{C2DCC585-54A6-5340-8755-C798DA8DEC02}" destId="{DAD3CAFD-385D-BF4F-9D0A-1B492083D40F}" srcOrd="0" destOrd="2" presId="urn:microsoft.com/office/officeart/2005/8/layout/matrix3"/>
    <dgm:cxn modelId="{34A0AB57-8E81-A24B-B598-7D1685A988BE}" type="presOf" srcId="{6532802F-76B1-9A4B-AB84-D6490B75CF7C}" destId="{DAD3CAFD-385D-BF4F-9D0A-1B492083D40F}" srcOrd="0" destOrd="0" presId="urn:microsoft.com/office/officeart/2005/8/layout/matrix3"/>
    <dgm:cxn modelId="{8432FD58-ED5F-0B4B-B914-9190396E55CA}" srcId="{6532802F-76B1-9A4B-AB84-D6490B75CF7C}" destId="{96E88244-B4D9-B145-82AB-42DA18DBC5B6}" srcOrd="2" destOrd="0" parTransId="{F93E3802-13FF-E940-B285-1E1CC6A0088F}" sibTransId="{8E4B94E3-AC3B-7543-8CF6-87B901F19F87}"/>
    <dgm:cxn modelId="{E8DF4B63-1EEA-D844-A8F5-3CC36DBB9DC5}" srcId="{8865ABFA-ECF9-544E-A65C-785E03EB0D68}" destId="{00EC29FC-DD95-604C-8C65-50EDB244F70A}" srcOrd="0" destOrd="0" parTransId="{EFBB52CA-04E5-1A4F-9BE2-59B9F8C83756}" sibTransId="{EF735EA9-3B4E-8040-ACCC-F7AE5F2C5254}"/>
    <dgm:cxn modelId="{4677BC63-1825-1242-8012-E8EBCC6447C3}" type="presOf" srcId="{3E202CA3-36D5-524E-A73A-597C07677523}" destId="{EAFACFF0-02B2-6240-B884-2C7ACF04C4AB}" srcOrd="0" destOrd="0" presId="urn:microsoft.com/office/officeart/2005/8/layout/matrix3"/>
    <dgm:cxn modelId="{A5280D8A-B7A1-284A-B078-B2DBB69093F2}" srcId="{6532802F-76B1-9A4B-AB84-D6490B75CF7C}" destId="{6FC4FFF5-C27C-D04C-97B7-9444361666E1}" srcOrd="0" destOrd="0" parTransId="{6A958C90-7594-374A-B642-C848D59A787D}" sibTransId="{B169A5A2-CBFE-DE49-8EB6-2B302DDE1E68}"/>
    <dgm:cxn modelId="{70BDF99B-D44E-9A4F-B837-86E055386C93}" srcId="{8865ABFA-ECF9-544E-A65C-785E03EB0D68}" destId="{6532802F-76B1-9A4B-AB84-D6490B75CF7C}" srcOrd="3" destOrd="0" parTransId="{6F4B9BED-F490-684B-872E-34E4AD0AE0BA}" sibTransId="{896A64FE-147F-E542-A88B-97A0C4FC3F8A}"/>
    <dgm:cxn modelId="{CE399DA8-0C3A-9F48-A97C-4D128939AB8A}" type="presOf" srcId="{96E88244-B4D9-B145-82AB-42DA18DBC5B6}" destId="{DAD3CAFD-385D-BF4F-9D0A-1B492083D40F}" srcOrd="0" destOrd="3" presId="urn:microsoft.com/office/officeart/2005/8/layout/matrix3"/>
    <dgm:cxn modelId="{CF3E96DF-AECC-F143-985B-9006CE399B93}" srcId="{8865ABFA-ECF9-544E-A65C-785E03EB0D68}" destId="{3E202CA3-36D5-524E-A73A-597C07677523}" srcOrd="2" destOrd="0" parTransId="{6E5C2B27-62B8-6C48-B327-50B300BB38B1}" sibTransId="{79DC8490-2DB3-0A46-A7A3-1064DC86BD34}"/>
    <dgm:cxn modelId="{FC364EFC-F2F8-4241-8A42-48D484589C24}" type="presParOf" srcId="{4031E5AA-20BB-734C-8B9A-416CE39F5227}" destId="{5B44017A-4FC4-0A49-8941-DBB0AE603833}" srcOrd="0" destOrd="0" presId="urn:microsoft.com/office/officeart/2005/8/layout/matrix3"/>
    <dgm:cxn modelId="{B4211164-21E7-C543-815C-EFB0FB8FCC54}" type="presParOf" srcId="{4031E5AA-20BB-734C-8B9A-416CE39F5227}" destId="{E25E627C-25C7-0C45-8A5B-D1818788BF00}" srcOrd="1" destOrd="0" presId="urn:microsoft.com/office/officeart/2005/8/layout/matrix3"/>
    <dgm:cxn modelId="{A6203918-3F0F-5B4C-9129-F104A129E7DD}" type="presParOf" srcId="{4031E5AA-20BB-734C-8B9A-416CE39F5227}" destId="{386130F1-746A-F549-98D6-A8502064F363}" srcOrd="2" destOrd="0" presId="urn:microsoft.com/office/officeart/2005/8/layout/matrix3"/>
    <dgm:cxn modelId="{E334C354-5E7D-9342-A00B-2D13449F8FB0}" type="presParOf" srcId="{4031E5AA-20BB-734C-8B9A-416CE39F5227}" destId="{EAFACFF0-02B2-6240-B884-2C7ACF04C4AB}" srcOrd="3" destOrd="0" presId="urn:microsoft.com/office/officeart/2005/8/layout/matrix3"/>
    <dgm:cxn modelId="{C1F88BD2-2D65-B54B-ADD0-3F1BE716A573}" type="presParOf" srcId="{4031E5AA-20BB-734C-8B9A-416CE39F5227}" destId="{DAD3CAFD-385D-BF4F-9D0A-1B492083D40F}"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65ABFA-ECF9-544E-A65C-785E03EB0D6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00EC29FC-DD95-604C-8C65-50EDB244F70A}">
      <dgm:prSet custT="1"/>
      <dgm:spPr/>
      <dgm:t>
        <a:bodyPr/>
        <a:lstStyle/>
        <a:p>
          <a:r>
            <a:rPr lang="en-GB" sz="1400" b="0" i="0" dirty="0"/>
            <a:t>Policies should be carefully developed and implemented with the collaboration of all stakeholders.</a:t>
          </a:r>
          <a:endParaRPr lang="en-TR" sz="1400" dirty="0"/>
        </a:p>
      </dgm:t>
    </dgm:pt>
    <dgm:pt modelId="{EFBB52CA-04E5-1A4F-9BE2-59B9F8C83756}" type="parTrans" cxnId="{E8DF4B63-1EEA-D844-A8F5-3CC36DBB9DC5}">
      <dgm:prSet/>
      <dgm:spPr/>
      <dgm:t>
        <a:bodyPr/>
        <a:lstStyle/>
        <a:p>
          <a:endParaRPr lang="en-US"/>
        </a:p>
      </dgm:t>
    </dgm:pt>
    <dgm:pt modelId="{EF735EA9-3B4E-8040-ACCC-F7AE5F2C5254}" type="sibTrans" cxnId="{E8DF4B63-1EEA-D844-A8F5-3CC36DBB9DC5}">
      <dgm:prSet/>
      <dgm:spPr/>
      <dgm:t>
        <a:bodyPr/>
        <a:lstStyle/>
        <a:p>
          <a:endParaRPr lang="en-US"/>
        </a:p>
      </dgm:t>
    </dgm:pt>
    <dgm:pt modelId="{CDFA68B4-BC91-944A-AA0C-C19912F38DFA}">
      <dgm:prSet custT="1"/>
      <dgm:spPr/>
      <dgm:t>
        <a:bodyPr/>
        <a:lstStyle/>
        <a:p>
          <a:r>
            <a:rPr lang="en-GB" sz="1400" b="0" i="0" dirty="0"/>
            <a:t>Serious problems with policies in many European HE institutions (e.g., Glendinning et al., 2022).</a:t>
          </a:r>
          <a:endParaRPr lang="en-TR" sz="1400" dirty="0"/>
        </a:p>
      </dgm:t>
    </dgm:pt>
    <dgm:pt modelId="{4412DD4B-D2AA-2C42-BC0D-680D4E8881C5}" type="parTrans" cxnId="{4F3C4B17-FE06-884A-AA0E-7FA8D583E535}">
      <dgm:prSet/>
      <dgm:spPr/>
      <dgm:t>
        <a:bodyPr/>
        <a:lstStyle/>
        <a:p>
          <a:endParaRPr lang="en-US"/>
        </a:p>
      </dgm:t>
    </dgm:pt>
    <dgm:pt modelId="{CE5A88ED-28CF-F348-A2E4-D94EDBED92C3}" type="sibTrans" cxnId="{4F3C4B17-FE06-884A-AA0E-7FA8D583E535}">
      <dgm:prSet/>
      <dgm:spPr/>
      <dgm:t>
        <a:bodyPr/>
        <a:lstStyle/>
        <a:p>
          <a:endParaRPr lang="en-US"/>
        </a:p>
      </dgm:t>
    </dgm:pt>
    <dgm:pt modelId="{3E202CA3-36D5-524E-A73A-597C07677523}">
      <dgm:prSet custT="1"/>
      <dgm:spPr/>
      <dgm:t>
        <a:bodyPr/>
        <a:lstStyle/>
        <a:p>
          <a:r>
            <a:rPr lang="en-GB" sz="1400" b="0" i="0" dirty="0"/>
            <a:t>These policy deficiencies can be a threat to the realisation of AI and the quality of educational outcomes.</a:t>
          </a:r>
          <a:endParaRPr lang="en-TR" sz="1400" dirty="0"/>
        </a:p>
      </dgm:t>
    </dgm:pt>
    <dgm:pt modelId="{6E5C2B27-62B8-6C48-B327-50B300BB38B1}" type="parTrans" cxnId="{CF3E96DF-AECC-F143-985B-9006CE399B93}">
      <dgm:prSet/>
      <dgm:spPr/>
      <dgm:t>
        <a:bodyPr/>
        <a:lstStyle/>
        <a:p>
          <a:endParaRPr lang="en-US"/>
        </a:p>
      </dgm:t>
    </dgm:pt>
    <dgm:pt modelId="{79DC8490-2DB3-0A46-A7A3-1064DC86BD34}" type="sibTrans" cxnId="{CF3E96DF-AECC-F143-985B-9006CE399B93}">
      <dgm:prSet/>
      <dgm:spPr/>
      <dgm:t>
        <a:bodyPr/>
        <a:lstStyle/>
        <a:p>
          <a:endParaRPr lang="en-US"/>
        </a:p>
      </dgm:t>
    </dgm:pt>
    <dgm:pt modelId="{6532802F-76B1-9A4B-AB84-D6490B75CF7C}">
      <dgm:prSet custT="1"/>
      <dgm:spPr/>
      <dgm:t>
        <a:bodyPr/>
        <a:lstStyle/>
        <a:p>
          <a:pPr>
            <a:spcAft>
              <a:spcPts val="100"/>
            </a:spcAft>
          </a:pPr>
          <a:r>
            <a:rPr lang="en-GB" sz="1400" b="0" i="0" dirty="0"/>
            <a:t>Fundamental dimensions of policies:</a:t>
          </a:r>
          <a:endParaRPr lang="en-TR" sz="1400" dirty="0"/>
        </a:p>
      </dgm:t>
    </dgm:pt>
    <dgm:pt modelId="{6F4B9BED-F490-684B-872E-34E4AD0AE0BA}" type="parTrans" cxnId="{70BDF99B-D44E-9A4F-B837-86E055386C93}">
      <dgm:prSet/>
      <dgm:spPr/>
      <dgm:t>
        <a:bodyPr/>
        <a:lstStyle/>
        <a:p>
          <a:endParaRPr lang="en-US"/>
        </a:p>
      </dgm:t>
    </dgm:pt>
    <dgm:pt modelId="{896A64FE-147F-E542-A88B-97A0C4FC3F8A}" type="sibTrans" cxnId="{70BDF99B-D44E-9A4F-B837-86E055386C93}">
      <dgm:prSet/>
      <dgm:spPr/>
      <dgm:t>
        <a:bodyPr/>
        <a:lstStyle/>
        <a:p>
          <a:endParaRPr lang="en-US"/>
        </a:p>
      </dgm:t>
    </dgm:pt>
    <dgm:pt modelId="{6FC4FFF5-C27C-D04C-97B7-9444361666E1}">
      <dgm:prSet custT="1"/>
      <dgm:spPr/>
      <dgm:t>
        <a:bodyPr/>
        <a:lstStyle/>
        <a:p>
          <a:pPr>
            <a:spcAft>
              <a:spcPts val="100"/>
            </a:spcAft>
          </a:pPr>
          <a:r>
            <a:rPr lang="en-GB" sz="1200" b="0" i="0" dirty="0"/>
            <a:t>detecting AI breaches,</a:t>
          </a:r>
          <a:endParaRPr lang="en-TR" sz="1200" dirty="0"/>
        </a:p>
      </dgm:t>
    </dgm:pt>
    <dgm:pt modelId="{6A958C90-7594-374A-B642-C848D59A787D}" type="parTrans" cxnId="{A5280D8A-B7A1-284A-B078-B2DBB69093F2}">
      <dgm:prSet/>
      <dgm:spPr/>
      <dgm:t>
        <a:bodyPr/>
        <a:lstStyle/>
        <a:p>
          <a:endParaRPr lang="en-US"/>
        </a:p>
      </dgm:t>
    </dgm:pt>
    <dgm:pt modelId="{B169A5A2-CBFE-DE49-8EB6-2B302DDE1E68}" type="sibTrans" cxnId="{A5280D8A-B7A1-284A-B078-B2DBB69093F2}">
      <dgm:prSet/>
      <dgm:spPr/>
      <dgm:t>
        <a:bodyPr/>
        <a:lstStyle/>
        <a:p>
          <a:endParaRPr lang="en-US"/>
        </a:p>
      </dgm:t>
    </dgm:pt>
    <dgm:pt modelId="{C2DCC585-54A6-5340-8755-C798DA8DEC02}">
      <dgm:prSet custT="1"/>
      <dgm:spPr/>
      <dgm:t>
        <a:bodyPr/>
        <a:lstStyle/>
        <a:p>
          <a:pPr>
            <a:spcAft>
              <a:spcPts val="100"/>
            </a:spcAft>
          </a:pPr>
          <a:r>
            <a:rPr lang="en-GB" sz="1200" b="0" i="0" dirty="0"/>
            <a:t>reacting to unacceptable academic conduct, and</a:t>
          </a:r>
          <a:endParaRPr lang="en-TR" sz="1200" dirty="0"/>
        </a:p>
      </dgm:t>
    </dgm:pt>
    <dgm:pt modelId="{4604321B-B190-0B45-8632-A0E5458FE42F}" type="parTrans" cxnId="{FB526918-AC74-1E4D-8598-D1A48AFD1477}">
      <dgm:prSet/>
      <dgm:spPr/>
      <dgm:t>
        <a:bodyPr/>
        <a:lstStyle/>
        <a:p>
          <a:endParaRPr lang="en-US"/>
        </a:p>
      </dgm:t>
    </dgm:pt>
    <dgm:pt modelId="{B41BA7B3-7F3B-E04F-AAB1-02BBCACA4123}" type="sibTrans" cxnId="{FB526918-AC74-1E4D-8598-D1A48AFD1477}">
      <dgm:prSet/>
      <dgm:spPr/>
      <dgm:t>
        <a:bodyPr/>
        <a:lstStyle/>
        <a:p>
          <a:endParaRPr lang="en-US"/>
        </a:p>
      </dgm:t>
    </dgm:pt>
    <dgm:pt modelId="{96E88244-B4D9-B145-82AB-42DA18DBC5B6}">
      <dgm:prSet custT="1"/>
      <dgm:spPr/>
      <dgm:t>
        <a:bodyPr/>
        <a:lstStyle/>
        <a:p>
          <a:pPr>
            <a:spcAft>
              <a:spcPts val="100"/>
            </a:spcAft>
          </a:pPr>
          <a:r>
            <a:rPr lang="en-GB" sz="1200" b="0" i="0" dirty="0"/>
            <a:t>promoting academic integrity value</a:t>
          </a:r>
          <a:r>
            <a:rPr lang="en-GB" sz="1300" b="0" i="0" dirty="0"/>
            <a:t>s. </a:t>
          </a:r>
          <a:endParaRPr lang="en-TR" sz="1300" dirty="0"/>
        </a:p>
      </dgm:t>
    </dgm:pt>
    <dgm:pt modelId="{F93E3802-13FF-E940-B285-1E1CC6A0088F}" type="parTrans" cxnId="{8432FD58-ED5F-0B4B-B914-9190396E55CA}">
      <dgm:prSet/>
      <dgm:spPr/>
      <dgm:t>
        <a:bodyPr/>
        <a:lstStyle/>
        <a:p>
          <a:endParaRPr lang="en-US"/>
        </a:p>
      </dgm:t>
    </dgm:pt>
    <dgm:pt modelId="{8E4B94E3-AC3B-7543-8CF6-87B901F19F87}" type="sibTrans" cxnId="{8432FD58-ED5F-0B4B-B914-9190396E55CA}">
      <dgm:prSet/>
      <dgm:spPr/>
      <dgm:t>
        <a:bodyPr/>
        <a:lstStyle/>
        <a:p>
          <a:endParaRPr lang="en-US"/>
        </a:p>
      </dgm:t>
    </dgm:pt>
    <dgm:pt modelId="{4031E5AA-20BB-734C-8B9A-416CE39F5227}" type="pres">
      <dgm:prSet presAssocID="{8865ABFA-ECF9-544E-A65C-785E03EB0D68}" presName="matrix" presStyleCnt="0">
        <dgm:presLayoutVars>
          <dgm:chMax val="1"/>
          <dgm:dir/>
          <dgm:resizeHandles val="exact"/>
        </dgm:presLayoutVars>
      </dgm:prSet>
      <dgm:spPr/>
    </dgm:pt>
    <dgm:pt modelId="{5B44017A-4FC4-0A49-8941-DBB0AE603833}" type="pres">
      <dgm:prSet presAssocID="{8865ABFA-ECF9-544E-A65C-785E03EB0D68}" presName="diamond" presStyleLbl="bgShp" presStyleIdx="0" presStyleCnt="1"/>
      <dgm:spPr/>
    </dgm:pt>
    <dgm:pt modelId="{E25E627C-25C7-0C45-8A5B-D1818788BF00}" type="pres">
      <dgm:prSet presAssocID="{8865ABFA-ECF9-544E-A65C-785E03EB0D68}" presName="quad1" presStyleLbl="node1" presStyleIdx="0" presStyleCnt="4">
        <dgm:presLayoutVars>
          <dgm:chMax val="0"/>
          <dgm:chPref val="0"/>
          <dgm:bulletEnabled val="1"/>
        </dgm:presLayoutVars>
      </dgm:prSet>
      <dgm:spPr/>
    </dgm:pt>
    <dgm:pt modelId="{386130F1-746A-F549-98D6-A8502064F363}" type="pres">
      <dgm:prSet presAssocID="{8865ABFA-ECF9-544E-A65C-785E03EB0D68}" presName="quad2" presStyleLbl="node1" presStyleIdx="1" presStyleCnt="4" custLinFactNeighborX="1622" custLinFactNeighborY="1128">
        <dgm:presLayoutVars>
          <dgm:chMax val="0"/>
          <dgm:chPref val="0"/>
          <dgm:bulletEnabled val="1"/>
        </dgm:presLayoutVars>
      </dgm:prSet>
      <dgm:spPr/>
    </dgm:pt>
    <dgm:pt modelId="{EAFACFF0-02B2-6240-B884-2C7ACF04C4AB}" type="pres">
      <dgm:prSet presAssocID="{8865ABFA-ECF9-544E-A65C-785E03EB0D68}" presName="quad3" presStyleLbl="node1" presStyleIdx="2" presStyleCnt="4">
        <dgm:presLayoutVars>
          <dgm:chMax val="0"/>
          <dgm:chPref val="0"/>
          <dgm:bulletEnabled val="1"/>
        </dgm:presLayoutVars>
      </dgm:prSet>
      <dgm:spPr/>
    </dgm:pt>
    <dgm:pt modelId="{DAD3CAFD-385D-BF4F-9D0A-1B492083D40F}" type="pres">
      <dgm:prSet presAssocID="{8865ABFA-ECF9-544E-A65C-785E03EB0D68}" presName="quad4" presStyleLbl="node1" presStyleIdx="3" presStyleCnt="4">
        <dgm:presLayoutVars>
          <dgm:chMax val="0"/>
          <dgm:chPref val="0"/>
          <dgm:bulletEnabled val="1"/>
        </dgm:presLayoutVars>
      </dgm:prSet>
      <dgm:spPr/>
    </dgm:pt>
  </dgm:ptLst>
  <dgm:cxnLst>
    <dgm:cxn modelId="{4F3C4B17-FE06-884A-AA0E-7FA8D583E535}" srcId="{8865ABFA-ECF9-544E-A65C-785E03EB0D68}" destId="{CDFA68B4-BC91-944A-AA0C-C19912F38DFA}" srcOrd="1" destOrd="0" parTransId="{4412DD4B-D2AA-2C42-BC0D-680D4E8881C5}" sibTransId="{CE5A88ED-28CF-F348-A2E4-D94EDBED92C3}"/>
    <dgm:cxn modelId="{77B91318-EB42-B245-8604-8CA9A41F44B4}" type="presOf" srcId="{8865ABFA-ECF9-544E-A65C-785E03EB0D68}" destId="{4031E5AA-20BB-734C-8B9A-416CE39F5227}" srcOrd="0" destOrd="0" presId="urn:microsoft.com/office/officeart/2005/8/layout/matrix3"/>
    <dgm:cxn modelId="{FB526918-AC74-1E4D-8598-D1A48AFD1477}" srcId="{6532802F-76B1-9A4B-AB84-D6490B75CF7C}" destId="{C2DCC585-54A6-5340-8755-C798DA8DEC02}" srcOrd="1" destOrd="0" parTransId="{4604321B-B190-0B45-8632-A0E5458FE42F}" sibTransId="{B41BA7B3-7F3B-E04F-AAB1-02BBCACA4123}"/>
    <dgm:cxn modelId="{2B705729-53DD-2D4E-9285-85E240606E80}" type="presOf" srcId="{CDFA68B4-BC91-944A-AA0C-C19912F38DFA}" destId="{386130F1-746A-F549-98D6-A8502064F363}" srcOrd="0" destOrd="0" presId="urn:microsoft.com/office/officeart/2005/8/layout/matrix3"/>
    <dgm:cxn modelId="{B613C638-8A4C-CD4A-9171-9E41352E2DB8}" type="presOf" srcId="{6FC4FFF5-C27C-D04C-97B7-9444361666E1}" destId="{DAD3CAFD-385D-BF4F-9D0A-1B492083D40F}" srcOrd="0" destOrd="1" presId="urn:microsoft.com/office/officeart/2005/8/layout/matrix3"/>
    <dgm:cxn modelId="{17665D47-7BEF-CD47-8137-8836B331DA80}" type="presOf" srcId="{00EC29FC-DD95-604C-8C65-50EDB244F70A}" destId="{E25E627C-25C7-0C45-8A5B-D1818788BF00}" srcOrd="0" destOrd="0" presId="urn:microsoft.com/office/officeart/2005/8/layout/matrix3"/>
    <dgm:cxn modelId="{C3850B4D-8CFF-9142-9C3B-E9F889411798}" type="presOf" srcId="{C2DCC585-54A6-5340-8755-C798DA8DEC02}" destId="{DAD3CAFD-385D-BF4F-9D0A-1B492083D40F}" srcOrd="0" destOrd="2" presId="urn:microsoft.com/office/officeart/2005/8/layout/matrix3"/>
    <dgm:cxn modelId="{34A0AB57-8E81-A24B-B598-7D1685A988BE}" type="presOf" srcId="{6532802F-76B1-9A4B-AB84-D6490B75CF7C}" destId="{DAD3CAFD-385D-BF4F-9D0A-1B492083D40F}" srcOrd="0" destOrd="0" presId="urn:microsoft.com/office/officeart/2005/8/layout/matrix3"/>
    <dgm:cxn modelId="{8432FD58-ED5F-0B4B-B914-9190396E55CA}" srcId="{6532802F-76B1-9A4B-AB84-D6490B75CF7C}" destId="{96E88244-B4D9-B145-82AB-42DA18DBC5B6}" srcOrd="2" destOrd="0" parTransId="{F93E3802-13FF-E940-B285-1E1CC6A0088F}" sibTransId="{8E4B94E3-AC3B-7543-8CF6-87B901F19F87}"/>
    <dgm:cxn modelId="{E8DF4B63-1EEA-D844-A8F5-3CC36DBB9DC5}" srcId="{8865ABFA-ECF9-544E-A65C-785E03EB0D68}" destId="{00EC29FC-DD95-604C-8C65-50EDB244F70A}" srcOrd="0" destOrd="0" parTransId="{EFBB52CA-04E5-1A4F-9BE2-59B9F8C83756}" sibTransId="{EF735EA9-3B4E-8040-ACCC-F7AE5F2C5254}"/>
    <dgm:cxn modelId="{4677BC63-1825-1242-8012-E8EBCC6447C3}" type="presOf" srcId="{3E202CA3-36D5-524E-A73A-597C07677523}" destId="{EAFACFF0-02B2-6240-B884-2C7ACF04C4AB}" srcOrd="0" destOrd="0" presId="urn:microsoft.com/office/officeart/2005/8/layout/matrix3"/>
    <dgm:cxn modelId="{A5280D8A-B7A1-284A-B078-B2DBB69093F2}" srcId="{6532802F-76B1-9A4B-AB84-D6490B75CF7C}" destId="{6FC4FFF5-C27C-D04C-97B7-9444361666E1}" srcOrd="0" destOrd="0" parTransId="{6A958C90-7594-374A-B642-C848D59A787D}" sibTransId="{B169A5A2-CBFE-DE49-8EB6-2B302DDE1E68}"/>
    <dgm:cxn modelId="{70BDF99B-D44E-9A4F-B837-86E055386C93}" srcId="{8865ABFA-ECF9-544E-A65C-785E03EB0D68}" destId="{6532802F-76B1-9A4B-AB84-D6490B75CF7C}" srcOrd="3" destOrd="0" parTransId="{6F4B9BED-F490-684B-872E-34E4AD0AE0BA}" sibTransId="{896A64FE-147F-E542-A88B-97A0C4FC3F8A}"/>
    <dgm:cxn modelId="{CE399DA8-0C3A-9F48-A97C-4D128939AB8A}" type="presOf" srcId="{96E88244-B4D9-B145-82AB-42DA18DBC5B6}" destId="{DAD3CAFD-385D-BF4F-9D0A-1B492083D40F}" srcOrd="0" destOrd="3" presId="urn:microsoft.com/office/officeart/2005/8/layout/matrix3"/>
    <dgm:cxn modelId="{CF3E96DF-AECC-F143-985B-9006CE399B93}" srcId="{8865ABFA-ECF9-544E-A65C-785E03EB0D68}" destId="{3E202CA3-36D5-524E-A73A-597C07677523}" srcOrd="2" destOrd="0" parTransId="{6E5C2B27-62B8-6C48-B327-50B300BB38B1}" sibTransId="{79DC8490-2DB3-0A46-A7A3-1064DC86BD34}"/>
    <dgm:cxn modelId="{FC364EFC-F2F8-4241-8A42-48D484589C24}" type="presParOf" srcId="{4031E5AA-20BB-734C-8B9A-416CE39F5227}" destId="{5B44017A-4FC4-0A49-8941-DBB0AE603833}" srcOrd="0" destOrd="0" presId="urn:microsoft.com/office/officeart/2005/8/layout/matrix3"/>
    <dgm:cxn modelId="{B4211164-21E7-C543-815C-EFB0FB8FCC54}" type="presParOf" srcId="{4031E5AA-20BB-734C-8B9A-416CE39F5227}" destId="{E25E627C-25C7-0C45-8A5B-D1818788BF00}" srcOrd="1" destOrd="0" presId="urn:microsoft.com/office/officeart/2005/8/layout/matrix3"/>
    <dgm:cxn modelId="{A6203918-3F0F-5B4C-9129-F104A129E7DD}" type="presParOf" srcId="{4031E5AA-20BB-734C-8B9A-416CE39F5227}" destId="{386130F1-746A-F549-98D6-A8502064F363}" srcOrd="2" destOrd="0" presId="urn:microsoft.com/office/officeart/2005/8/layout/matrix3"/>
    <dgm:cxn modelId="{E334C354-5E7D-9342-A00B-2D13449F8FB0}" type="presParOf" srcId="{4031E5AA-20BB-734C-8B9A-416CE39F5227}" destId="{EAFACFF0-02B2-6240-B884-2C7ACF04C4AB}" srcOrd="3" destOrd="0" presId="urn:microsoft.com/office/officeart/2005/8/layout/matrix3"/>
    <dgm:cxn modelId="{C1F88BD2-2D65-B54B-ADD0-3F1BE716A573}" type="presParOf" srcId="{4031E5AA-20BB-734C-8B9A-416CE39F5227}" destId="{DAD3CAFD-385D-BF4F-9D0A-1B492083D40F}"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B06E7A-0837-1644-AF6B-238EB7A81B6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C46A488-6C2F-7B49-9F3E-981EFE6F8082}">
      <dgm:prSet custT="1"/>
      <dgm:spPr/>
      <dgm:t>
        <a:bodyPr/>
        <a:lstStyle/>
        <a:p>
          <a:r>
            <a:rPr lang="en-GB" sz="1400" b="0" i="0" dirty="0"/>
            <a:t>Individuals should familiarise themselves with the principles of academic integrity during their student journey.</a:t>
          </a:r>
          <a:endParaRPr lang="en-TR" sz="1400" dirty="0"/>
        </a:p>
      </dgm:t>
    </dgm:pt>
    <dgm:pt modelId="{0BA5F9D3-30CD-1E4D-86D3-9C6E6163FE06}" type="parTrans" cxnId="{BB4E6603-3502-B04D-8A32-DA863AF578E0}">
      <dgm:prSet/>
      <dgm:spPr/>
      <dgm:t>
        <a:bodyPr/>
        <a:lstStyle/>
        <a:p>
          <a:endParaRPr lang="en-US"/>
        </a:p>
      </dgm:t>
    </dgm:pt>
    <dgm:pt modelId="{658DFDFB-C48E-F14F-B25E-2152CD51EB04}" type="sibTrans" cxnId="{BB4E6603-3502-B04D-8A32-DA863AF578E0}">
      <dgm:prSet/>
      <dgm:spPr/>
      <dgm:t>
        <a:bodyPr/>
        <a:lstStyle/>
        <a:p>
          <a:endParaRPr lang="en-US"/>
        </a:p>
      </dgm:t>
    </dgm:pt>
    <dgm:pt modelId="{60324FD2-9FC1-3F42-9F74-9224F95A0577}">
      <dgm:prSet custT="1"/>
      <dgm:spPr/>
      <dgm:t>
        <a:bodyPr/>
        <a:lstStyle/>
        <a:p>
          <a:r>
            <a:rPr lang="en-GB" sz="1400" b="0" i="0" dirty="0"/>
            <a:t>Expected to result in attachment to ethical values in lifelong learning.</a:t>
          </a:r>
          <a:endParaRPr lang="en-TR" sz="1400" dirty="0"/>
        </a:p>
      </dgm:t>
    </dgm:pt>
    <dgm:pt modelId="{BE7A7FDE-7970-0148-AF3E-2ACA89F4068A}" type="parTrans" cxnId="{0C0D2F1F-FCF8-824C-9CA8-C93A7E272C0A}">
      <dgm:prSet/>
      <dgm:spPr/>
      <dgm:t>
        <a:bodyPr/>
        <a:lstStyle/>
        <a:p>
          <a:endParaRPr lang="en-US"/>
        </a:p>
      </dgm:t>
    </dgm:pt>
    <dgm:pt modelId="{847A9EE3-D975-2345-BFCC-BDA6B2CA9C21}" type="sibTrans" cxnId="{0C0D2F1F-FCF8-824C-9CA8-C93A7E272C0A}">
      <dgm:prSet/>
      <dgm:spPr/>
      <dgm:t>
        <a:bodyPr/>
        <a:lstStyle/>
        <a:p>
          <a:endParaRPr lang="en-US"/>
        </a:p>
      </dgm:t>
    </dgm:pt>
    <dgm:pt modelId="{1409CB19-4B81-E344-8F5E-4677564BDF45}">
      <dgm:prSet custT="1"/>
      <dgm:spPr/>
      <dgm:t>
        <a:bodyPr/>
        <a:lstStyle/>
        <a:p>
          <a:r>
            <a:rPr lang="en-GB" sz="1400" b="0" i="0" dirty="0"/>
            <a:t>HE brings together students from across the globe to study and mobility of students:</a:t>
          </a:r>
          <a:endParaRPr lang="en-TR" sz="1400" dirty="0"/>
        </a:p>
      </dgm:t>
    </dgm:pt>
    <dgm:pt modelId="{EF1461AA-3953-F24B-962D-B34E2B0FC3DE}" type="parTrans" cxnId="{171EC75E-BBD8-D348-9885-684CC02C3FB0}">
      <dgm:prSet/>
      <dgm:spPr/>
      <dgm:t>
        <a:bodyPr/>
        <a:lstStyle/>
        <a:p>
          <a:endParaRPr lang="en-US"/>
        </a:p>
      </dgm:t>
    </dgm:pt>
    <dgm:pt modelId="{17F91A3B-33EE-494A-8173-6432CB881911}" type="sibTrans" cxnId="{171EC75E-BBD8-D348-9885-684CC02C3FB0}">
      <dgm:prSet/>
      <dgm:spPr/>
      <dgm:t>
        <a:bodyPr/>
        <a:lstStyle/>
        <a:p>
          <a:endParaRPr lang="en-US"/>
        </a:p>
      </dgm:t>
    </dgm:pt>
    <dgm:pt modelId="{11054818-38B8-754F-8036-5EFEC0539D01}">
      <dgm:prSet/>
      <dgm:spPr/>
      <dgm:t>
        <a:bodyPr/>
        <a:lstStyle/>
        <a:p>
          <a:r>
            <a:rPr lang="en-GB" b="0" i="0" dirty="0"/>
            <a:t>Enriches learning, facilitate the exchange of culture and ideas, and develop L2/FL skills.</a:t>
          </a:r>
          <a:endParaRPr lang="en-TR" dirty="0"/>
        </a:p>
      </dgm:t>
    </dgm:pt>
    <dgm:pt modelId="{04439189-5D44-3F47-AE18-B7F9129540A0}" type="parTrans" cxnId="{2F7B2576-1193-0C4E-87C3-9072FF3F34B6}">
      <dgm:prSet/>
      <dgm:spPr/>
      <dgm:t>
        <a:bodyPr/>
        <a:lstStyle/>
        <a:p>
          <a:endParaRPr lang="en-US"/>
        </a:p>
      </dgm:t>
    </dgm:pt>
    <dgm:pt modelId="{5012F522-9DDF-E34C-873E-580FF5D90797}" type="sibTrans" cxnId="{2F7B2576-1193-0C4E-87C3-9072FF3F34B6}">
      <dgm:prSet/>
      <dgm:spPr/>
      <dgm:t>
        <a:bodyPr/>
        <a:lstStyle/>
        <a:p>
          <a:endParaRPr lang="en-US"/>
        </a:p>
      </dgm:t>
    </dgm:pt>
    <dgm:pt modelId="{91C3460E-F2AD-ED42-8ECC-86FA03CB4FCF}">
      <dgm:prSet custT="1"/>
      <dgm:spPr/>
      <dgm:t>
        <a:bodyPr/>
        <a:lstStyle/>
        <a:p>
          <a:r>
            <a:rPr lang="en-GB" sz="1200" b="0" i="0" dirty="0"/>
            <a:t>Complicates avoiding plagiarism</a:t>
          </a:r>
          <a:endParaRPr lang="en-TR" sz="1200" dirty="0"/>
        </a:p>
      </dgm:t>
    </dgm:pt>
    <dgm:pt modelId="{F30C558A-A4D2-8C46-9AD6-E7947650B57B}" type="parTrans" cxnId="{1D8E43F0-BEC1-8E48-8612-5423883E7017}">
      <dgm:prSet/>
      <dgm:spPr/>
      <dgm:t>
        <a:bodyPr/>
        <a:lstStyle/>
        <a:p>
          <a:endParaRPr lang="en-US"/>
        </a:p>
      </dgm:t>
    </dgm:pt>
    <dgm:pt modelId="{86675E17-FC56-4649-A7E8-6865709B1EB3}" type="sibTrans" cxnId="{1D8E43F0-BEC1-8E48-8612-5423883E7017}">
      <dgm:prSet/>
      <dgm:spPr/>
      <dgm:t>
        <a:bodyPr/>
        <a:lstStyle/>
        <a:p>
          <a:endParaRPr lang="en-US"/>
        </a:p>
      </dgm:t>
    </dgm:pt>
    <dgm:pt modelId="{8B73AB60-5C46-1B40-AA84-3A5D766A2C0D}">
      <dgm:prSet custT="1"/>
      <dgm:spPr/>
      <dgm:t>
        <a:bodyPr/>
        <a:lstStyle/>
        <a:p>
          <a:r>
            <a:rPr lang="en-GB" sz="1200" b="0" i="0" dirty="0"/>
            <a:t>Difficult for students writing in L2/FL.</a:t>
          </a:r>
          <a:endParaRPr lang="en-TR" sz="1200" dirty="0"/>
        </a:p>
      </dgm:t>
    </dgm:pt>
    <dgm:pt modelId="{84587852-14C5-8741-ABE6-F28E2AA5D074}" type="parTrans" cxnId="{4F7D2C20-DB01-AA4F-B59B-A60B41214661}">
      <dgm:prSet/>
      <dgm:spPr/>
      <dgm:t>
        <a:bodyPr/>
        <a:lstStyle/>
        <a:p>
          <a:endParaRPr lang="en-US"/>
        </a:p>
      </dgm:t>
    </dgm:pt>
    <dgm:pt modelId="{4C87924A-F787-C145-8924-5F23963DFB70}" type="sibTrans" cxnId="{4F7D2C20-DB01-AA4F-B59B-A60B41214661}">
      <dgm:prSet/>
      <dgm:spPr/>
      <dgm:t>
        <a:bodyPr/>
        <a:lstStyle/>
        <a:p>
          <a:endParaRPr lang="en-US"/>
        </a:p>
      </dgm:t>
    </dgm:pt>
    <dgm:pt modelId="{98D32493-AA5D-CF4C-8A40-DF7F1316F27A}">
      <dgm:prSet custT="1"/>
      <dgm:spPr/>
      <dgm:t>
        <a:bodyPr/>
        <a:lstStyle/>
        <a:p>
          <a:r>
            <a:rPr lang="en-GB" sz="1200" b="0" i="0" dirty="0"/>
            <a:t>Consider new educational expectations and institutional culture.</a:t>
          </a:r>
          <a:endParaRPr lang="en-TR" sz="1200" dirty="0"/>
        </a:p>
      </dgm:t>
    </dgm:pt>
    <dgm:pt modelId="{128C1C3B-0546-074D-81AD-98CFC23AED92}" type="parTrans" cxnId="{F41E9A46-DCCB-904A-A2D3-52A3D5939CE8}">
      <dgm:prSet/>
      <dgm:spPr/>
      <dgm:t>
        <a:bodyPr/>
        <a:lstStyle/>
        <a:p>
          <a:endParaRPr lang="en-US"/>
        </a:p>
      </dgm:t>
    </dgm:pt>
    <dgm:pt modelId="{133C871C-7521-F34E-A3BB-752E361D4534}" type="sibTrans" cxnId="{F41E9A46-DCCB-904A-A2D3-52A3D5939CE8}">
      <dgm:prSet/>
      <dgm:spPr/>
      <dgm:t>
        <a:bodyPr/>
        <a:lstStyle/>
        <a:p>
          <a:endParaRPr lang="en-US"/>
        </a:p>
      </dgm:t>
    </dgm:pt>
    <dgm:pt modelId="{7689B37E-3D3E-0848-80A1-A9622E6B7937}">
      <dgm:prSet custT="1"/>
      <dgm:spPr/>
      <dgm:t>
        <a:bodyPr/>
        <a:lstStyle/>
        <a:p>
          <a:r>
            <a:rPr lang="en-GB" sz="1400" b="0" i="0" dirty="0"/>
            <a:t>International students’ preconceptions about academic conduct:</a:t>
          </a:r>
          <a:endParaRPr lang="en-TR" sz="1400" dirty="0"/>
        </a:p>
      </dgm:t>
    </dgm:pt>
    <dgm:pt modelId="{42A7D869-CD09-C145-93D5-95941B95CFA4}" type="parTrans" cxnId="{255D5541-DD90-BA4D-99C1-14A36CA274B3}">
      <dgm:prSet/>
      <dgm:spPr/>
      <dgm:t>
        <a:bodyPr/>
        <a:lstStyle/>
        <a:p>
          <a:endParaRPr lang="en-US"/>
        </a:p>
      </dgm:t>
    </dgm:pt>
    <dgm:pt modelId="{95562C49-CF52-4F4E-85BB-DCC71D6B8010}" type="sibTrans" cxnId="{255D5541-DD90-BA4D-99C1-14A36CA274B3}">
      <dgm:prSet/>
      <dgm:spPr/>
      <dgm:t>
        <a:bodyPr/>
        <a:lstStyle/>
        <a:p>
          <a:endParaRPr lang="en-US"/>
        </a:p>
      </dgm:t>
    </dgm:pt>
    <dgm:pt modelId="{E8BAE6A8-3194-5A4F-91F6-67A65390DCB0}">
      <dgm:prSet custT="1"/>
      <dgm:spPr/>
      <dgm:t>
        <a:bodyPr/>
        <a:lstStyle/>
        <a:p>
          <a:r>
            <a:rPr lang="en-GB" sz="1300" b="0" i="0" dirty="0"/>
            <a:t>Based on their previous educational experiences.</a:t>
          </a:r>
          <a:endParaRPr lang="en-TR" sz="1300" dirty="0"/>
        </a:p>
      </dgm:t>
    </dgm:pt>
    <dgm:pt modelId="{EE93C94E-0FAF-674E-AB73-190C10D1679C}" type="parTrans" cxnId="{73E36BFB-E53F-364E-8760-6A20BC32FFB2}">
      <dgm:prSet/>
      <dgm:spPr/>
      <dgm:t>
        <a:bodyPr/>
        <a:lstStyle/>
        <a:p>
          <a:endParaRPr lang="en-US"/>
        </a:p>
      </dgm:t>
    </dgm:pt>
    <dgm:pt modelId="{1210D690-C02F-4B4E-9E02-BAE22E4DEF9A}" type="sibTrans" cxnId="{73E36BFB-E53F-364E-8760-6A20BC32FFB2}">
      <dgm:prSet/>
      <dgm:spPr/>
      <dgm:t>
        <a:bodyPr/>
        <a:lstStyle/>
        <a:p>
          <a:endParaRPr lang="en-US"/>
        </a:p>
      </dgm:t>
    </dgm:pt>
    <dgm:pt modelId="{E2ECC42C-5C47-7240-949F-9B4925E05612}">
      <dgm:prSet custT="1"/>
      <dgm:spPr/>
      <dgm:t>
        <a:bodyPr/>
        <a:lstStyle/>
        <a:p>
          <a:r>
            <a:rPr lang="en-GB" sz="1300" b="0" i="0" dirty="0"/>
            <a:t>May not align with the host institution’s values.</a:t>
          </a:r>
          <a:endParaRPr lang="en-TR" sz="1300" dirty="0"/>
        </a:p>
      </dgm:t>
    </dgm:pt>
    <dgm:pt modelId="{EA398259-2768-A94E-AA74-60DA46FBE925}" type="parTrans" cxnId="{0CFF9E66-8803-F348-ACA8-10BD15B161B4}">
      <dgm:prSet/>
      <dgm:spPr/>
      <dgm:t>
        <a:bodyPr/>
        <a:lstStyle/>
        <a:p>
          <a:endParaRPr lang="en-US"/>
        </a:p>
      </dgm:t>
    </dgm:pt>
    <dgm:pt modelId="{96D91995-0886-9549-A99A-090A492DEB22}" type="sibTrans" cxnId="{0CFF9E66-8803-F348-ACA8-10BD15B161B4}">
      <dgm:prSet/>
      <dgm:spPr/>
      <dgm:t>
        <a:bodyPr/>
        <a:lstStyle/>
        <a:p>
          <a:endParaRPr lang="en-US"/>
        </a:p>
      </dgm:t>
    </dgm:pt>
    <dgm:pt modelId="{7349BED2-43C3-9341-994D-E1A34D17E2E2}">
      <dgm:prSet custT="1"/>
      <dgm:spPr/>
      <dgm:t>
        <a:bodyPr/>
        <a:lstStyle/>
        <a:p>
          <a:r>
            <a:rPr lang="en-GB" sz="1400" b="0" i="0" dirty="0"/>
            <a:t>HE institutions should ensure students maximise their opportunities and potential for success.</a:t>
          </a:r>
          <a:endParaRPr lang="en-TR" sz="1400" dirty="0"/>
        </a:p>
      </dgm:t>
    </dgm:pt>
    <dgm:pt modelId="{27BEB237-FBD9-054C-A043-DC7EA97451AB}" type="parTrans" cxnId="{F8706E2C-B0AC-E74B-A9BC-F8AEDA5E0732}">
      <dgm:prSet/>
      <dgm:spPr/>
      <dgm:t>
        <a:bodyPr/>
        <a:lstStyle/>
        <a:p>
          <a:endParaRPr lang="en-US"/>
        </a:p>
      </dgm:t>
    </dgm:pt>
    <dgm:pt modelId="{E6FF30E7-0CB4-9149-9590-DD0645D75183}" type="sibTrans" cxnId="{F8706E2C-B0AC-E74B-A9BC-F8AEDA5E0732}">
      <dgm:prSet/>
      <dgm:spPr/>
      <dgm:t>
        <a:bodyPr/>
        <a:lstStyle/>
        <a:p>
          <a:endParaRPr lang="en-US"/>
        </a:p>
      </dgm:t>
    </dgm:pt>
    <dgm:pt modelId="{2E7FD274-097D-C84C-8BD2-B9CB89D8AE53}">
      <dgm:prSet custT="1"/>
      <dgm:spPr/>
      <dgm:t>
        <a:bodyPr/>
        <a:lstStyle/>
        <a:p>
          <a:r>
            <a:rPr lang="en-GB" sz="1400" b="0" i="0" dirty="0"/>
            <a:t>HE institutions should ensure that no student is disadvantaged through discrimination on any grounds.</a:t>
          </a:r>
          <a:endParaRPr lang="en-TR" sz="1400" dirty="0"/>
        </a:p>
      </dgm:t>
    </dgm:pt>
    <dgm:pt modelId="{CED36FA0-2355-7F49-8E63-4737514E25C0}" type="parTrans" cxnId="{C9AFB316-1ADD-4744-84F3-B1EB20355BEC}">
      <dgm:prSet/>
      <dgm:spPr/>
      <dgm:t>
        <a:bodyPr/>
        <a:lstStyle/>
        <a:p>
          <a:endParaRPr lang="en-US"/>
        </a:p>
      </dgm:t>
    </dgm:pt>
    <dgm:pt modelId="{1461DCA3-A39A-3444-BAC1-329709B66F36}" type="sibTrans" cxnId="{C9AFB316-1ADD-4744-84F3-B1EB20355BEC}">
      <dgm:prSet/>
      <dgm:spPr/>
      <dgm:t>
        <a:bodyPr/>
        <a:lstStyle/>
        <a:p>
          <a:endParaRPr lang="en-US"/>
        </a:p>
      </dgm:t>
    </dgm:pt>
    <dgm:pt modelId="{ED02C02E-0243-8D4B-9C3C-09C9C0E9502C}" type="pres">
      <dgm:prSet presAssocID="{C3B06E7A-0837-1644-AF6B-238EB7A81B60}" presName="Name0" presStyleCnt="0">
        <dgm:presLayoutVars>
          <dgm:chPref val="3"/>
          <dgm:dir/>
          <dgm:animLvl val="lvl"/>
          <dgm:resizeHandles/>
        </dgm:presLayoutVars>
      </dgm:prSet>
      <dgm:spPr/>
    </dgm:pt>
    <dgm:pt modelId="{4B7D6FD0-1666-4245-9365-951B6561E354}" type="pres">
      <dgm:prSet presAssocID="{9C46A488-6C2F-7B49-9F3E-981EFE6F8082}" presName="horFlow" presStyleCnt="0"/>
      <dgm:spPr/>
    </dgm:pt>
    <dgm:pt modelId="{9886C691-586C-DB48-82E3-8F945758FDE2}" type="pres">
      <dgm:prSet presAssocID="{9C46A488-6C2F-7B49-9F3E-981EFE6F8082}" presName="bigChev" presStyleLbl="node1" presStyleIdx="0" presStyleCnt="5" custScaleX="461768"/>
      <dgm:spPr/>
    </dgm:pt>
    <dgm:pt modelId="{B53CF934-E384-0D49-B23B-949F47FF79A6}" type="pres">
      <dgm:prSet presAssocID="{BE7A7FDE-7970-0148-AF3E-2ACA89F4068A}" presName="parTrans" presStyleCnt="0"/>
      <dgm:spPr/>
    </dgm:pt>
    <dgm:pt modelId="{C2FBFB2A-CC55-4B44-A17C-F30B21F68AF6}" type="pres">
      <dgm:prSet presAssocID="{60324FD2-9FC1-3F42-9F74-9224F95A0577}" presName="node" presStyleLbl="alignAccFollowNode1" presStyleIdx="0" presStyleCnt="4" custScaleX="399354">
        <dgm:presLayoutVars>
          <dgm:bulletEnabled val="1"/>
        </dgm:presLayoutVars>
      </dgm:prSet>
      <dgm:spPr/>
    </dgm:pt>
    <dgm:pt modelId="{3EBE16EB-2CA1-854D-9E8C-7D14F216C967}" type="pres">
      <dgm:prSet presAssocID="{9C46A488-6C2F-7B49-9F3E-981EFE6F8082}" presName="vSp" presStyleCnt="0"/>
      <dgm:spPr/>
    </dgm:pt>
    <dgm:pt modelId="{AFD8C4D3-7C26-0849-BE77-43BB815D47EA}" type="pres">
      <dgm:prSet presAssocID="{1409CB19-4B81-E344-8F5E-4677564BDF45}" presName="horFlow" presStyleCnt="0"/>
      <dgm:spPr/>
    </dgm:pt>
    <dgm:pt modelId="{F60B7385-81B6-5949-A9F2-97D22E369989}" type="pres">
      <dgm:prSet presAssocID="{1409CB19-4B81-E344-8F5E-4677564BDF45}" presName="bigChev" presStyleLbl="node1" presStyleIdx="1" presStyleCnt="5" custScaleX="275221" custScaleY="164534"/>
      <dgm:spPr/>
    </dgm:pt>
    <dgm:pt modelId="{02C7F76B-E90D-8646-A558-256FA9E9A483}" type="pres">
      <dgm:prSet presAssocID="{04439189-5D44-3F47-AE18-B7F9129540A0}" presName="parTrans" presStyleCnt="0"/>
      <dgm:spPr/>
    </dgm:pt>
    <dgm:pt modelId="{8FB8732B-CE13-6F49-A5B9-8E4702F25DD3}" type="pres">
      <dgm:prSet presAssocID="{11054818-38B8-754F-8036-5EFEC0539D01}" presName="node" presStyleLbl="alignAccFollowNode1" presStyleIdx="1" presStyleCnt="4" custScaleX="250910" custScaleY="189041">
        <dgm:presLayoutVars>
          <dgm:bulletEnabled val="1"/>
        </dgm:presLayoutVars>
      </dgm:prSet>
      <dgm:spPr/>
    </dgm:pt>
    <dgm:pt modelId="{0FC01DAA-46E9-934D-BC08-9EC1FCF7C867}" type="pres">
      <dgm:prSet presAssocID="{5012F522-9DDF-E34C-873E-580FF5D90797}" presName="sibTrans" presStyleCnt="0"/>
      <dgm:spPr/>
    </dgm:pt>
    <dgm:pt modelId="{A42646F2-6984-2F4B-8288-4775432BE460}" type="pres">
      <dgm:prSet presAssocID="{91C3460E-F2AD-ED42-8ECC-86FA03CB4FCF}" presName="node" presStyleLbl="alignAccFollowNode1" presStyleIdx="2" presStyleCnt="4" custScaleX="389122" custScaleY="178687">
        <dgm:presLayoutVars>
          <dgm:bulletEnabled val="1"/>
        </dgm:presLayoutVars>
      </dgm:prSet>
      <dgm:spPr/>
    </dgm:pt>
    <dgm:pt modelId="{C33F573E-10EC-6D46-B67F-C2CF1267524B}" type="pres">
      <dgm:prSet presAssocID="{1409CB19-4B81-E344-8F5E-4677564BDF45}" presName="vSp" presStyleCnt="0"/>
      <dgm:spPr/>
    </dgm:pt>
    <dgm:pt modelId="{8EBB7D6C-1676-2C40-8882-53FBFC1F72AF}" type="pres">
      <dgm:prSet presAssocID="{7689B37E-3D3E-0848-80A1-A9622E6B7937}" presName="horFlow" presStyleCnt="0"/>
      <dgm:spPr/>
    </dgm:pt>
    <dgm:pt modelId="{4162EB41-DB32-9843-A6A2-E7C0BAC0EB75}" type="pres">
      <dgm:prSet presAssocID="{7689B37E-3D3E-0848-80A1-A9622E6B7937}" presName="bigChev" presStyleLbl="node1" presStyleIdx="2" presStyleCnt="5" custScaleX="373080"/>
      <dgm:spPr/>
    </dgm:pt>
    <dgm:pt modelId="{4C59A46D-8959-A944-BF92-314FC41456AE}" type="pres">
      <dgm:prSet presAssocID="{EE93C94E-0FAF-674E-AB73-190C10D1679C}" presName="parTrans" presStyleCnt="0"/>
      <dgm:spPr/>
    </dgm:pt>
    <dgm:pt modelId="{C01632DB-6C17-7D40-90A5-3E3BAF432BCB}" type="pres">
      <dgm:prSet presAssocID="{E8BAE6A8-3194-5A4F-91F6-67A65390DCB0}" presName="node" presStyleLbl="alignAccFollowNode1" presStyleIdx="3" presStyleCnt="4" custScaleX="500841">
        <dgm:presLayoutVars>
          <dgm:bulletEnabled val="1"/>
        </dgm:presLayoutVars>
      </dgm:prSet>
      <dgm:spPr/>
    </dgm:pt>
    <dgm:pt modelId="{7C958363-23AB-F740-91DA-CF04934DFE9E}" type="pres">
      <dgm:prSet presAssocID="{7689B37E-3D3E-0848-80A1-A9622E6B7937}" presName="vSp" presStyleCnt="0"/>
      <dgm:spPr/>
    </dgm:pt>
    <dgm:pt modelId="{79B4FCA7-8BBD-4046-91AA-D44CFF94A8F9}" type="pres">
      <dgm:prSet presAssocID="{7349BED2-43C3-9341-994D-E1A34D17E2E2}" presName="horFlow" presStyleCnt="0"/>
      <dgm:spPr/>
    </dgm:pt>
    <dgm:pt modelId="{BE8382A4-65E2-6A4F-BEA3-EB3CB369E5FD}" type="pres">
      <dgm:prSet presAssocID="{7349BED2-43C3-9341-994D-E1A34D17E2E2}" presName="bigChev" presStyleLbl="node1" presStyleIdx="3" presStyleCnt="5" custScaleX="782360"/>
      <dgm:spPr/>
    </dgm:pt>
    <dgm:pt modelId="{3DB282A3-032D-E441-9E78-AEC93539FFCB}" type="pres">
      <dgm:prSet presAssocID="{7349BED2-43C3-9341-994D-E1A34D17E2E2}" presName="vSp" presStyleCnt="0"/>
      <dgm:spPr/>
    </dgm:pt>
    <dgm:pt modelId="{95D851F7-CD88-0F4F-A748-1D3E17478155}" type="pres">
      <dgm:prSet presAssocID="{2E7FD274-097D-C84C-8BD2-B9CB89D8AE53}" presName="horFlow" presStyleCnt="0"/>
      <dgm:spPr/>
    </dgm:pt>
    <dgm:pt modelId="{8EA681C2-0B47-4F4E-821C-46A1579BBEC1}" type="pres">
      <dgm:prSet presAssocID="{2E7FD274-097D-C84C-8BD2-B9CB89D8AE53}" presName="bigChev" presStyleLbl="node1" presStyleIdx="4" presStyleCnt="5" custScaleX="779043"/>
      <dgm:spPr/>
    </dgm:pt>
  </dgm:ptLst>
  <dgm:cxnLst>
    <dgm:cxn modelId="{BB4E6603-3502-B04D-8A32-DA863AF578E0}" srcId="{C3B06E7A-0837-1644-AF6B-238EB7A81B60}" destId="{9C46A488-6C2F-7B49-9F3E-981EFE6F8082}" srcOrd="0" destOrd="0" parTransId="{0BA5F9D3-30CD-1E4D-86D3-9C6E6163FE06}" sibTransId="{658DFDFB-C48E-F14F-B25E-2152CD51EB04}"/>
    <dgm:cxn modelId="{3EE77610-B8CB-5947-B0CB-EC1AA3554161}" type="presOf" srcId="{C3B06E7A-0837-1644-AF6B-238EB7A81B60}" destId="{ED02C02E-0243-8D4B-9C3C-09C9C0E9502C}" srcOrd="0" destOrd="0" presId="urn:microsoft.com/office/officeart/2005/8/layout/lProcess3"/>
    <dgm:cxn modelId="{961F9212-1296-724A-9917-12C060CC8FB1}" type="presOf" srcId="{7689B37E-3D3E-0848-80A1-A9622E6B7937}" destId="{4162EB41-DB32-9843-A6A2-E7C0BAC0EB75}" srcOrd="0" destOrd="0" presId="urn:microsoft.com/office/officeart/2005/8/layout/lProcess3"/>
    <dgm:cxn modelId="{C9AFB316-1ADD-4744-84F3-B1EB20355BEC}" srcId="{C3B06E7A-0837-1644-AF6B-238EB7A81B60}" destId="{2E7FD274-097D-C84C-8BD2-B9CB89D8AE53}" srcOrd="4" destOrd="0" parTransId="{CED36FA0-2355-7F49-8E63-4737514E25C0}" sibTransId="{1461DCA3-A39A-3444-BAC1-329709B66F36}"/>
    <dgm:cxn modelId="{0C0D2F1F-FCF8-824C-9CA8-C93A7E272C0A}" srcId="{9C46A488-6C2F-7B49-9F3E-981EFE6F8082}" destId="{60324FD2-9FC1-3F42-9F74-9224F95A0577}" srcOrd="0" destOrd="0" parTransId="{BE7A7FDE-7970-0148-AF3E-2ACA89F4068A}" sibTransId="{847A9EE3-D975-2345-BFCC-BDA6B2CA9C21}"/>
    <dgm:cxn modelId="{4F7D2C20-DB01-AA4F-B59B-A60B41214661}" srcId="{91C3460E-F2AD-ED42-8ECC-86FA03CB4FCF}" destId="{8B73AB60-5C46-1B40-AA84-3A5D766A2C0D}" srcOrd="0" destOrd="0" parTransId="{84587852-14C5-8741-ABE6-F28E2AA5D074}" sibTransId="{4C87924A-F787-C145-8924-5F23963DFB70}"/>
    <dgm:cxn modelId="{3A008329-DD42-C041-A451-DDA0BF115101}" type="presOf" srcId="{E8BAE6A8-3194-5A4F-91F6-67A65390DCB0}" destId="{C01632DB-6C17-7D40-90A5-3E3BAF432BCB}" srcOrd="0" destOrd="0" presId="urn:microsoft.com/office/officeart/2005/8/layout/lProcess3"/>
    <dgm:cxn modelId="{F8706E2C-B0AC-E74B-A9BC-F8AEDA5E0732}" srcId="{C3B06E7A-0837-1644-AF6B-238EB7A81B60}" destId="{7349BED2-43C3-9341-994D-E1A34D17E2E2}" srcOrd="3" destOrd="0" parTransId="{27BEB237-FBD9-054C-A043-DC7EA97451AB}" sibTransId="{E6FF30E7-0CB4-9149-9590-DD0645D75183}"/>
    <dgm:cxn modelId="{255D5541-DD90-BA4D-99C1-14A36CA274B3}" srcId="{C3B06E7A-0837-1644-AF6B-238EB7A81B60}" destId="{7689B37E-3D3E-0848-80A1-A9622E6B7937}" srcOrd="2" destOrd="0" parTransId="{42A7D869-CD09-C145-93D5-95941B95CFA4}" sibTransId="{95562C49-CF52-4F4E-85BB-DCC71D6B8010}"/>
    <dgm:cxn modelId="{F41E9A46-DCCB-904A-A2D3-52A3D5939CE8}" srcId="{91C3460E-F2AD-ED42-8ECC-86FA03CB4FCF}" destId="{98D32493-AA5D-CF4C-8A40-DF7F1316F27A}" srcOrd="1" destOrd="0" parTransId="{128C1C3B-0546-074D-81AD-98CFC23AED92}" sibTransId="{133C871C-7521-F34E-A3BB-752E361D4534}"/>
    <dgm:cxn modelId="{E1ABF64B-9E72-1443-AFE8-E06B4382BDB0}" type="presOf" srcId="{60324FD2-9FC1-3F42-9F74-9224F95A0577}" destId="{C2FBFB2A-CC55-4B44-A17C-F30B21F68AF6}" srcOrd="0" destOrd="0" presId="urn:microsoft.com/office/officeart/2005/8/layout/lProcess3"/>
    <dgm:cxn modelId="{171EC75E-BBD8-D348-9885-684CC02C3FB0}" srcId="{C3B06E7A-0837-1644-AF6B-238EB7A81B60}" destId="{1409CB19-4B81-E344-8F5E-4677564BDF45}" srcOrd="1" destOrd="0" parTransId="{EF1461AA-3953-F24B-962D-B34E2B0FC3DE}" sibTransId="{17F91A3B-33EE-494A-8173-6432CB881911}"/>
    <dgm:cxn modelId="{23C5FE5F-F615-1E43-904F-04E007FA474C}" type="presOf" srcId="{E2ECC42C-5C47-7240-949F-9B4925E05612}" destId="{C01632DB-6C17-7D40-90A5-3E3BAF432BCB}" srcOrd="0" destOrd="1" presId="urn:microsoft.com/office/officeart/2005/8/layout/lProcess3"/>
    <dgm:cxn modelId="{0CFF9E66-8803-F348-ACA8-10BD15B161B4}" srcId="{E8BAE6A8-3194-5A4F-91F6-67A65390DCB0}" destId="{E2ECC42C-5C47-7240-949F-9B4925E05612}" srcOrd="0" destOrd="0" parTransId="{EA398259-2768-A94E-AA74-60DA46FBE925}" sibTransId="{96D91995-0886-9549-A99A-090A492DEB22}"/>
    <dgm:cxn modelId="{2F7B2576-1193-0C4E-87C3-9072FF3F34B6}" srcId="{1409CB19-4B81-E344-8F5E-4677564BDF45}" destId="{11054818-38B8-754F-8036-5EFEC0539D01}" srcOrd="0" destOrd="0" parTransId="{04439189-5D44-3F47-AE18-B7F9129540A0}" sibTransId="{5012F522-9DDF-E34C-873E-580FF5D90797}"/>
    <dgm:cxn modelId="{4B4DC78C-743B-AC40-8FC0-AF9B74254503}" type="presOf" srcId="{2E7FD274-097D-C84C-8BD2-B9CB89D8AE53}" destId="{8EA681C2-0B47-4F4E-821C-46A1579BBEC1}" srcOrd="0" destOrd="0" presId="urn:microsoft.com/office/officeart/2005/8/layout/lProcess3"/>
    <dgm:cxn modelId="{132CEAA7-DE52-194C-83F9-DA40ECF1E857}" type="presOf" srcId="{91C3460E-F2AD-ED42-8ECC-86FA03CB4FCF}" destId="{A42646F2-6984-2F4B-8288-4775432BE460}" srcOrd="0" destOrd="0" presId="urn:microsoft.com/office/officeart/2005/8/layout/lProcess3"/>
    <dgm:cxn modelId="{7418C4AF-A467-F046-9F82-A8B86D2E8343}" type="presOf" srcId="{98D32493-AA5D-CF4C-8A40-DF7F1316F27A}" destId="{A42646F2-6984-2F4B-8288-4775432BE460}" srcOrd="0" destOrd="2" presId="urn:microsoft.com/office/officeart/2005/8/layout/lProcess3"/>
    <dgm:cxn modelId="{FE166FB4-0C84-D647-9C63-0B7F64EBEF72}" type="presOf" srcId="{11054818-38B8-754F-8036-5EFEC0539D01}" destId="{8FB8732B-CE13-6F49-A5B9-8E4702F25DD3}" srcOrd="0" destOrd="0" presId="urn:microsoft.com/office/officeart/2005/8/layout/lProcess3"/>
    <dgm:cxn modelId="{838DADC1-1861-454E-8E86-ADAF7801C740}" type="presOf" srcId="{9C46A488-6C2F-7B49-9F3E-981EFE6F8082}" destId="{9886C691-586C-DB48-82E3-8F945758FDE2}" srcOrd="0" destOrd="0" presId="urn:microsoft.com/office/officeart/2005/8/layout/lProcess3"/>
    <dgm:cxn modelId="{110A0BD8-4DA8-214B-AD6D-44AE818BA4DD}" type="presOf" srcId="{8B73AB60-5C46-1B40-AA84-3A5D766A2C0D}" destId="{A42646F2-6984-2F4B-8288-4775432BE460}" srcOrd="0" destOrd="1" presId="urn:microsoft.com/office/officeart/2005/8/layout/lProcess3"/>
    <dgm:cxn modelId="{365059E9-463C-E348-B737-D6C6D19BB64B}" type="presOf" srcId="{7349BED2-43C3-9341-994D-E1A34D17E2E2}" destId="{BE8382A4-65E2-6A4F-BEA3-EB3CB369E5FD}" srcOrd="0" destOrd="0" presId="urn:microsoft.com/office/officeart/2005/8/layout/lProcess3"/>
    <dgm:cxn modelId="{1D8E43F0-BEC1-8E48-8612-5423883E7017}" srcId="{1409CB19-4B81-E344-8F5E-4677564BDF45}" destId="{91C3460E-F2AD-ED42-8ECC-86FA03CB4FCF}" srcOrd="1" destOrd="0" parTransId="{F30C558A-A4D2-8C46-9AD6-E7947650B57B}" sibTransId="{86675E17-FC56-4649-A7E8-6865709B1EB3}"/>
    <dgm:cxn modelId="{73E36BFB-E53F-364E-8760-6A20BC32FFB2}" srcId="{7689B37E-3D3E-0848-80A1-A9622E6B7937}" destId="{E8BAE6A8-3194-5A4F-91F6-67A65390DCB0}" srcOrd="0" destOrd="0" parTransId="{EE93C94E-0FAF-674E-AB73-190C10D1679C}" sibTransId="{1210D690-C02F-4B4E-9E02-BAE22E4DEF9A}"/>
    <dgm:cxn modelId="{1C5132FC-9237-284A-83CE-83DB5FF1C0F5}" type="presOf" srcId="{1409CB19-4B81-E344-8F5E-4677564BDF45}" destId="{F60B7385-81B6-5949-A9F2-97D22E369989}" srcOrd="0" destOrd="0" presId="urn:microsoft.com/office/officeart/2005/8/layout/lProcess3"/>
    <dgm:cxn modelId="{F8571D34-5A4B-A947-848A-9B2CA3F1DADD}" type="presParOf" srcId="{ED02C02E-0243-8D4B-9C3C-09C9C0E9502C}" destId="{4B7D6FD0-1666-4245-9365-951B6561E354}" srcOrd="0" destOrd="0" presId="urn:microsoft.com/office/officeart/2005/8/layout/lProcess3"/>
    <dgm:cxn modelId="{E02DDF88-4E92-B247-A060-EFDB4CC6C4C3}" type="presParOf" srcId="{4B7D6FD0-1666-4245-9365-951B6561E354}" destId="{9886C691-586C-DB48-82E3-8F945758FDE2}" srcOrd="0" destOrd="0" presId="urn:microsoft.com/office/officeart/2005/8/layout/lProcess3"/>
    <dgm:cxn modelId="{1EE86C1C-C8BA-784D-AA87-71553C009A39}" type="presParOf" srcId="{4B7D6FD0-1666-4245-9365-951B6561E354}" destId="{B53CF934-E384-0D49-B23B-949F47FF79A6}" srcOrd="1" destOrd="0" presId="urn:microsoft.com/office/officeart/2005/8/layout/lProcess3"/>
    <dgm:cxn modelId="{1AE0BBCC-BADD-DF48-A45D-7179164C6022}" type="presParOf" srcId="{4B7D6FD0-1666-4245-9365-951B6561E354}" destId="{C2FBFB2A-CC55-4B44-A17C-F30B21F68AF6}" srcOrd="2" destOrd="0" presId="urn:microsoft.com/office/officeart/2005/8/layout/lProcess3"/>
    <dgm:cxn modelId="{4A66A26E-A07D-3A4B-9135-D0BEB2E9CC44}" type="presParOf" srcId="{ED02C02E-0243-8D4B-9C3C-09C9C0E9502C}" destId="{3EBE16EB-2CA1-854D-9E8C-7D14F216C967}" srcOrd="1" destOrd="0" presId="urn:microsoft.com/office/officeart/2005/8/layout/lProcess3"/>
    <dgm:cxn modelId="{24D1DB3E-EE80-5F45-A816-3A67D7DDE82D}" type="presParOf" srcId="{ED02C02E-0243-8D4B-9C3C-09C9C0E9502C}" destId="{AFD8C4D3-7C26-0849-BE77-43BB815D47EA}" srcOrd="2" destOrd="0" presId="urn:microsoft.com/office/officeart/2005/8/layout/lProcess3"/>
    <dgm:cxn modelId="{D0CBC211-55B2-D84F-9A44-027CAC26393F}" type="presParOf" srcId="{AFD8C4D3-7C26-0849-BE77-43BB815D47EA}" destId="{F60B7385-81B6-5949-A9F2-97D22E369989}" srcOrd="0" destOrd="0" presId="urn:microsoft.com/office/officeart/2005/8/layout/lProcess3"/>
    <dgm:cxn modelId="{025A19AD-C395-AC4A-BD36-6E2C07958755}" type="presParOf" srcId="{AFD8C4D3-7C26-0849-BE77-43BB815D47EA}" destId="{02C7F76B-E90D-8646-A558-256FA9E9A483}" srcOrd="1" destOrd="0" presId="urn:microsoft.com/office/officeart/2005/8/layout/lProcess3"/>
    <dgm:cxn modelId="{F39BC05C-07E4-AD49-9F65-DE47A5658FFF}" type="presParOf" srcId="{AFD8C4D3-7C26-0849-BE77-43BB815D47EA}" destId="{8FB8732B-CE13-6F49-A5B9-8E4702F25DD3}" srcOrd="2" destOrd="0" presId="urn:microsoft.com/office/officeart/2005/8/layout/lProcess3"/>
    <dgm:cxn modelId="{B1815EB9-8E72-B444-8918-1EFAA7FBF7A9}" type="presParOf" srcId="{AFD8C4D3-7C26-0849-BE77-43BB815D47EA}" destId="{0FC01DAA-46E9-934D-BC08-9EC1FCF7C867}" srcOrd="3" destOrd="0" presId="urn:microsoft.com/office/officeart/2005/8/layout/lProcess3"/>
    <dgm:cxn modelId="{213D26B8-788A-254D-965B-C6163C8CAC2B}" type="presParOf" srcId="{AFD8C4D3-7C26-0849-BE77-43BB815D47EA}" destId="{A42646F2-6984-2F4B-8288-4775432BE460}" srcOrd="4" destOrd="0" presId="urn:microsoft.com/office/officeart/2005/8/layout/lProcess3"/>
    <dgm:cxn modelId="{7361AE32-DC17-8F43-AAB8-7B509DF3877A}" type="presParOf" srcId="{ED02C02E-0243-8D4B-9C3C-09C9C0E9502C}" destId="{C33F573E-10EC-6D46-B67F-C2CF1267524B}" srcOrd="3" destOrd="0" presId="urn:microsoft.com/office/officeart/2005/8/layout/lProcess3"/>
    <dgm:cxn modelId="{86C8DFB2-4FAE-EE48-B423-770F2A544912}" type="presParOf" srcId="{ED02C02E-0243-8D4B-9C3C-09C9C0E9502C}" destId="{8EBB7D6C-1676-2C40-8882-53FBFC1F72AF}" srcOrd="4" destOrd="0" presId="urn:microsoft.com/office/officeart/2005/8/layout/lProcess3"/>
    <dgm:cxn modelId="{D1C50078-5C30-574A-B900-51285DA681EF}" type="presParOf" srcId="{8EBB7D6C-1676-2C40-8882-53FBFC1F72AF}" destId="{4162EB41-DB32-9843-A6A2-E7C0BAC0EB75}" srcOrd="0" destOrd="0" presId="urn:microsoft.com/office/officeart/2005/8/layout/lProcess3"/>
    <dgm:cxn modelId="{C26C334B-2969-624B-A29C-85C1B43C40B2}" type="presParOf" srcId="{8EBB7D6C-1676-2C40-8882-53FBFC1F72AF}" destId="{4C59A46D-8959-A944-BF92-314FC41456AE}" srcOrd="1" destOrd="0" presId="urn:microsoft.com/office/officeart/2005/8/layout/lProcess3"/>
    <dgm:cxn modelId="{7025DA31-3110-9A40-9FA2-D6D17F3E9DFB}" type="presParOf" srcId="{8EBB7D6C-1676-2C40-8882-53FBFC1F72AF}" destId="{C01632DB-6C17-7D40-90A5-3E3BAF432BCB}" srcOrd="2" destOrd="0" presId="urn:microsoft.com/office/officeart/2005/8/layout/lProcess3"/>
    <dgm:cxn modelId="{9BADAA82-719C-AB43-95D8-EE6C3D62E57D}" type="presParOf" srcId="{ED02C02E-0243-8D4B-9C3C-09C9C0E9502C}" destId="{7C958363-23AB-F740-91DA-CF04934DFE9E}" srcOrd="5" destOrd="0" presId="urn:microsoft.com/office/officeart/2005/8/layout/lProcess3"/>
    <dgm:cxn modelId="{B9ED9CF4-04EC-B942-BA44-8BD88EADE96C}" type="presParOf" srcId="{ED02C02E-0243-8D4B-9C3C-09C9C0E9502C}" destId="{79B4FCA7-8BBD-4046-91AA-D44CFF94A8F9}" srcOrd="6" destOrd="0" presId="urn:microsoft.com/office/officeart/2005/8/layout/lProcess3"/>
    <dgm:cxn modelId="{895FB0E8-4079-B64E-811E-D336B18A0C03}" type="presParOf" srcId="{79B4FCA7-8BBD-4046-91AA-D44CFF94A8F9}" destId="{BE8382A4-65E2-6A4F-BEA3-EB3CB369E5FD}" srcOrd="0" destOrd="0" presId="urn:microsoft.com/office/officeart/2005/8/layout/lProcess3"/>
    <dgm:cxn modelId="{588ABB36-DE30-664E-89DF-0E6698F1397D}" type="presParOf" srcId="{ED02C02E-0243-8D4B-9C3C-09C9C0E9502C}" destId="{3DB282A3-032D-E441-9E78-AEC93539FFCB}" srcOrd="7" destOrd="0" presId="urn:microsoft.com/office/officeart/2005/8/layout/lProcess3"/>
    <dgm:cxn modelId="{6251B3B2-9645-6F41-B00A-F23EAC92EB41}" type="presParOf" srcId="{ED02C02E-0243-8D4B-9C3C-09C9C0E9502C}" destId="{95D851F7-CD88-0F4F-A748-1D3E17478155}" srcOrd="8" destOrd="0" presId="urn:microsoft.com/office/officeart/2005/8/layout/lProcess3"/>
    <dgm:cxn modelId="{6B84032F-5AC7-F04A-837B-5964B10AB42C}" type="presParOf" srcId="{95D851F7-CD88-0F4F-A748-1D3E17478155}" destId="{8EA681C2-0B47-4F4E-821C-46A1579BBEC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6612C5-E61B-DA46-9243-DA821DEBF1E5}"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en-US"/>
        </a:p>
      </dgm:t>
    </dgm:pt>
    <dgm:pt modelId="{C30268AF-2BA7-6046-887B-10632D324DE2}">
      <dgm:prSet/>
      <dgm:spPr/>
      <dgm:t>
        <a:bodyPr/>
        <a:lstStyle/>
        <a:p>
          <a:r>
            <a:rPr lang="en-GB"/>
            <a:t>Promote responsible conduct of teaching, learning, and assessment, align the practices with community standards, foster the development of ethical standards, and educate staff and students to uphold academic integrity (Bretag &amp; Mahmud, 2015). </a:t>
          </a:r>
          <a:endParaRPr lang="en-TR"/>
        </a:p>
      </dgm:t>
    </dgm:pt>
    <dgm:pt modelId="{EA4683C7-92DF-C348-9A91-2D3E516CCF40}" type="parTrans" cxnId="{3166B4AF-B48F-FD4D-8E42-F381E1BA9471}">
      <dgm:prSet/>
      <dgm:spPr/>
      <dgm:t>
        <a:bodyPr/>
        <a:lstStyle/>
        <a:p>
          <a:endParaRPr lang="en-US"/>
        </a:p>
      </dgm:t>
    </dgm:pt>
    <dgm:pt modelId="{82420204-39D3-864E-930A-B2BBB240BD6E}" type="sibTrans" cxnId="{3166B4AF-B48F-FD4D-8E42-F381E1BA9471}">
      <dgm:prSet/>
      <dgm:spPr/>
      <dgm:t>
        <a:bodyPr/>
        <a:lstStyle/>
        <a:p>
          <a:endParaRPr lang="en-US"/>
        </a:p>
      </dgm:t>
    </dgm:pt>
    <dgm:pt modelId="{D35278D6-0ED5-014F-BD64-F66F418E6891}">
      <dgm:prSet/>
      <dgm:spPr/>
      <dgm:t>
        <a:bodyPr/>
        <a:lstStyle/>
        <a:p>
          <a:r>
            <a:rPr lang="en-GB"/>
            <a:t>Essential requirement of an institutional academic integrity culture (Scanlan, 2006). </a:t>
          </a:r>
          <a:endParaRPr lang="en-TR"/>
        </a:p>
      </dgm:t>
    </dgm:pt>
    <dgm:pt modelId="{CB78A88E-9B33-8145-B5D9-F0D5EF72D2B8}" type="parTrans" cxnId="{8473B146-C73E-A441-8E8E-3FD7A97BD01A}">
      <dgm:prSet/>
      <dgm:spPr/>
      <dgm:t>
        <a:bodyPr/>
        <a:lstStyle/>
        <a:p>
          <a:endParaRPr lang="en-US"/>
        </a:p>
      </dgm:t>
    </dgm:pt>
    <dgm:pt modelId="{4AA0F1E3-E640-9244-A57D-D6DA5E581B56}" type="sibTrans" cxnId="{8473B146-C73E-A441-8E8E-3FD7A97BD01A}">
      <dgm:prSet/>
      <dgm:spPr/>
      <dgm:t>
        <a:bodyPr/>
        <a:lstStyle/>
        <a:p>
          <a:endParaRPr lang="en-US"/>
        </a:p>
      </dgm:t>
    </dgm:pt>
    <dgm:pt modelId="{BE267178-7C20-2140-9548-0601E4D79E7B}">
      <dgm:prSet/>
      <dgm:spPr/>
      <dgm:t>
        <a:bodyPr/>
        <a:lstStyle/>
        <a:p>
          <a:r>
            <a:rPr lang="en-GB"/>
            <a:t>Not “one size fits all” blueprints (East, 2015, p. 489). </a:t>
          </a:r>
          <a:endParaRPr lang="en-TR"/>
        </a:p>
      </dgm:t>
    </dgm:pt>
    <dgm:pt modelId="{8344D439-CA1F-A642-B14E-EDF035AB5597}" type="parTrans" cxnId="{83D75E22-C495-2E4C-9AD4-FF7B34C3941A}">
      <dgm:prSet/>
      <dgm:spPr/>
      <dgm:t>
        <a:bodyPr/>
        <a:lstStyle/>
        <a:p>
          <a:endParaRPr lang="en-US"/>
        </a:p>
      </dgm:t>
    </dgm:pt>
    <dgm:pt modelId="{9A0A6D0E-410F-4946-B628-13EF665FEA9B}" type="sibTrans" cxnId="{83D75E22-C495-2E4C-9AD4-FF7B34C3941A}">
      <dgm:prSet/>
      <dgm:spPr/>
      <dgm:t>
        <a:bodyPr/>
        <a:lstStyle/>
        <a:p>
          <a:endParaRPr lang="en-US"/>
        </a:p>
      </dgm:t>
    </dgm:pt>
    <dgm:pt modelId="{B5D63105-D58E-6243-82EE-6F06FBD37E17}">
      <dgm:prSet/>
      <dgm:spPr/>
      <dgm:t>
        <a:bodyPr/>
        <a:lstStyle/>
        <a:p>
          <a:r>
            <a:rPr lang="en-GB"/>
            <a:t>Reflect contextual and cultural factors involved in the understanding and approaches of institutions toward academic integrity and therefore they might be slightly different from institution to institution, depending on the core values. </a:t>
          </a:r>
          <a:endParaRPr lang="en-TR"/>
        </a:p>
      </dgm:t>
    </dgm:pt>
    <dgm:pt modelId="{6A0068FF-BFCB-3749-ACF0-9373EA8E1E2C}" type="parTrans" cxnId="{891734CF-D59F-5E42-B699-8734FF8E8D21}">
      <dgm:prSet/>
      <dgm:spPr/>
      <dgm:t>
        <a:bodyPr/>
        <a:lstStyle/>
        <a:p>
          <a:endParaRPr lang="en-US"/>
        </a:p>
      </dgm:t>
    </dgm:pt>
    <dgm:pt modelId="{72643117-2384-A246-B4CE-AB521516913C}" type="sibTrans" cxnId="{891734CF-D59F-5E42-B699-8734FF8E8D21}">
      <dgm:prSet/>
      <dgm:spPr/>
      <dgm:t>
        <a:bodyPr/>
        <a:lstStyle/>
        <a:p>
          <a:endParaRPr lang="en-US"/>
        </a:p>
      </dgm:t>
    </dgm:pt>
    <dgm:pt modelId="{8D787778-BBF6-E843-ADB3-1BB55DF3A370}">
      <dgm:prSet/>
      <dgm:spPr/>
      <dgm:t>
        <a:bodyPr/>
        <a:lstStyle/>
        <a:p>
          <a:r>
            <a:rPr lang="en-GB"/>
            <a:t>Although a shared understanding of academic integrity is essential in establishing a culture of academic integrity (Eaton et al., 2020), exploring different approaches and institution-specific best practices contributes to developing multi-pronged policies. </a:t>
          </a:r>
          <a:endParaRPr lang="en-TR"/>
        </a:p>
      </dgm:t>
    </dgm:pt>
    <dgm:pt modelId="{605C4E6B-F9E5-D74A-8463-433F7A0CC523}" type="parTrans" cxnId="{1D03E361-36FB-7549-9092-4200590B5796}">
      <dgm:prSet/>
      <dgm:spPr/>
      <dgm:t>
        <a:bodyPr/>
        <a:lstStyle/>
        <a:p>
          <a:endParaRPr lang="en-US"/>
        </a:p>
      </dgm:t>
    </dgm:pt>
    <dgm:pt modelId="{F5FB9C8A-158F-6D4D-BCEA-B16BBFBF0D42}" type="sibTrans" cxnId="{1D03E361-36FB-7549-9092-4200590B5796}">
      <dgm:prSet/>
      <dgm:spPr/>
      <dgm:t>
        <a:bodyPr/>
        <a:lstStyle/>
        <a:p>
          <a:endParaRPr lang="en-US"/>
        </a:p>
      </dgm:t>
    </dgm:pt>
    <dgm:pt modelId="{8386C251-09CD-544F-B70E-4B34331F1597}" type="pres">
      <dgm:prSet presAssocID="{F46612C5-E61B-DA46-9243-DA821DEBF1E5}" presName="linearFlow" presStyleCnt="0">
        <dgm:presLayoutVars>
          <dgm:dir/>
          <dgm:resizeHandles val="exact"/>
        </dgm:presLayoutVars>
      </dgm:prSet>
      <dgm:spPr/>
    </dgm:pt>
    <dgm:pt modelId="{E7D4DA5A-BFE0-F148-BE94-6D1587EF94AA}" type="pres">
      <dgm:prSet presAssocID="{C30268AF-2BA7-6046-887B-10632D324DE2}" presName="composite" presStyleCnt="0"/>
      <dgm:spPr/>
    </dgm:pt>
    <dgm:pt modelId="{7715283D-06D3-A14A-94D1-E62CC50C2A09}" type="pres">
      <dgm:prSet presAssocID="{C30268AF-2BA7-6046-887B-10632D324DE2}" presName="imgShp" presStyleLbl="fgImgPlace1" presStyleIdx="0" presStyleCnt="5"/>
      <dgm:spPr/>
    </dgm:pt>
    <dgm:pt modelId="{5B7486FC-AC43-7C4B-8C08-3622D02DE279}" type="pres">
      <dgm:prSet presAssocID="{C30268AF-2BA7-6046-887B-10632D324DE2}" presName="txShp" presStyleLbl="node1" presStyleIdx="0" presStyleCnt="5">
        <dgm:presLayoutVars>
          <dgm:bulletEnabled val="1"/>
        </dgm:presLayoutVars>
      </dgm:prSet>
      <dgm:spPr/>
    </dgm:pt>
    <dgm:pt modelId="{1E1B8BAF-E73F-FA4E-ACDA-1EE71D83EC29}" type="pres">
      <dgm:prSet presAssocID="{82420204-39D3-864E-930A-B2BBB240BD6E}" presName="spacing" presStyleCnt="0"/>
      <dgm:spPr/>
    </dgm:pt>
    <dgm:pt modelId="{E1B026F1-841F-1240-8A71-E26A98C0F22A}" type="pres">
      <dgm:prSet presAssocID="{D35278D6-0ED5-014F-BD64-F66F418E6891}" presName="composite" presStyleCnt="0"/>
      <dgm:spPr/>
    </dgm:pt>
    <dgm:pt modelId="{EF654FC1-8A32-C74C-8228-6EA8A01CAE3D}" type="pres">
      <dgm:prSet presAssocID="{D35278D6-0ED5-014F-BD64-F66F418E6891}" presName="imgShp" presStyleLbl="fgImgPlace1" presStyleIdx="1" presStyleCnt="5"/>
      <dgm:spPr/>
    </dgm:pt>
    <dgm:pt modelId="{7B2F1AC0-7548-5646-8F98-1ECB1AA18940}" type="pres">
      <dgm:prSet presAssocID="{D35278D6-0ED5-014F-BD64-F66F418E6891}" presName="txShp" presStyleLbl="node1" presStyleIdx="1" presStyleCnt="5">
        <dgm:presLayoutVars>
          <dgm:bulletEnabled val="1"/>
        </dgm:presLayoutVars>
      </dgm:prSet>
      <dgm:spPr/>
    </dgm:pt>
    <dgm:pt modelId="{B8CA54BF-1A99-CF40-8D1B-FE0F83258816}" type="pres">
      <dgm:prSet presAssocID="{4AA0F1E3-E640-9244-A57D-D6DA5E581B56}" presName="spacing" presStyleCnt="0"/>
      <dgm:spPr/>
    </dgm:pt>
    <dgm:pt modelId="{885DFED5-448C-1B4F-ADB9-923F31C0D8E2}" type="pres">
      <dgm:prSet presAssocID="{BE267178-7C20-2140-9548-0601E4D79E7B}" presName="composite" presStyleCnt="0"/>
      <dgm:spPr/>
    </dgm:pt>
    <dgm:pt modelId="{D0293676-912A-4447-AB39-C88B0AEB1B86}" type="pres">
      <dgm:prSet presAssocID="{BE267178-7C20-2140-9548-0601E4D79E7B}" presName="imgShp" presStyleLbl="fgImgPlace1" presStyleIdx="2" presStyleCnt="5"/>
      <dgm:spPr/>
    </dgm:pt>
    <dgm:pt modelId="{44B7014E-485E-3948-A110-58617DF99235}" type="pres">
      <dgm:prSet presAssocID="{BE267178-7C20-2140-9548-0601E4D79E7B}" presName="txShp" presStyleLbl="node1" presStyleIdx="2" presStyleCnt="5">
        <dgm:presLayoutVars>
          <dgm:bulletEnabled val="1"/>
        </dgm:presLayoutVars>
      </dgm:prSet>
      <dgm:spPr/>
    </dgm:pt>
    <dgm:pt modelId="{A40BF763-7BE5-A448-B548-18D4C457300C}" type="pres">
      <dgm:prSet presAssocID="{9A0A6D0E-410F-4946-B628-13EF665FEA9B}" presName="spacing" presStyleCnt="0"/>
      <dgm:spPr/>
    </dgm:pt>
    <dgm:pt modelId="{CF926701-31A7-1F45-BB5E-33DB6DE5AA6C}" type="pres">
      <dgm:prSet presAssocID="{B5D63105-D58E-6243-82EE-6F06FBD37E17}" presName="composite" presStyleCnt="0"/>
      <dgm:spPr/>
    </dgm:pt>
    <dgm:pt modelId="{C9844ED5-4A11-C540-9639-ACED4B521708}" type="pres">
      <dgm:prSet presAssocID="{B5D63105-D58E-6243-82EE-6F06FBD37E17}" presName="imgShp" presStyleLbl="fgImgPlace1" presStyleIdx="3" presStyleCnt="5"/>
      <dgm:spPr/>
    </dgm:pt>
    <dgm:pt modelId="{3FA4EC9F-4C38-9D44-B0E9-C0382FC5713F}" type="pres">
      <dgm:prSet presAssocID="{B5D63105-D58E-6243-82EE-6F06FBD37E17}" presName="txShp" presStyleLbl="node1" presStyleIdx="3" presStyleCnt="5">
        <dgm:presLayoutVars>
          <dgm:bulletEnabled val="1"/>
        </dgm:presLayoutVars>
      </dgm:prSet>
      <dgm:spPr/>
    </dgm:pt>
    <dgm:pt modelId="{A0D5706F-CB43-F14E-BF96-1DC8AB8FBA55}" type="pres">
      <dgm:prSet presAssocID="{72643117-2384-A246-B4CE-AB521516913C}" presName="spacing" presStyleCnt="0"/>
      <dgm:spPr/>
    </dgm:pt>
    <dgm:pt modelId="{51C54366-1F8B-6944-8B48-B785945FFED5}" type="pres">
      <dgm:prSet presAssocID="{8D787778-BBF6-E843-ADB3-1BB55DF3A370}" presName="composite" presStyleCnt="0"/>
      <dgm:spPr/>
    </dgm:pt>
    <dgm:pt modelId="{DFE729FA-6464-FB48-BC78-D3E76E993077}" type="pres">
      <dgm:prSet presAssocID="{8D787778-BBF6-E843-ADB3-1BB55DF3A370}" presName="imgShp" presStyleLbl="fgImgPlace1" presStyleIdx="4" presStyleCnt="5"/>
      <dgm:spPr/>
    </dgm:pt>
    <dgm:pt modelId="{C94E7249-3C5A-BF40-95B2-CE65C043D570}" type="pres">
      <dgm:prSet presAssocID="{8D787778-BBF6-E843-ADB3-1BB55DF3A370}" presName="txShp" presStyleLbl="node1" presStyleIdx="4" presStyleCnt="5">
        <dgm:presLayoutVars>
          <dgm:bulletEnabled val="1"/>
        </dgm:presLayoutVars>
      </dgm:prSet>
      <dgm:spPr/>
    </dgm:pt>
  </dgm:ptLst>
  <dgm:cxnLst>
    <dgm:cxn modelId="{752B6405-EE85-654B-8DC1-25B7099DE353}" type="presOf" srcId="{B5D63105-D58E-6243-82EE-6F06FBD37E17}" destId="{3FA4EC9F-4C38-9D44-B0E9-C0382FC5713F}" srcOrd="0" destOrd="0" presId="urn:microsoft.com/office/officeart/2005/8/layout/vList3"/>
    <dgm:cxn modelId="{83D75E22-C495-2E4C-9AD4-FF7B34C3941A}" srcId="{F46612C5-E61B-DA46-9243-DA821DEBF1E5}" destId="{BE267178-7C20-2140-9548-0601E4D79E7B}" srcOrd="2" destOrd="0" parTransId="{8344D439-CA1F-A642-B14E-EDF035AB5597}" sibTransId="{9A0A6D0E-410F-4946-B628-13EF665FEA9B}"/>
    <dgm:cxn modelId="{5765D835-348D-C148-A991-3E325F655D06}" type="presOf" srcId="{8D787778-BBF6-E843-ADB3-1BB55DF3A370}" destId="{C94E7249-3C5A-BF40-95B2-CE65C043D570}" srcOrd="0" destOrd="0" presId="urn:microsoft.com/office/officeart/2005/8/layout/vList3"/>
    <dgm:cxn modelId="{8473B146-C73E-A441-8E8E-3FD7A97BD01A}" srcId="{F46612C5-E61B-DA46-9243-DA821DEBF1E5}" destId="{D35278D6-0ED5-014F-BD64-F66F418E6891}" srcOrd="1" destOrd="0" parTransId="{CB78A88E-9B33-8145-B5D9-F0D5EF72D2B8}" sibTransId="{4AA0F1E3-E640-9244-A57D-D6DA5E581B56}"/>
    <dgm:cxn modelId="{1D03E361-36FB-7549-9092-4200590B5796}" srcId="{F46612C5-E61B-DA46-9243-DA821DEBF1E5}" destId="{8D787778-BBF6-E843-ADB3-1BB55DF3A370}" srcOrd="4" destOrd="0" parTransId="{605C4E6B-F9E5-D74A-8463-433F7A0CC523}" sibTransId="{F5FB9C8A-158F-6D4D-BCEA-B16BBFBF0D42}"/>
    <dgm:cxn modelId="{3166B4AF-B48F-FD4D-8E42-F381E1BA9471}" srcId="{F46612C5-E61B-DA46-9243-DA821DEBF1E5}" destId="{C30268AF-2BA7-6046-887B-10632D324DE2}" srcOrd="0" destOrd="0" parTransId="{EA4683C7-92DF-C348-9A91-2D3E516CCF40}" sibTransId="{82420204-39D3-864E-930A-B2BBB240BD6E}"/>
    <dgm:cxn modelId="{FE3767C1-017A-C644-8870-93C74157F1BE}" type="presOf" srcId="{C30268AF-2BA7-6046-887B-10632D324DE2}" destId="{5B7486FC-AC43-7C4B-8C08-3622D02DE279}" srcOrd="0" destOrd="0" presId="urn:microsoft.com/office/officeart/2005/8/layout/vList3"/>
    <dgm:cxn modelId="{891734CF-D59F-5E42-B699-8734FF8E8D21}" srcId="{F46612C5-E61B-DA46-9243-DA821DEBF1E5}" destId="{B5D63105-D58E-6243-82EE-6F06FBD37E17}" srcOrd="3" destOrd="0" parTransId="{6A0068FF-BFCB-3749-ACF0-9373EA8E1E2C}" sibTransId="{72643117-2384-A246-B4CE-AB521516913C}"/>
    <dgm:cxn modelId="{ECD195D2-DA92-2D48-879C-E8ECEC7A990A}" type="presOf" srcId="{F46612C5-E61B-DA46-9243-DA821DEBF1E5}" destId="{8386C251-09CD-544F-B70E-4B34331F1597}" srcOrd="0" destOrd="0" presId="urn:microsoft.com/office/officeart/2005/8/layout/vList3"/>
    <dgm:cxn modelId="{2CA86EF4-5E0A-FB49-98CB-9A441C06A915}" type="presOf" srcId="{D35278D6-0ED5-014F-BD64-F66F418E6891}" destId="{7B2F1AC0-7548-5646-8F98-1ECB1AA18940}" srcOrd="0" destOrd="0" presId="urn:microsoft.com/office/officeart/2005/8/layout/vList3"/>
    <dgm:cxn modelId="{E1068FFF-CA1C-B749-8150-835F5BA8AE6B}" type="presOf" srcId="{BE267178-7C20-2140-9548-0601E4D79E7B}" destId="{44B7014E-485E-3948-A110-58617DF99235}" srcOrd="0" destOrd="0" presId="urn:microsoft.com/office/officeart/2005/8/layout/vList3"/>
    <dgm:cxn modelId="{D2541046-7476-1745-B456-518FFD6898AE}" type="presParOf" srcId="{8386C251-09CD-544F-B70E-4B34331F1597}" destId="{E7D4DA5A-BFE0-F148-BE94-6D1587EF94AA}" srcOrd="0" destOrd="0" presId="urn:microsoft.com/office/officeart/2005/8/layout/vList3"/>
    <dgm:cxn modelId="{04D0DC4F-3026-CD41-96E3-5D74881EDFDD}" type="presParOf" srcId="{E7D4DA5A-BFE0-F148-BE94-6D1587EF94AA}" destId="{7715283D-06D3-A14A-94D1-E62CC50C2A09}" srcOrd="0" destOrd="0" presId="urn:microsoft.com/office/officeart/2005/8/layout/vList3"/>
    <dgm:cxn modelId="{3E808888-92E6-274D-9BA0-3E96913A12DF}" type="presParOf" srcId="{E7D4DA5A-BFE0-F148-BE94-6D1587EF94AA}" destId="{5B7486FC-AC43-7C4B-8C08-3622D02DE279}" srcOrd="1" destOrd="0" presId="urn:microsoft.com/office/officeart/2005/8/layout/vList3"/>
    <dgm:cxn modelId="{20C2054D-02E9-7640-ACE1-5E14FDB80972}" type="presParOf" srcId="{8386C251-09CD-544F-B70E-4B34331F1597}" destId="{1E1B8BAF-E73F-FA4E-ACDA-1EE71D83EC29}" srcOrd="1" destOrd="0" presId="urn:microsoft.com/office/officeart/2005/8/layout/vList3"/>
    <dgm:cxn modelId="{644D24AA-8593-9E41-9007-989348E9F8A8}" type="presParOf" srcId="{8386C251-09CD-544F-B70E-4B34331F1597}" destId="{E1B026F1-841F-1240-8A71-E26A98C0F22A}" srcOrd="2" destOrd="0" presId="urn:microsoft.com/office/officeart/2005/8/layout/vList3"/>
    <dgm:cxn modelId="{4F83C3AC-C76E-4B47-90C6-61F8F689F60B}" type="presParOf" srcId="{E1B026F1-841F-1240-8A71-E26A98C0F22A}" destId="{EF654FC1-8A32-C74C-8228-6EA8A01CAE3D}" srcOrd="0" destOrd="0" presId="urn:microsoft.com/office/officeart/2005/8/layout/vList3"/>
    <dgm:cxn modelId="{D74ED522-E365-F14A-AD7F-E464D49F8DF4}" type="presParOf" srcId="{E1B026F1-841F-1240-8A71-E26A98C0F22A}" destId="{7B2F1AC0-7548-5646-8F98-1ECB1AA18940}" srcOrd="1" destOrd="0" presId="urn:microsoft.com/office/officeart/2005/8/layout/vList3"/>
    <dgm:cxn modelId="{9C905871-44FC-0443-B475-8A22A1D9474E}" type="presParOf" srcId="{8386C251-09CD-544F-B70E-4B34331F1597}" destId="{B8CA54BF-1A99-CF40-8D1B-FE0F83258816}" srcOrd="3" destOrd="0" presId="urn:microsoft.com/office/officeart/2005/8/layout/vList3"/>
    <dgm:cxn modelId="{B3C63707-522D-C24F-BA5C-BE4FD691D3DA}" type="presParOf" srcId="{8386C251-09CD-544F-B70E-4B34331F1597}" destId="{885DFED5-448C-1B4F-ADB9-923F31C0D8E2}" srcOrd="4" destOrd="0" presId="urn:microsoft.com/office/officeart/2005/8/layout/vList3"/>
    <dgm:cxn modelId="{1A23B5FC-7C7B-4242-AB6F-59B7740FF9EC}" type="presParOf" srcId="{885DFED5-448C-1B4F-ADB9-923F31C0D8E2}" destId="{D0293676-912A-4447-AB39-C88B0AEB1B86}" srcOrd="0" destOrd="0" presId="urn:microsoft.com/office/officeart/2005/8/layout/vList3"/>
    <dgm:cxn modelId="{51A65D86-1653-B348-81B1-141B323BB3AB}" type="presParOf" srcId="{885DFED5-448C-1B4F-ADB9-923F31C0D8E2}" destId="{44B7014E-485E-3948-A110-58617DF99235}" srcOrd="1" destOrd="0" presId="urn:microsoft.com/office/officeart/2005/8/layout/vList3"/>
    <dgm:cxn modelId="{82B4F031-0EDA-7849-8537-4E6208EBA57B}" type="presParOf" srcId="{8386C251-09CD-544F-B70E-4B34331F1597}" destId="{A40BF763-7BE5-A448-B548-18D4C457300C}" srcOrd="5" destOrd="0" presId="urn:microsoft.com/office/officeart/2005/8/layout/vList3"/>
    <dgm:cxn modelId="{0F961111-DC76-0A4C-968B-69015585CE8F}" type="presParOf" srcId="{8386C251-09CD-544F-B70E-4B34331F1597}" destId="{CF926701-31A7-1F45-BB5E-33DB6DE5AA6C}" srcOrd="6" destOrd="0" presId="urn:microsoft.com/office/officeart/2005/8/layout/vList3"/>
    <dgm:cxn modelId="{7D1B5E0C-9060-EF45-9379-DF1D44D6DB2B}" type="presParOf" srcId="{CF926701-31A7-1F45-BB5E-33DB6DE5AA6C}" destId="{C9844ED5-4A11-C540-9639-ACED4B521708}" srcOrd="0" destOrd="0" presId="urn:microsoft.com/office/officeart/2005/8/layout/vList3"/>
    <dgm:cxn modelId="{582A0652-FB29-BF4B-B837-39D45DB64694}" type="presParOf" srcId="{CF926701-31A7-1F45-BB5E-33DB6DE5AA6C}" destId="{3FA4EC9F-4C38-9D44-B0E9-C0382FC5713F}" srcOrd="1" destOrd="0" presId="urn:microsoft.com/office/officeart/2005/8/layout/vList3"/>
    <dgm:cxn modelId="{FFBFD4DC-E06B-924E-8C1B-5F432261045A}" type="presParOf" srcId="{8386C251-09CD-544F-B70E-4B34331F1597}" destId="{A0D5706F-CB43-F14E-BF96-1DC8AB8FBA55}" srcOrd="7" destOrd="0" presId="urn:microsoft.com/office/officeart/2005/8/layout/vList3"/>
    <dgm:cxn modelId="{D829BA23-F2B7-0E49-9FAD-F542CB30470B}" type="presParOf" srcId="{8386C251-09CD-544F-B70E-4B34331F1597}" destId="{51C54366-1F8B-6944-8B48-B785945FFED5}" srcOrd="8" destOrd="0" presId="urn:microsoft.com/office/officeart/2005/8/layout/vList3"/>
    <dgm:cxn modelId="{F0BCB18E-307E-C648-B7AD-9E170A223E0E}" type="presParOf" srcId="{51C54366-1F8B-6944-8B48-B785945FFED5}" destId="{DFE729FA-6464-FB48-BC78-D3E76E993077}" srcOrd="0" destOrd="0" presId="urn:microsoft.com/office/officeart/2005/8/layout/vList3"/>
    <dgm:cxn modelId="{9A3E984C-44C9-1647-B7B7-084426F992D0}" type="presParOf" srcId="{51C54366-1F8B-6944-8B48-B785945FFED5}" destId="{C94E7249-3C5A-BF40-95B2-CE65C043D5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1ECC49-B9E9-E941-BF7C-76F9FAA33DC9}"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en-US"/>
        </a:p>
      </dgm:t>
    </dgm:pt>
    <dgm:pt modelId="{6A16CE88-03C3-D14B-AE83-C172D0745961}">
      <dgm:prSet/>
      <dgm:spPr/>
      <dgm:t>
        <a:bodyPr/>
        <a:lstStyle/>
        <a:p>
          <a:r>
            <a:rPr lang="en-GB"/>
            <a:t>Policy analysis studies are essential in that they research informed approaches and best practices in different contexts. </a:t>
          </a:r>
          <a:endParaRPr lang="en-TR"/>
        </a:p>
      </dgm:t>
    </dgm:pt>
    <dgm:pt modelId="{47E34324-B252-3542-BFE5-62E933551417}" type="parTrans" cxnId="{9DF08495-E886-A14D-BA66-50BAB39BA635}">
      <dgm:prSet/>
      <dgm:spPr/>
      <dgm:t>
        <a:bodyPr/>
        <a:lstStyle/>
        <a:p>
          <a:endParaRPr lang="en-US"/>
        </a:p>
      </dgm:t>
    </dgm:pt>
    <dgm:pt modelId="{26380018-AE75-D945-B62F-2A9E1548743C}" type="sibTrans" cxnId="{9DF08495-E886-A14D-BA66-50BAB39BA635}">
      <dgm:prSet/>
      <dgm:spPr/>
      <dgm:t>
        <a:bodyPr/>
        <a:lstStyle/>
        <a:p>
          <a:endParaRPr lang="en-US"/>
        </a:p>
      </dgm:t>
    </dgm:pt>
    <dgm:pt modelId="{A0480257-5EC6-E441-A266-5E69750D3F16}">
      <dgm:prSet/>
      <dgm:spPr/>
      <dgm:t>
        <a:bodyPr/>
        <a:lstStyle/>
        <a:p>
          <a:r>
            <a:rPr lang="en-GB"/>
            <a:t>Policy collection is time- and labour-intensive.</a:t>
          </a:r>
          <a:endParaRPr lang="en-TR"/>
        </a:p>
      </dgm:t>
    </dgm:pt>
    <dgm:pt modelId="{7552D541-0204-BB40-9E9A-96AD9A207128}" type="parTrans" cxnId="{8E7144AF-B770-5A4A-A0E8-ECF2586FB626}">
      <dgm:prSet/>
      <dgm:spPr/>
      <dgm:t>
        <a:bodyPr/>
        <a:lstStyle/>
        <a:p>
          <a:endParaRPr lang="en-US"/>
        </a:p>
      </dgm:t>
    </dgm:pt>
    <dgm:pt modelId="{73611677-4D48-1743-87B2-16811418AFAE}" type="sibTrans" cxnId="{8E7144AF-B770-5A4A-A0E8-ECF2586FB626}">
      <dgm:prSet/>
      <dgm:spPr/>
      <dgm:t>
        <a:bodyPr/>
        <a:lstStyle/>
        <a:p>
          <a:endParaRPr lang="en-US"/>
        </a:p>
      </dgm:t>
    </dgm:pt>
    <dgm:pt modelId="{0855B231-BB75-7948-8DDA-6B8546D52664}">
      <dgm:prSet/>
      <dgm:spPr/>
      <dgm:t>
        <a:bodyPr/>
        <a:lstStyle/>
        <a:p>
          <a:r>
            <a:rPr lang="en-GB"/>
            <a:t>Researchers might need a database to draw a policy sample based on certain criteria and perform plain analyses.</a:t>
          </a:r>
          <a:endParaRPr lang="en-TR"/>
        </a:p>
      </dgm:t>
    </dgm:pt>
    <dgm:pt modelId="{BF4E5566-5E65-534C-89CD-9F1BA5C9EAAA}" type="parTrans" cxnId="{72C0F484-E768-B54D-8AD7-095B95E4144E}">
      <dgm:prSet/>
      <dgm:spPr/>
      <dgm:t>
        <a:bodyPr/>
        <a:lstStyle/>
        <a:p>
          <a:endParaRPr lang="en-US"/>
        </a:p>
      </dgm:t>
    </dgm:pt>
    <dgm:pt modelId="{EC2241DF-D2CE-954B-B6DD-96668C252DEB}" type="sibTrans" cxnId="{72C0F484-E768-B54D-8AD7-095B95E4144E}">
      <dgm:prSet/>
      <dgm:spPr/>
      <dgm:t>
        <a:bodyPr/>
        <a:lstStyle/>
        <a:p>
          <a:endParaRPr lang="en-US"/>
        </a:p>
      </dgm:t>
    </dgm:pt>
    <dgm:pt modelId="{D2C9E431-48C1-DB42-8D1D-6155318EAEE1}">
      <dgm:prSet/>
      <dgm:spPr/>
      <dgm:t>
        <a:bodyPr/>
        <a:lstStyle/>
        <a:p>
          <a:r>
            <a:rPr lang="en-GB" dirty="0"/>
            <a:t>Create a HE  academic integrity policy corpus for scholars along with a web interface where users can download policies based on certain criteria.</a:t>
          </a:r>
          <a:r>
            <a:rPr lang="en-TR" dirty="0"/>
            <a:t> </a:t>
          </a:r>
        </a:p>
      </dgm:t>
    </dgm:pt>
    <dgm:pt modelId="{A171AD4F-0FEE-A34D-B931-7F0C4D4CA26C}" type="parTrans" cxnId="{B3BBBBEB-4B91-534C-BBF3-A86C2BB888CC}">
      <dgm:prSet/>
      <dgm:spPr/>
      <dgm:t>
        <a:bodyPr/>
        <a:lstStyle/>
        <a:p>
          <a:endParaRPr lang="en-US"/>
        </a:p>
      </dgm:t>
    </dgm:pt>
    <dgm:pt modelId="{A2D839CD-D9C5-2D42-A35C-43662A8F08CE}" type="sibTrans" cxnId="{B3BBBBEB-4B91-534C-BBF3-A86C2BB888CC}">
      <dgm:prSet/>
      <dgm:spPr/>
      <dgm:t>
        <a:bodyPr/>
        <a:lstStyle/>
        <a:p>
          <a:endParaRPr lang="en-US"/>
        </a:p>
      </dgm:t>
    </dgm:pt>
    <dgm:pt modelId="{43F17FB7-D0AC-8149-9C7B-DC2D7BC77515}" type="pres">
      <dgm:prSet presAssocID="{1E1ECC49-B9E9-E941-BF7C-76F9FAA33DC9}" presName="linearFlow" presStyleCnt="0">
        <dgm:presLayoutVars>
          <dgm:dir/>
          <dgm:resizeHandles val="exact"/>
        </dgm:presLayoutVars>
      </dgm:prSet>
      <dgm:spPr/>
    </dgm:pt>
    <dgm:pt modelId="{0173ED91-E73F-3541-962A-74CDBDD7A5E5}" type="pres">
      <dgm:prSet presAssocID="{6A16CE88-03C3-D14B-AE83-C172D0745961}" presName="composite" presStyleCnt="0"/>
      <dgm:spPr/>
    </dgm:pt>
    <dgm:pt modelId="{2EC4A265-B62C-AD49-AD2D-0A36EA85030C}" type="pres">
      <dgm:prSet presAssocID="{6A16CE88-03C3-D14B-AE83-C172D0745961}" presName="imgShp" presStyleLbl="fgImgPlace1" presStyleIdx="0" presStyleCnt="4"/>
      <dgm:spPr/>
    </dgm:pt>
    <dgm:pt modelId="{336EAB99-34EC-A14B-AAF2-BDB544A379DF}" type="pres">
      <dgm:prSet presAssocID="{6A16CE88-03C3-D14B-AE83-C172D0745961}" presName="txShp" presStyleLbl="node1" presStyleIdx="0" presStyleCnt="4">
        <dgm:presLayoutVars>
          <dgm:bulletEnabled val="1"/>
        </dgm:presLayoutVars>
      </dgm:prSet>
      <dgm:spPr/>
    </dgm:pt>
    <dgm:pt modelId="{C95F3AB3-C1D8-944D-8292-5A94FFD8D79F}" type="pres">
      <dgm:prSet presAssocID="{26380018-AE75-D945-B62F-2A9E1548743C}" presName="spacing" presStyleCnt="0"/>
      <dgm:spPr/>
    </dgm:pt>
    <dgm:pt modelId="{D833AD64-887C-2B43-A9B0-65FCE4CAED42}" type="pres">
      <dgm:prSet presAssocID="{A0480257-5EC6-E441-A266-5E69750D3F16}" presName="composite" presStyleCnt="0"/>
      <dgm:spPr/>
    </dgm:pt>
    <dgm:pt modelId="{1F4F5EF0-CF44-4C43-B1B0-8F11C78C2E5E}" type="pres">
      <dgm:prSet presAssocID="{A0480257-5EC6-E441-A266-5E69750D3F16}" presName="imgShp" presStyleLbl="fgImgPlace1" presStyleIdx="1" presStyleCnt="4"/>
      <dgm:spPr/>
    </dgm:pt>
    <dgm:pt modelId="{FCFC7EED-5261-3F41-9223-B09217FF1DAB}" type="pres">
      <dgm:prSet presAssocID="{A0480257-5EC6-E441-A266-5E69750D3F16}" presName="txShp" presStyleLbl="node1" presStyleIdx="1" presStyleCnt="4">
        <dgm:presLayoutVars>
          <dgm:bulletEnabled val="1"/>
        </dgm:presLayoutVars>
      </dgm:prSet>
      <dgm:spPr/>
    </dgm:pt>
    <dgm:pt modelId="{57A7A07A-3FD6-E647-BF39-93E15BC0ED60}" type="pres">
      <dgm:prSet presAssocID="{73611677-4D48-1743-87B2-16811418AFAE}" presName="spacing" presStyleCnt="0"/>
      <dgm:spPr/>
    </dgm:pt>
    <dgm:pt modelId="{3FD71837-432D-A44A-BAAD-E9B5E623B57D}" type="pres">
      <dgm:prSet presAssocID="{0855B231-BB75-7948-8DDA-6B8546D52664}" presName="composite" presStyleCnt="0"/>
      <dgm:spPr/>
    </dgm:pt>
    <dgm:pt modelId="{3D3C5574-8885-3D49-9D58-27DACB69E62F}" type="pres">
      <dgm:prSet presAssocID="{0855B231-BB75-7948-8DDA-6B8546D52664}" presName="imgShp" presStyleLbl="fgImgPlace1" presStyleIdx="2" presStyleCnt="4"/>
      <dgm:spPr/>
    </dgm:pt>
    <dgm:pt modelId="{7393955D-EF2A-A14D-B20C-E93EAF417075}" type="pres">
      <dgm:prSet presAssocID="{0855B231-BB75-7948-8DDA-6B8546D52664}" presName="txShp" presStyleLbl="node1" presStyleIdx="2" presStyleCnt="4">
        <dgm:presLayoutVars>
          <dgm:bulletEnabled val="1"/>
        </dgm:presLayoutVars>
      </dgm:prSet>
      <dgm:spPr/>
    </dgm:pt>
    <dgm:pt modelId="{3848CC63-D0C4-EE4D-B3A4-683BFF85ED54}" type="pres">
      <dgm:prSet presAssocID="{EC2241DF-D2CE-954B-B6DD-96668C252DEB}" presName="spacing" presStyleCnt="0"/>
      <dgm:spPr/>
    </dgm:pt>
    <dgm:pt modelId="{6F652E9D-1C59-5546-8945-6B3243A9517F}" type="pres">
      <dgm:prSet presAssocID="{D2C9E431-48C1-DB42-8D1D-6155318EAEE1}" presName="composite" presStyleCnt="0"/>
      <dgm:spPr/>
    </dgm:pt>
    <dgm:pt modelId="{246642AA-608C-A245-B938-BA4F09E17504}" type="pres">
      <dgm:prSet presAssocID="{D2C9E431-48C1-DB42-8D1D-6155318EAEE1}" presName="imgShp" presStyleLbl="fgImgPlace1" presStyleIdx="3" presStyleCnt="4"/>
      <dgm:spPr/>
    </dgm:pt>
    <dgm:pt modelId="{591517AD-A79A-E441-98B5-02A52DC65FC6}" type="pres">
      <dgm:prSet presAssocID="{D2C9E431-48C1-DB42-8D1D-6155318EAEE1}" presName="txShp" presStyleLbl="node1" presStyleIdx="3" presStyleCnt="4">
        <dgm:presLayoutVars>
          <dgm:bulletEnabled val="1"/>
        </dgm:presLayoutVars>
      </dgm:prSet>
      <dgm:spPr/>
    </dgm:pt>
  </dgm:ptLst>
  <dgm:cxnLst>
    <dgm:cxn modelId="{794C1D05-FFC6-0745-B0B3-228676EBDD0C}" type="presOf" srcId="{1E1ECC49-B9E9-E941-BF7C-76F9FAA33DC9}" destId="{43F17FB7-D0AC-8149-9C7B-DC2D7BC77515}" srcOrd="0" destOrd="0" presId="urn:microsoft.com/office/officeart/2005/8/layout/vList3"/>
    <dgm:cxn modelId="{F2E95748-1467-FD44-AC00-132EAA4F5A83}" type="presOf" srcId="{6A16CE88-03C3-D14B-AE83-C172D0745961}" destId="{336EAB99-34EC-A14B-AAF2-BDB544A379DF}" srcOrd="0" destOrd="0" presId="urn:microsoft.com/office/officeart/2005/8/layout/vList3"/>
    <dgm:cxn modelId="{564FA862-30E4-3944-A1D7-CB967512822E}" type="presOf" srcId="{0855B231-BB75-7948-8DDA-6B8546D52664}" destId="{7393955D-EF2A-A14D-B20C-E93EAF417075}" srcOrd="0" destOrd="0" presId="urn:microsoft.com/office/officeart/2005/8/layout/vList3"/>
    <dgm:cxn modelId="{671AEB70-9E64-AF4D-A161-1E9ED4B19061}" type="presOf" srcId="{D2C9E431-48C1-DB42-8D1D-6155318EAEE1}" destId="{591517AD-A79A-E441-98B5-02A52DC65FC6}" srcOrd="0" destOrd="0" presId="urn:microsoft.com/office/officeart/2005/8/layout/vList3"/>
    <dgm:cxn modelId="{72C0F484-E768-B54D-8AD7-095B95E4144E}" srcId="{1E1ECC49-B9E9-E941-BF7C-76F9FAA33DC9}" destId="{0855B231-BB75-7948-8DDA-6B8546D52664}" srcOrd="2" destOrd="0" parTransId="{BF4E5566-5E65-534C-89CD-9F1BA5C9EAAA}" sibTransId="{EC2241DF-D2CE-954B-B6DD-96668C252DEB}"/>
    <dgm:cxn modelId="{9DF08495-E886-A14D-BA66-50BAB39BA635}" srcId="{1E1ECC49-B9E9-E941-BF7C-76F9FAA33DC9}" destId="{6A16CE88-03C3-D14B-AE83-C172D0745961}" srcOrd="0" destOrd="0" parTransId="{47E34324-B252-3542-BFE5-62E933551417}" sibTransId="{26380018-AE75-D945-B62F-2A9E1548743C}"/>
    <dgm:cxn modelId="{8E7144AF-B770-5A4A-A0E8-ECF2586FB626}" srcId="{1E1ECC49-B9E9-E941-BF7C-76F9FAA33DC9}" destId="{A0480257-5EC6-E441-A266-5E69750D3F16}" srcOrd="1" destOrd="0" parTransId="{7552D541-0204-BB40-9E9A-96AD9A207128}" sibTransId="{73611677-4D48-1743-87B2-16811418AFAE}"/>
    <dgm:cxn modelId="{B3BBBBEB-4B91-534C-BBF3-A86C2BB888CC}" srcId="{1E1ECC49-B9E9-E941-BF7C-76F9FAA33DC9}" destId="{D2C9E431-48C1-DB42-8D1D-6155318EAEE1}" srcOrd="3" destOrd="0" parTransId="{A171AD4F-0FEE-A34D-B931-7F0C4D4CA26C}" sibTransId="{A2D839CD-D9C5-2D42-A35C-43662A8F08CE}"/>
    <dgm:cxn modelId="{7A0CD9F1-B4B6-E64F-922F-3B3586357799}" type="presOf" srcId="{A0480257-5EC6-E441-A266-5E69750D3F16}" destId="{FCFC7EED-5261-3F41-9223-B09217FF1DAB}" srcOrd="0" destOrd="0" presId="urn:microsoft.com/office/officeart/2005/8/layout/vList3"/>
    <dgm:cxn modelId="{12A85AC8-9202-D04B-A10E-1C5FB29AA4DD}" type="presParOf" srcId="{43F17FB7-D0AC-8149-9C7B-DC2D7BC77515}" destId="{0173ED91-E73F-3541-962A-74CDBDD7A5E5}" srcOrd="0" destOrd="0" presId="urn:microsoft.com/office/officeart/2005/8/layout/vList3"/>
    <dgm:cxn modelId="{94B3071F-3E89-844C-B9FD-EAA3069A2040}" type="presParOf" srcId="{0173ED91-E73F-3541-962A-74CDBDD7A5E5}" destId="{2EC4A265-B62C-AD49-AD2D-0A36EA85030C}" srcOrd="0" destOrd="0" presId="urn:microsoft.com/office/officeart/2005/8/layout/vList3"/>
    <dgm:cxn modelId="{E447B2A2-A63C-E845-A83E-D7BE59C5692C}" type="presParOf" srcId="{0173ED91-E73F-3541-962A-74CDBDD7A5E5}" destId="{336EAB99-34EC-A14B-AAF2-BDB544A379DF}" srcOrd="1" destOrd="0" presId="urn:microsoft.com/office/officeart/2005/8/layout/vList3"/>
    <dgm:cxn modelId="{1229509D-C8BF-4342-9351-9936A53F2446}" type="presParOf" srcId="{43F17FB7-D0AC-8149-9C7B-DC2D7BC77515}" destId="{C95F3AB3-C1D8-944D-8292-5A94FFD8D79F}" srcOrd="1" destOrd="0" presId="urn:microsoft.com/office/officeart/2005/8/layout/vList3"/>
    <dgm:cxn modelId="{3B8ACCD8-5C14-2842-BD59-1215B83A1147}" type="presParOf" srcId="{43F17FB7-D0AC-8149-9C7B-DC2D7BC77515}" destId="{D833AD64-887C-2B43-A9B0-65FCE4CAED42}" srcOrd="2" destOrd="0" presId="urn:microsoft.com/office/officeart/2005/8/layout/vList3"/>
    <dgm:cxn modelId="{075C10A8-9EA0-8B47-B63C-636533BAF63C}" type="presParOf" srcId="{D833AD64-887C-2B43-A9B0-65FCE4CAED42}" destId="{1F4F5EF0-CF44-4C43-B1B0-8F11C78C2E5E}" srcOrd="0" destOrd="0" presId="urn:microsoft.com/office/officeart/2005/8/layout/vList3"/>
    <dgm:cxn modelId="{F708FF61-0FB7-304D-BB64-18525450C61E}" type="presParOf" srcId="{D833AD64-887C-2B43-A9B0-65FCE4CAED42}" destId="{FCFC7EED-5261-3F41-9223-B09217FF1DAB}" srcOrd="1" destOrd="0" presId="urn:microsoft.com/office/officeart/2005/8/layout/vList3"/>
    <dgm:cxn modelId="{715E3547-3F6C-FA4B-8CDD-88FC7D93E34A}" type="presParOf" srcId="{43F17FB7-D0AC-8149-9C7B-DC2D7BC77515}" destId="{57A7A07A-3FD6-E647-BF39-93E15BC0ED60}" srcOrd="3" destOrd="0" presId="urn:microsoft.com/office/officeart/2005/8/layout/vList3"/>
    <dgm:cxn modelId="{A2EE98CF-658E-C04E-A0FA-CCDB7F33EAF7}" type="presParOf" srcId="{43F17FB7-D0AC-8149-9C7B-DC2D7BC77515}" destId="{3FD71837-432D-A44A-BAAD-E9B5E623B57D}" srcOrd="4" destOrd="0" presId="urn:microsoft.com/office/officeart/2005/8/layout/vList3"/>
    <dgm:cxn modelId="{5DD9D0EC-3F7A-6D4E-9274-AA9F12AC940C}" type="presParOf" srcId="{3FD71837-432D-A44A-BAAD-E9B5E623B57D}" destId="{3D3C5574-8885-3D49-9D58-27DACB69E62F}" srcOrd="0" destOrd="0" presId="urn:microsoft.com/office/officeart/2005/8/layout/vList3"/>
    <dgm:cxn modelId="{707E2580-5060-1849-A61B-E59BA06C93BB}" type="presParOf" srcId="{3FD71837-432D-A44A-BAAD-E9B5E623B57D}" destId="{7393955D-EF2A-A14D-B20C-E93EAF417075}" srcOrd="1" destOrd="0" presId="urn:microsoft.com/office/officeart/2005/8/layout/vList3"/>
    <dgm:cxn modelId="{4C0C4BC8-4369-A24D-85E2-0453FC2C7CF4}" type="presParOf" srcId="{43F17FB7-D0AC-8149-9C7B-DC2D7BC77515}" destId="{3848CC63-D0C4-EE4D-B3A4-683BFF85ED54}" srcOrd="5" destOrd="0" presId="urn:microsoft.com/office/officeart/2005/8/layout/vList3"/>
    <dgm:cxn modelId="{909E2245-B924-8C47-8A88-E58B7BBDF653}" type="presParOf" srcId="{43F17FB7-D0AC-8149-9C7B-DC2D7BC77515}" destId="{6F652E9D-1C59-5546-8945-6B3243A9517F}" srcOrd="6" destOrd="0" presId="urn:microsoft.com/office/officeart/2005/8/layout/vList3"/>
    <dgm:cxn modelId="{27B53736-648D-024D-97DB-6212BC0B9985}" type="presParOf" srcId="{6F652E9D-1C59-5546-8945-6B3243A9517F}" destId="{246642AA-608C-A245-B938-BA4F09E17504}" srcOrd="0" destOrd="0" presId="urn:microsoft.com/office/officeart/2005/8/layout/vList3"/>
    <dgm:cxn modelId="{7F324BB3-74C8-F64F-8C22-E8FD3098CC28}" type="presParOf" srcId="{6F652E9D-1C59-5546-8945-6B3243A9517F}" destId="{591517AD-A79A-E441-98B5-02A52DC65FC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EEED5-C452-E146-B9D6-5C441FFDBAE1}">
      <dsp:nvSpPr>
        <dsp:cNvPr id="0" name=""/>
        <dsp:cNvSpPr/>
      </dsp:nvSpPr>
      <dsp:spPr>
        <a:xfrm>
          <a:off x="733693" y="0"/>
          <a:ext cx="8315191"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699310-311B-254D-9C5E-6B337BD59331}">
      <dsp:nvSpPr>
        <dsp:cNvPr id="0" name=""/>
        <dsp:cNvSpPr/>
      </dsp:nvSpPr>
      <dsp:spPr>
        <a:xfrm>
          <a:off x="2686" y="1305401"/>
          <a:ext cx="156435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kern="1200" dirty="0"/>
            <a:t>Academic Integrity	</a:t>
          </a:r>
          <a:endParaRPr lang="en-TR" sz="2400" kern="1200" dirty="0"/>
        </a:p>
      </dsp:txBody>
      <dsp:txXfrm>
        <a:off x="79051" y="1381766"/>
        <a:ext cx="1411622" cy="1587805"/>
      </dsp:txXfrm>
    </dsp:sp>
    <dsp:sp modelId="{C1B81E9F-A8A7-3147-AC18-AD12DFCDC936}">
      <dsp:nvSpPr>
        <dsp:cNvPr id="0" name=""/>
        <dsp:cNvSpPr/>
      </dsp:nvSpPr>
      <dsp:spPr>
        <a:xfrm>
          <a:off x="1645257" y="1305401"/>
          <a:ext cx="156435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kern="1200" dirty="0"/>
            <a:t>Academic Integrity Policies</a:t>
          </a:r>
          <a:endParaRPr lang="en-TR" sz="2400" kern="1200" dirty="0"/>
        </a:p>
      </dsp:txBody>
      <dsp:txXfrm>
        <a:off x="1721622" y="1381766"/>
        <a:ext cx="1411622" cy="1587805"/>
      </dsp:txXfrm>
    </dsp:sp>
    <dsp:sp modelId="{9FA0F8A3-19ED-D844-8270-6BE2B48AA867}">
      <dsp:nvSpPr>
        <dsp:cNvPr id="0" name=""/>
        <dsp:cNvSpPr/>
      </dsp:nvSpPr>
      <dsp:spPr>
        <a:xfrm>
          <a:off x="3287827" y="1305401"/>
          <a:ext cx="156435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kern="1200" dirty="0"/>
            <a:t>HE Academic Integrity Policies</a:t>
          </a:r>
          <a:endParaRPr lang="en-TR" sz="2400" kern="1200" dirty="0"/>
        </a:p>
      </dsp:txBody>
      <dsp:txXfrm>
        <a:off x="3364192" y="1381766"/>
        <a:ext cx="1411622" cy="1587805"/>
      </dsp:txXfrm>
    </dsp:sp>
    <dsp:sp modelId="{342D6222-51AD-D04D-A47D-59FCC023A45B}">
      <dsp:nvSpPr>
        <dsp:cNvPr id="0" name=""/>
        <dsp:cNvSpPr/>
      </dsp:nvSpPr>
      <dsp:spPr>
        <a:xfrm>
          <a:off x="4930397" y="1305401"/>
          <a:ext cx="156435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kern="1200" dirty="0"/>
            <a:t>FAITH Project Results</a:t>
          </a:r>
          <a:endParaRPr lang="en-TR" sz="2400" kern="1200" dirty="0"/>
        </a:p>
      </dsp:txBody>
      <dsp:txXfrm>
        <a:off x="5006762" y="1381766"/>
        <a:ext cx="1411622" cy="1587805"/>
      </dsp:txXfrm>
    </dsp:sp>
    <dsp:sp modelId="{039AA0FA-7153-7A4B-9BD8-5D1D9F48646A}">
      <dsp:nvSpPr>
        <dsp:cNvPr id="0" name=""/>
        <dsp:cNvSpPr/>
      </dsp:nvSpPr>
      <dsp:spPr>
        <a:xfrm>
          <a:off x="6572968" y="1305401"/>
          <a:ext cx="156435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TR" sz="2400" kern="1200" dirty="0"/>
            <a:t>Corpus Building</a:t>
          </a:r>
        </a:p>
      </dsp:txBody>
      <dsp:txXfrm>
        <a:off x="6649333" y="1381766"/>
        <a:ext cx="1411622" cy="1587805"/>
      </dsp:txXfrm>
    </dsp:sp>
    <dsp:sp modelId="{8080B115-34E3-834A-9F1F-0023C6EDA601}">
      <dsp:nvSpPr>
        <dsp:cNvPr id="0" name=""/>
        <dsp:cNvSpPr/>
      </dsp:nvSpPr>
      <dsp:spPr>
        <a:xfrm>
          <a:off x="8215538" y="1305401"/>
          <a:ext cx="1564352"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kern="1200" noProof="0" dirty="0"/>
            <a:t>Policy Corpus</a:t>
          </a:r>
          <a:endParaRPr lang="en-GB" sz="2400" kern="1200" noProof="0" dirty="0"/>
        </a:p>
      </dsp:txBody>
      <dsp:txXfrm>
        <a:off x="8291903" y="1381766"/>
        <a:ext cx="1411622" cy="1587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4017A-4FC4-0A49-8941-DBB0AE603833}">
      <dsp:nvSpPr>
        <dsp:cNvPr id="0" name=""/>
        <dsp:cNvSpPr/>
      </dsp:nvSpPr>
      <dsp:spPr>
        <a:xfrm>
          <a:off x="0" y="338480"/>
          <a:ext cx="4517891" cy="451789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5E627C-25C7-0C45-8A5B-D1818788BF00}">
      <dsp:nvSpPr>
        <dsp:cNvPr id="0" name=""/>
        <dsp:cNvSpPr/>
      </dsp:nvSpPr>
      <dsp:spPr>
        <a:xfrm>
          <a:off x="429199" y="767680"/>
          <a:ext cx="1761977" cy="1761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dirty="0"/>
            <a:t>Policies should be carefully developed and implemented with the collaboration of all stakeholders.</a:t>
          </a:r>
          <a:endParaRPr lang="en-TR" sz="1400" kern="1200" dirty="0"/>
        </a:p>
      </dsp:txBody>
      <dsp:txXfrm>
        <a:off x="515212" y="853693"/>
        <a:ext cx="1589951" cy="1589951"/>
      </dsp:txXfrm>
    </dsp:sp>
    <dsp:sp modelId="{386130F1-746A-F549-98D6-A8502064F363}">
      <dsp:nvSpPr>
        <dsp:cNvPr id="0" name=""/>
        <dsp:cNvSpPr/>
      </dsp:nvSpPr>
      <dsp:spPr>
        <a:xfrm>
          <a:off x="2295667" y="787555"/>
          <a:ext cx="1761977" cy="1761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dirty="0"/>
            <a:t>Serious problems with policies in many European HE institutions (e.g., Glendinning et al., 2022).</a:t>
          </a:r>
          <a:endParaRPr lang="en-TR" sz="1400" kern="1200" dirty="0"/>
        </a:p>
      </dsp:txBody>
      <dsp:txXfrm>
        <a:off x="2381680" y="873568"/>
        <a:ext cx="1589951" cy="1589951"/>
      </dsp:txXfrm>
    </dsp:sp>
    <dsp:sp modelId="{EAFACFF0-02B2-6240-B884-2C7ACF04C4AB}">
      <dsp:nvSpPr>
        <dsp:cNvPr id="0" name=""/>
        <dsp:cNvSpPr/>
      </dsp:nvSpPr>
      <dsp:spPr>
        <a:xfrm>
          <a:off x="429199" y="2665194"/>
          <a:ext cx="1761977" cy="1761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dirty="0"/>
            <a:t>These policy deficiencies can be a threat to the realisation of AI and the quality of educational outcomes.</a:t>
          </a:r>
          <a:endParaRPr lang="en-TR" sz="1400" kern="1200" dirty="0"/>
        </a:p>
      </dsp:txBody>
      <dsp:txXfrm>
        <a:off x="515212" y="2751207"/>
        <a:ext cx="1589951" cy="1589951"/>
      </dsp:txXfrm>
    </dsp:sp>
    <dsp:sp modelId="{DAD3CAFD-385D-BF4F-9D0A-1B492083D40F}">
      <dsp:nvSpPr>
        <dsp:cNvPr id="0" name=""/>
        <dsp:cNvSpPr/>
      </dsp:nvSpPr>
      <dsp:spPr>
        <a:xfrm>
          <a:off x="2326713" y="2665194"/>
          <a:ext cx="1761977" cy="1761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ts val="100"/>
            </a:spcAft>
            <a:buNone/>
          </a:pPr>
          <a:r>
            <a:rPr lang="en-GB" sz="1400" b="0" i="0" kern="1200" dirty="0"/>
            <a:t>Fundamental dimensions of policies:</a:t>
          </a:r>
          <a:endParaRPr lang="en-TR" sz="1400" kern="1200" dirty="0"/>
        </a:p>
        <a:p>
          <a:pPr marL="114300" lvl="1" indent="-114300" algn="l" defTabSz="533400">
            <a:lnSpc>
              <a:spcPct val="90000"/>
            </a:lnSpc>
            <a:spcBef>
              <a:spcPct val="0"/>
            </a:spcBef>
            <a:spcAft>
              <a:spcPts val="100"/>
            </a:spcAft>
            <a:buChar char="•"/>
          </a:pPr>
          <a:r>
            <a:rPr lang="en-GB" sz="1200" b="0" i="0" kern="1200" dirty="0"/>
            <a:t>detecting AI breaches,</a:t>
          </a:r>
          <a:endParaRPr lang="en-TR" sz="1200" kern="1200" dirty="0"/>
        </a:p>
        <a:p>
          <a:pPr marL="114300" lvl="1" indent="-114300" algn="l" defTabSz="533400">
            <a:lnSpc>
              <a:spcPct val="90000"/>
            </a:lnSpc>
            <a:spcBef>
              <a:spcPct val="0"/>
            </a:spcBef>
            <a:spcAft>
              <a:spcPts val="100"/>
            </a:spcAft>
            <a:buChar char="•"/>
          </a:pPr>
          <a:r>
            <a:rPr lang="en-GB" sz="1200" b="0" i="0" kern="1200" dirty="0"/>
            <a:t>reacting to unacceptable academic conduct, and</a:t>
          </a:r>
          <a:endParaRPr lang="en-TR" sz="1200" kern="1200" dirty="0"/>
        </a:p>
        <a:p>
          <a:pPr marL="114300" lvl="1" indent="-114300" algn="l" defTabSz="533400">
            <a:lnSpc>
              <a:spcPct val="90000"/>
            </a:lnSpc>
            <a:spcBef>
              <a:spcPct val="0"/>
            </a:spcBef>
            <a:spcAft>
              <a:spcPts val="100"/>
            </a:spcAft>
            <a:buChar char="•"/>
          </a:pPr>
          <a:r>
            <a:rPr lang="en-GB" sz="1200" b="0" i="0" kern="1200" dirty="0"/>
            <a:t>promoting academic integrity value</a:t>
          </a:r>
          <a:r>
            <a:rPr lang="en-GB" sz="1300" b="0" i="0" kern="1200" dirty="0"/>
            <a:t>s. </a:t>
          </a:r>
          <a:endParaRPr lang="en-TR" sz="1300" kern="1200" dirty="0"/>
        </a:p>
      </dsp:txBody>
      <dsp:txXfrm>
        <a:off x="2412726" y="2751207"/>
        <a:ext cx="1589951" cy="15899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4017A-4FC4-0A49-8941-DBB0AE603833}">
      <dsp:nvSpPr>
        <dsp:cNvPr id="0" name=""/>
        <dsp:cNvSpPr/>
      </dsp:nvSpPr>
      <dsp:spPr>
        <a:xfrm>
          <a:off x="0" y="338480"/>
          <a:ext cx="4517891" cy="451789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5E627C-25C7-0C45-8A5B-D1818788BF00}">
      <dsp:nvSpPr>
        <dsp:cNvPr id="0" name=""/>
        <dsp:cNvSpPr/>
      </dsp:nvSpPr>
      <dsp:spPr>
        <a:xfrm>
          <a:off x="429199" y="767680"/>
          <a:ext cx="1761977" cy="1761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dirty="0"/>
            <a:t>Policies should be carefully developed and implemented with the collaboration of all stakeholders.</a:t>
          </a:r>
          <a:endParaRPr lang="en-TR" sz="1400" kern="1200" dirty="0"/>
        </a:p>
      </dsp:txBody>
      <dsp:txXfrm>
        <a:off x="515212" y="853693"/>
        <a:ext cx="1589951" cy="1589951"/>
      </dsp:txXfrm>
    </dsp:sp>
    <dsp:sp modelId="{386130F1-746A-F549-98D6-A8502064F363}">
      <dsp:nvSpPr>
        <dsp:cNvPr id="0" name=""/>
        <dsp:cNvSpPr/>
      </dsp:nvSpPr>
      <dsp:spPr>
        <a:xfrm>
          <a:off x="2355293" y="787555"/>
          <a:ext cx="1761977" cy="1761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dirty="0"/>
            <a:t>Serious problems with policies in many European HE institutions (e.g., Glendinning et al., 2022).</a:t>
          </a:r>
          <a:endParaRPr lang="en-TR" sz="1400" kern="1200" dirty="0"/>
        </a:p>
      </dsp:txBody>
      <dsp:txXfrm>
        <a:off x="2441306" y="873568"/>
        <a:ext cx="1589951" cy="1589951"/>
      </dsp:txXfrm>
    </dsp:sp>
    <dsp:sp modelId="{EAFACFF0-02B2-6240-B884-2C7ACF04C4AB}">
      <dsp:nvSpPr>
        <dsp:cNvPr id="0" name=""/>
        <dsp:cNvSpPr/>
      </dsp:nvSpPr>
      <dsp:spPr>
        <a:xfrm>
          <a:off x="429199" y="2665194"/>
          <a:ext cx="1761977" cy="1761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dirty="0"/>
            <a:t>These policy deficiencies can be a threat to the realisation of AI and the quality of educational outcomes.</a:t>
          </a:r>
          <a:endParaRPr lang="en-TR" sz="1400" kern="1200" dirty="0"/>
        </a:p>
      </dsp:txBody>
      <dsp:txXfrm>
        <a:off x="515212" y="2751207"/>
        <a:ext cx="1589951" cy="1589951"/>
      </dsp:txXfrm>
    </dsp:sp>
    <dsp:sp modelId="{DAD3CAFD-385D-BF4F-9D0A-1B492083D40F}">
      <dsp:nvSpPr>
        <dsp:cNvPr id="0" name=""/>
        <dsp:cNvSpPr/>
      </dsp:nvSpPr>
      <dsp:spPr>
        <a:xfrm>
          <a:off x="2326713" y="2665194"/>
          <a:ext cx="1761977" cy="1761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ts val="100"/>
            </a:spcAft>
            <a:buNone/>
          </a:pPr>
          <a:r>
            <a:rPr lang="en-GB" sz="1400" b="0" i="0" kern="1200" dirty="0"/>
            <a:t>Fundamental dimensions of policies:</a:t>
          </a:r>
          <a:endParaRPr lang="en-TR" sz="1400" kern="1200" dirty="0"/>
        </a:p>
        <a:p>
          <a:pPr marL="114300" lvl="1" indent="-114300" algn="l" defTabSz="533400">
            <a:lnSpc>
              <a:spcPct val="90000"/>
            </a:lnSpc>
            <a:spcBef>
              <a:spcPct val="0"/>
            </a:spcBef>
            <a:spcAft>
              <a:spcPts val="100"/>
            </a:spcAft>
            <a:buChar char="•"/>
          </a:pPr>
          <a:r>
            <a:rPr lang="en-GB" sz="1200" b="0" i="0" kern="1200" dirty="0"/>
            <a:t>detecting AI breaches,</a:t>
          </a:r>
          <a:endParaRPr lang="en-TR" sz="1200" kern="1200" dirty="0"/>
        </a:p>
        <a:p>
          <a:pPr marL="114300" lvl="1" indent="-114300" algn="l" defTabSz="533400">
            <a:lnSpc>
              <a:spcPct val="90000"/>
            </a:lnSpc>
            <a:spcBef>
              <a:spcPct val="0"/>
            </a:spcBef>
            <a:spcAft>
              <a:spcPts val="100"/>
            </a:spcAft>
            <a:buChar char="•"/>
          </a:pPr>
          <a:r>
            <a:rPr lang="en-GB" sz="1200" b="0" i="0" kern="1200" dirty="0"/>
            <a:t>reacting to unacceptable academic conduct, and</a:t>
          </a:r>
          <a:endParaRPr lang="en-TR" sz="1200" kern="1200" dirty="0"/>
        </a:p>
        <a:p>
          <a:pPr marL="114300" lvl="1" indent="-114300" algn="l" defTabSz="533400">
            <a:lnSpc>
              <a:spcPct val="90000"/>
            </a:lnSpc>
            <a:spcBef>
              <a:spcPct val="0"/>
            </a:spcBef>
            <a:spcAft>
              <a:spcPts val="100"/>
            </a:spcAft>
            <a:buChar char="•"/>
          </a:pPr>
          <a:r>
            <a:rPr lang="en-GB" sz="1200" b="0" i="0" kern="1200" dirty="0"/>
            <a:t>promoting academic integrity value</a:t>
          </a:r>
          <a:r>
            <a:rPr lang="en-GB" sz="1300" b="0" i="0" kern="1200" dirty="0"/>
            <a:t>s. </a:t>
          </a:r>
          <a:endParaRPr lang="en-TR" sz="1300" kern="1200" dirty="0"/>
        </a:p>
      </dsp:txBody>
      <dsp:txXfrm>
        <a:off x="2412726" y="2751207"/>
        <a:ext cx="1589951" cy="15899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6C691-586C-DB48-82E3-8F945758FDE2}">
      <dsp:nvSpPr>
        <dsp:cNvPr id="0" name=""/>
        <dsp:cNvSpPr/>
      </dsp:nvSpPr>
      <dsp:spPr>
        <a:xfrm>
          <a:off x="5464" y="734723"/>
          <a:ext cx="6200113" cy="53707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kern="1200" dirty="0"/>
            <a:t>Individuals should familiarise themselves with the principles of academic integrity during their student journey.</a:t>
          </a:r>
          <a:endParaRPr lang="en-TR" sz="1400" kern="1200" dirty="0"/>
        </a:p>
      </dsp:txBody>
      <dsp:txXfrm>
        <a:off x="274002" y="734723"/>
        <a:ext cx="5663037" cy="537076"/>
      </dsp:txXfrm>
    </dsp:sp>
    <dsp:sp modelId="{C2FBFB2A-CC55-4B44-A17C-F30B21F68AF6}">
      <dsp:nvSpPr>
        <dsp:cNvPr id="0" name=""/>
        <dsp:cNvSpPr/>
      </dsp:nvSpPr>
      <dsp:spPr>
        <a:xfrm>
          <a:off x="6031028" y="780374"/>
          <a:ext cx="4450532" cy="44577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kern="1200" dirty="0"/>
            <a:t>Expected to result in attachment to ethical values in lifelong learning.</a:t>
          </a:r>
          <a:endParaRPr lang="en-TR" sz="1400" kern="1200" dirty="0"/>
        </a:p>
      </dsp:txBody>
      <dsp:txXfrm>
        <a:off x="6253915" y="780374"/>
        <a:ext cx="4004759" cy="445773"/>
      </dsp:txXfrm>
    </dsp:sp>
    <dsp:sp modelId="{F60B7385-81B6-5949-A9F2-97D22E369989}">
      <dsp:nvSpPr>
        <dsp:cNvPr id="0" name=""/>
        <dsp:cNvSpPr/>
      </dsp:nvSpPr>
      <dsp:spPr>
        <a:xfrm>
          <a:off x="5464" y="1346989"/>
          <a:ext cx="3695365" cy="8836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kern="1200" dirty="0"/>
            <a:t>HE brings together students from across the globe to study and mobility of students:</a:t>
          </a:r>
          <a:endParaRPr lang="en-TR" sz="1400" kern="1200" dirty="0"/>
        </a:p>
      </dsp:txBody>
      <dsp:txXfrm>
        <a:off x="447300" y="1346989"/>
        <a:ext cx="2811693" cy="883672"/>
      </dsp:txXfrm>
    </dsp:sp>
    <dsp:sp modelId="{8FB8732B-CE13-6F49-A5B9-8E4702F25DD3}">
      <dsp:nvSpPr>
        <dsp:cNvPr id="0" name=""/>
        <dsp:cNvSpPr/>
      </dsp:nvSpPr>
      <dsp:spPr>
        <a:xfrm>
          <a:off x="3526280" y="1367479"/>
          <a:ext cx="2796223" cy="84269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kern="1200" dirty="0"/>
            <a:t>Enriches learning, facilitate the exchange of culture and ideas, and develop L2/FL skills.</a:t>
          </a:r>
          <a:endParaRPr lang="en-TR" sz="1400" kern="1200" dirty="0"/>
        </a:p>
      </dsp:txBody>
      <dsp:txXfrm>
        <a:off x="3947627" y="1367479"/>
        <a:ext cx="1953530" cy="842693"/>
      </dsp:txXfrm>
    </dsp:sp>
    <dsp:sp modelId="{A42646F2-6984-2F4B-8288-4775432BE460}">
      <dsp:nvSpPr>
        <dsp:cNvPr id="0" name=""/>
        <dsp:cNvSpPr/>
      </dsp:nvSpPr>
      <dsp:spPr>
        <a:xfrm>
          <a:off x="6166483" y="1390556"/>
          <a:ext cx="4336503" cy="79653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t" anchorCtr="0">
          <a:noAutofit/>
        </a:bodyPr>
        <a:lstStyle/>
        <a:p>
          <a:pPr marL="0" lvl="0" indent="0" algn="l" defTabSz="533400">
            <a:lnSpc>
              <a:spcPct val="90000"/>
            </a:lnSpc>
            <a:spcBef>
              <a:spcPct val="0"/>
            </a:spcBef>
            <a:spcAft>
              <a:spcPct val="35000"/>
            </a:spcAft>
            <a:buNone/>
          </a:pPr>
          <a:r>
            <a:rPr lang="en-GB" sz="1200" b="0" i="0" kern="1200" dirty="0"/>
            <a:t>Complicates avoiding plagiarism</a:t>
          </a:r>
          <a:endParaRPr lang="en-TR" sz="1200" kern="1200" dirty="0"/>
        </a:p>
        <a:p>
          <a:pPr marL="114300" lvl="1" indent="-114300" algn="l" defTabSz="533400">
            <a:lnSpc>
              <a:spcPct val="90000"/>
            </a:lnSpc>
            <a:spcBef>
              <a:spcPct val="0"/>
            </a:spcBef>
            <a:spcAft>
              <a:spcPct val="15000"/>
            </a:spcAft>
            <a:buChar char="•"/>
          </a:pPr>
          <a:r>
            <a:rPr lang="en-GB" sz="1200" b="0" i="0" kern="1200" dirty="0"/>
            <a:t>Difficult for students writing in L2/FL.</a:t>
          </a:r>
          <a:endParaRPr lang="en-TR" sz="1200" kern="1200" dirty="0"/>
        </a:p>
        <a:p>
          <a:pPr marL="114300" lvl="1" indent="-114300" algn="l" defTabSz="533400">
            <a:lnSpc>
              <a:spcPct val="90000"/>
            </a:lnSpc>
            <a:spcBef>
              <a:spcPct val="0"/>
            </a:spcBef>
            <a:spcAft>
              <a:spcPct val="15000"/>
            </a:spcAft>
            <a:buChar char="•"/>
          </a:pPr>
          <a:r>
            <a:rPr lang="en-GB" sz="1200" b="0" i="0" kern="1200" dirty="0"/>
            <a:t>Consider new educational expectations and institutional culture.</a:t>
          </a:r>
          <a:endParaRPr lang="en-TR" sz="1200" kern="1200" dirty="0"/>
        </a:p>
      </dsp:txBody>
      <dsp:txXfrm>
        <a:off x="6564752" y="1390556"/>
        <a:ext cx="3539965" cy="796538"/>
      </dsp:txXfrm>
    </dsp:sp>
    <dsp:sp modelId="{4162EB41-DB32-9843-A6A2-E7C0BAC0EB75}">
      <dsp:nvSpPr>
        <dsp:cNvPr id="0" name=""/>
        <dsp:cNvSpPr/>
      </dsp:nvSpPr>
      <dsp:spPr>
        <a:xfrm>
          <a:off x="5464" y="2305853"/>
          <a:ext cx="5009308" cy="53707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kern="1200" dirty="0"/>
            <a:t>International students’ preconceptions about academic conduct:</a:t>
          </a:r>
          <a:endParaRPr lang="en-TR" sz="1400" kern="1200" dirty="0"/>
        </a:p>
      </dsp:txBody>
      <dsp:txXfrm>
        <a:off x="274002" y="2305853"/>
        <a:ext cx="4472232" cy="537076"/>
      </dsp:txXfrm>
    </dsp:sp>
    <dsp:sp modelId="{C01632DB-6C17-7D40-90A5-3E3BAF432BCB}">
      <dsp:nvSpPr>
        <dsp:cNvPr id="0" name=""/>
        <dsp:cNvSpPr/>
      </dsp:nvSpPr>
      <dsp:spPr>
        <a:xfrm>
          <a:off x="4840223" y="2351504"/>
          <a:ext cx="5581536" cy="44577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t" anchorCtr="0">
          <a:noAutofit/>
        </a:bodyPr>
        <a:lstStyle/>
        <a:p>
          <a:pPr marL="0" lvl="0" indent="0" algn="l" defTabSz="577850">
            <a:lnSpc>
              <a:spcPct val="90000"/>
            </a:lnSpc>
            <a:spcBef>
              <a:spcPct val="0"/>
            </a:spcBef>
            <a:spcAft>
              <a:spcPct val="35000"/>
            </a:spcAft>
            <a:buNone/>
          </a:pPr>
          <a:r>
            <a:rPr lang="en-GB" sz="1300" b="0" i="0" kern="1200" dirty="0"/>
            <a:t>Based on their previous educational experiences.</a:t>
          </a:r>
          <a:endParaRPr lang="en-TR" sz="1300" kern="1200" dirty="0"/>
        </a:p>
        <a:p>
          <a:pPr marL="114300" lvl="1" indent="-114300" algn="l" defTabSz="577850">
            <a:lnSpc>
              <a:spcPct val="90000"/>
            </a:lnSpc>
            <a:spcBef>
              <a:spcPct val="0"/>
            </a:spcBef>
            <a:spcAft>
              <a:spcPct val="15000"/>
            </a:spcAft>
            <a:buChar char="•"/>
          </a:pPr>
          <a:r>
            <a:rPr lang="en-GB" sz="1300" b="0" i="0" kern="1200" dirty="0"/>
            <a:t>May not align with the host institution’s values.</a:t>
          </a:r>
          <a:endParaRPr lang="en-TR" sz="1300" kern="1200" dirty="0"/>
        </a:p>
      </dsp:txBody>
      <dsp:txXfrm>
        <a:off x="5063110" y="2351504"/>
        <a:ext cx="5135763" cy="445773"/>
      </dsp:txXfrm>
    </dsp:sp>
    <dsp:sp modelId="{BE8382A4-65E2-6A4F-BEA3-EB3CB369E5FD}">
      <dsp:nvSpPr>
        <dsp:cNvPr id="0" name=""/>
        <dsp:cNvSpPr/>
      </dsp:nvSpPr>
      <dsp:spPr>
        <a:xfrm>
          <a:off x="5464" y="2918120"/>
          <a:ext cx="10504670" cy="53707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kern="1200" dirty="0"/>
            <a:t>HE institutions should ensure students maximise their opportunities and potential for success.</a:t>
          </a:r>
          <a:endParaRPr lang="en-TR" sz="1400" kern="1200" dirty="0"/>
        </a:p>
      </dsp:txBody>
      <dsp:txXfrm>
        <a:off x="274002" y="2918120"/>
        <a:ext cx="9967594" cy="537076"/>
      </dsp:txXfrm>
    </dsp:sp>
    <dsp:sp modelId="{8EA681C2-0B47-4F4E-821C-46A1579BBEC1}">
      <dsp:nvSpPr>
        <dsp:cNvPr id="0" name=""/>
        <dsp:cNvSpPr/>
      </dsp:nvSpPr>
      <dsp:spPr>
        <a:xfrm>
          <a:off x="5464" y="3530386"/>
          <a:ext cx="10460133" cy="53707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b="0" i="0" kern="1200" dirty="0"/>
            <a:t>HE institutions should ensure that no student is disadvantaged through discrimination on any grounds.</a:t>
          </a:r>
          <a:endParaRPr lang="en-TR" sz="1400" kern="1200" dirty="0"/>
        </a:p>
      </dsp:txBody>
      <dsp:txXfrm>
        <a:off x="274002" y="3530386"/>
        <a:ext cx="9923057" cy="5370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486FC-AC43-7C4B-8C08-3622D02DE279}">
      <dsp:nvSpPr>
        <dsp:cNvPr id="0" name=""/>
        <dsp:cNvSpPr/>
      </dsp:nvSpPr>
      <dsp:spPr>
        <a:xfrm rot="10800000">
          <a:off x="2238847" y="2723"/>
          <a:ext cx="8107679" cy="78675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935"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kern="1200"/>
            <a:t>Promote responsible conduct of teaching, learning, and assessment, align the practices with community standards, foster the development of ethical standards, and educate staff and students to uphold academic integrity (Bretag &amp; Mahmud, 2015). </a:t>
          </a:r>
          <a:endParaRPr lang="en-TR" sz="1500" kern="1200"/>
        </a:p>
      </dsp:txBody>
      <dsp:txXfrm rot="10800000">
        <a:off x="2435534" y="2723"/>
        <a:ext cx="7910992" cy="786750"/>
      </dsp:txXfrm>
    </dsp:sp>
    <dsp:sp modelId="{7715283D-06D3-A14A-94D1-E62CC50C2A09}">
      <dsp:nvSpPr>
        <dsp:cNvPr id="0" name=""/>
        <dsp:cNvSpPr/>
      </dsp:nvSpPr>
      <dsp:spPr>
        <a:xfrm>
          <a:off x="1845472" y="2723"/>
          <a:ext cx="786750" cy="78675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2F1AC0-7548-5646-8F98-1ECB1AA18940}">
      <dsp:nvSpPr>
        <dsp:cNvPr id="0" name=""/>
        <dsp:cNvSpPr/>
      </dsp:nvSpPr>
      <dsp:spPr>
        <a:xfrm rot="10800000">
          <a:off x="2238847" y="1024324"/>
          <a:ext cx="8107679" cy="78675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935"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kern="1200"/>
            <a:t>Essential requirement of an institutional academic integrity culture (Scanlan, 2006). </a:t>
          </a:r>
          <a:endParaRPr lang="en-TR" sz="1500" kern="1200"/>
        </a:p>
      </dsp:txBody>
      <dsp:txXfrm rot="10800000">
        <a:off x="2435534" y="1024324"/>
        <a:ext cx="7910992" cy="786750"/>
      </dsp:txXfrm>
    </dsp:sp>
    <dsp:sp modelId="{EF654FC1-8A32-C74C-8228-6EA8A01CAE3D}">
      <dsp:nvSpPr>
        <dsp:cNvPr id="0" name=""/>
        <dsp:cNvSpPr/>
      </dsp:nvSpPr>
      <dsp:spPr>
        <a:xfrm>
          <a:off x="1845472" y="1024324"/>
          <a:ext cx="786750" cy="78675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B7014E-485E-3948-A110-58617DF99235}">
      <dsp:nvSpPr>
        <dsp:cNvPr id="0" name=""/>
        <dsp:cNvSpPr/>
      </dsp:nvSpPr>
      <dsp:spPr>
        <a:xfrm rot="10800000">
          <a:off x="2238847" y="2045925"/>
          <a:ext cx="8107679" cy="78675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935"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kern="1200"/>
            <a:t>Not “one size fits all” blueprints (East, 2015, p. 489). </a:t>
          </a:r>
          <a:endParaRPr lang="en-TR" sz="1500" kern="1200"/>
        </a:p>
      </dsp:txBody>
      <dsp:txXfrm rot="10800000">
        <a:off x="2435534" y="2045925"/>
        <a:ext cx="7910992" cy="786750"/>
      </dsp:txXfrm>
    </dsp:sp>
    <dsp:sp modelId="{D0293676-912A-4447-AB39-C88B0AEB1B86}">
      <dsp:nvSpPr>
        <dsp:cNvPr id="0" name=""/>
        <dsp:cNvSpPr/>
      </dsp:nvSpPr>
      <dsp:spPr>
        <a:xfrm>
          <a:off x="1845472" y="2045925"/>
          <a:ext cx="786750" cy="78675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4EC9F-4C38-9D44-B0E9-C0382FC5713F}">
      <dsp:nvSpPr>
        <dsp:cNvPr id="0" name=""/>
        <dsp:cNvSpPr/>
      </dsp:nvSpPr>
      <dsp:spPr>
        <a:xfrm rot="10800000">
          <a:off x="2238847" y="3067526"/>
          <a:ext cx="8107679" cy="78675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935"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kern="1200"/>
            <a:t>Reflect contextual and cultural factors involved in the understanding and approaches of institutions toward academic integrity and therefore they might be slightly different from institution to institution, depending on the core values. </a:t>
          </a:r>
          <a:endParaRPr lang="en-TR" sz="1500" kern="1200"/>
        </a:p>
      </dsp:txBody>
      <dsp:txXfrm rot="10800000">
        <a:off x="2435534" y="3067526"/>
        <a:ext cx="7910992" cy="786750"/>
      </dsp:txXfrm>
    </dsp:sp>
    <dsp:sp modelId="{C9844ED5-4A11-C540-9639-ACED4B521708}">
      <dsp:nvSpPr>
        <dsp:cNvPr id="0" name=""/>
        <dsp:cNvSpPr/>
      </dsp:nvSpPr>
      <dsp:spPr>
        <a:xfrm>
          <a:off x="1845472" y="3067526"/>
          <a:ext cx="786750" cy="78675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4E7249-3C5A-BF40-95B2-CE65C043D570}">
      <dsp:nvSpPr>
        <dsp:cNvPr id="0" name=""/>
        <dsp:cNvSpPr/>
      </dsp:nvSpPr>
      <dsp:spPr>
        <a:xfrm rot="10800000">
          <a:off x="2238847" y="4089127"/>
          <a:ext cx="8107679" cy="78675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935" tIns="57150" rIns="106680" bIns="57150" numCol="1" spcCol="1270" anchor="ctr" anchorCtr="0">
          <a:noAutofit/>
        </a:bodyPr>
        <a:lstStyle/>
        <a:p>
          <a:pPr marL="0" lvl="0" indent="0" algn="ctr" defTabSz="666750">
            <a:lnSpc>
              <a:spcPct val="90000"/>
            </a:lnSpc>
            <a:spcBef>
              <a:spcPct val="0"/>
            </a:spcBef>
            <a:spcAft>
              <a:spcPct val="35000"/>
            </a:spcAft>
            <a:buNone/>
          </a:pPr>
          <a:r>
            <a:rPr lang="en-GB" sz="1500" kern="1200"/>
            <a:t>Although a shared understanding of academic integrity is essential in establishing a culture of academic integrity (Eaton et al., 2020), exploring different approaches and institution-specific best practices contributes to developing multi-pronged policies. </a:t>
          </a:r>
          <a:endParaRPr lang="en-TR" sz="1500" kern="1200"/>
        </a:p>
      </dsp:txBody>
      <dsp:txXfrm rot="10800000">
        <a:off x="2435534" y="4089127"/>
        <a:ext cx="7910992" cy="786750"/>
      </dsp:txXfrm>
    </dsp:sp>
    <dsp:sp modelId="{DFE729FA-6464-FB48-BC78-D3E76E993077}">
      <dsp:nvSpPr>
        <dsp:cNvPr id="0" name=""/>
        <dsp:cNvSpPr/>
      </dsp:nvSpPr>
      <dsp:spPr>
        <a:xfrm>
          <a:off x="1845472" y="4089127"/>
          <a:ext cx="786750" cy="78675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EAB99-34EC-A14B-AAF2-BDB544A379DF}">
      <dsp:nvSpPr>
        <dsp:cNvPr id="0" name=""/>
        <dsp:cNvSpPr/>
      </dsp:nvSpPr>
      <dsp:spPr>
        <a:xfrm rot="10800000">
          <a:off x="2258291" y="679"/>
          <a:ext cx="8107680" cy="86452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233" tIns="72390" rIns="135128" bIns="72390" numCol="1" spcCol="1270" anchor="ctr" anchorCtr="0">
          <a:noAutofit/>
        </a:bodyPr>
        <a:lstStyle/>
        <a:p>
          <a:pPr marL="0" lvl="0" indent="0" algn="ctr" defTabSz="844550">
            <a:lnSpc>
              <a:spcPct val="90000"/>
            </a:lnSpc>
            <a:spcBef>
              <a:spcPct val="0"/>
            </a:spcBef>
            <a:spcAft>
              <a:spcPct val="35000"/>
            </a:spcAft>
            <a:buNone/>
          </a:pPr>
          <a:r>
            <a:rPr lang="en-GB" sz="1900" kern="1200"/>
            <a:t>Policy analysis studies are essential in that they research informed approaches and best practices in different contexts. </a:t>
          </a:r>
          <a:endParaRPr lang="en-TR" sz="1900" kern="1200"/>
        </a:p>
      </dsp:txBody>
      <dsp:txXfrm rot="10800000">
        <a:off x="2474423" y="679"/>
        <a:ext cx="7891548" cy="864527"/>
      </dsp:txXfrm>
    </dsp:sp>
    <dsp:sp modelId="{2EC4A265-B62C-AD49-AD2D-0A36EA85030C}">
      <dsp:nvSpPr>
        <dsp:cNvPr id="0" name=""/>
        <dsp:cNvSpPr/>
      </dsp:nvSpPr>
      <dsp:spPr>
        <a:xfrm>
          <a:off x="1826028" y="679"/>
          <a:ext cx="864527" cy="86452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C7EED-5261-3F41-9223-B09217FF1DAB}">
      <dsp:nvSpPr>
        <dsp:cNvPr id="0" name=""/>
        <dsp:cNvSpPr/>
      </dsp:nvSpPr>
      <dsp:spPr>
        <a:xfrm rot="10800000">
          <a:off x="2258291" y="1082820"/>
          <a:ext cx="8107680" cy="86452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233" tIns="72390" rIns="135128" bIns="72390" numCol="1" spcCol="1270" anchor="ctr" anchorCtr="0">
          <a:noAutofit/>
        </a:bodyPr>
        <a:lstStyle/>
        <a:p>
          <a:pPr marL="0" lvl="0" indent="0" algn="ctr" defTabSz="844550">
            <a:lnSpc>
              <a:spcPct val="90000"/>
            </a:lnSpc>
            <a:spcBef>
              <a:spcPct val="0"/>
            </a:spcBef>
            <a:spcAft>
              <a:spcPct val="35000"/>
            </a:spcAft>
            <a:buNone/>
          </a:pPr>
          <a:r>
            <a:rPr lang="en-GB" sz="1900" kern="1200"/>
            <a:t>Policy collection is time- and labour-intensive.</a:t>
          </a:r>
          <a:endParaRPr lang="en-TR" sz="1900" kern="1200"/>
        </a:p>
      </dsp:txBody>
      <dsp:txXfrm rot="10800000">
        <a:off x="2474423" y="1082820"/>
        <a:ext cx="7891548" cy="864527"/>
      </dsp:txXfrm>
    </dsp:sp>
    <dsp:sp modelId="{1F4F5EF0-CF44-4C43-B1B0-8F11C78C2E5E}">
      <dsp:nvSpPr>
        <dsp:cNvPr id="0" name=""/>
        <dsp:cNvSpPr/>
      </dsp:nvSpPr>
      <dsp:spPr>
        <a:xfrm>
          <a:off x="1826028" y="1082820"/>
          <a:ext cx="864527" cy="86452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93955D-EF2A-A14D-B20C-E93EAF417075}">
      <dsp:nvSpPr>
        <dsp:cNvPr id="0" name=""/>
        <dsp:cNvSpPr/>
      </dsp:nvSpPr>
      <dsp:spPr>
        <a:xfrm rot="10800000">
          <a:off x="2258291" y="2164961"/>
          <a:ext cx="8107680" cy="86452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233" tIns="72390" rIns="135128" bIns="72390" numCol="1" spcCol="1270" anchor="ctr" anchorCtr="0">
          <a:noAutofit/>
        </a:bodyPr>
        <a:lstStyle/>
        <a:p>
          <a:pPr marL="0" lvl="0" indent="0" algn="ctr" defTabSz="844550">
            <a:lnSpc>
              <a:spcPct val="90000"/>
            </a:lnSpc>
            <a:spcBef>
              <a:spcPct val="0"/>
            </a:spcBef>
            <a:spcAft>
              <a:spcPct val="35000"/>
            </a:spcAft>
            <a:buNone/>
          </a:pPr>
          <a:r>
            <a:rPr lang="en-GB" sz="1900" kern="1200"/>
            <a:t>Researchers might need a database to draw a policy sample based on certain criteria and perform plain analyses.</a:t>
          </a:r>
          <a:endParaRPr lang="en-TR" sz="1900" kern="1200"/>
        </a:p>
      </dsp:txBody>
      <dsp:txXfrm rot="10800000">
        <a:off x="2474423" y="2164961"/>
        <a:ext cx="7891548" cy="864527"/>
      </dsp:txXfrm>
    </dsp:sp>
    <dsp:sp modelId="{3D3C5574-8885-3D49-9D58-27DACB69E62F}">
      <dsp:nvSpPr>
        <dsp:cNvPr id="0" name=""/>
        <dsp:cNvSpPr/>
      </dsp:nvSpPr>
      <dsp:spPr>
        <a:xfrm>
          <a:off x="1826028" y="2164961"/>
          <a:ext cx="864527" cy="86452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1517AD-A79A-E441-98B5-02A52DC65FC6}">
      <dsp:nvSpPr>
        <dsp:cNvPr id="0" name=""/>
        <dsp:cNvSpPr/>
      </dsp:nvSpPr>
      <dsp:spPr>
        <a:xfrm rot="10800000">
          <a:off x="2258291" y="3247101"/>
          <a:ext cx="8107680" cy="86452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233" tIns="72390" rIns="135128" bIns="72390" numCol="1" spcCol="1270" anchor="ctr" anchorCtr="0">
          <a:noAutofit/>
        </a:bodyPr>
        <a:lstStyle/>
        <a:p>
          <a:pPr marL="0" lvl="0" indent="0" algn="ctr" defTabSz="844550">
            <a:lnSpc>
              <a:spcPct val="90000"/>
            </a:lnSpc>
            <a:spcBef>
              <a:spcPct val="0"/>
            </a:spcBef>
            <a:spcAft>
              <a:spcPct val="35000"/>
            </a:spcAft>
            <a:buNone/>
          </a:pPr>
          <a:r>
            <a:rPr lang="en-GB" sz="1900" kern="1200" dirty="0"/>
            <a:t>Create a HE  academic integrity policy corpus for scholars along with a web interface where users can download policies based on certain criteria.</a:t>
          </a:r>
          <a:r>
            <a:rPr lang="en-TR" sz="1900" kern="1200" dirty="0"/>
            <a:t> </a:t>
          </a:r>
        </a:p>
      </dsp:txBody>
      <dsp:txXfrm rot="10800000">
        <a:off x="2474423" y="3247101"/>
        <a:ext cx="7891548" cy="864527"/>
      </dsp:txXfrm>
    </dsp:sp>
    <dsp:sp modelId="{246642AA-608C-A245-B938-BA4F09E17504}">
      <dsp:nvSpPr>
        <dsp:cNvPr id="0" name=""/>
        <dsp:cNvSpPr/>
      </dsp:nvSpPr>
      <dsp:spPr>
        <a:xfrm>
          <a:off x="1826028" y="3247101"/>
          <a:ext cx="864527" cy="86452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E9233-0CA5-B841-97A2-B29A3FB8ECD6}" type="datetimeFigureOut">
              <a:rPr lang="en-GB" smtClean="0"/>
              <a:t>23/08/2023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35065-645E-424A-B6A0-DE1E09B18793}" type="slidenum">
              <a:rPr lang="en-GB" smtClean="0"/>
              <a:t>‹#›</a:t>
            </a:fld>
            <a:endParaRPr lang="en-GB"/>
          </a:p>
        </p:txBody>
      </p:sp>
    </p:spTree>
    <p:extLst>
      <p:ext uri="{BB962C8B-B14F-4D97-AF65-F5344CB8AC3E}">
        <p14:creationId xmlns:p14="http://schemas.microsoft.com/office/powerpoint/2010/main" val="4154212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4805F8-3D23-443F-8E0B-0A91ADE9EB3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6F5F542-3CA0-4A21-B2DF-9406B5AB25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18C617BC-155C-41BD-BE22-BB3CFB6B547B}"/>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5" name="Alt Bilgi Yer Tutucusu 4">
            <a:extLst>
              <a:ext uri="{FF2B5EF4-FFF2-40B4-BE49-F238E27FC236}">
                <a16:creationId xmlns:a16="http://schemas.microsoft.com/office/drawing/2014/main" id="{A74E7CF8-F00C-410E-AF23-491CD784D7B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8147FEA-24CD-46CC-8499-F3AD69BE192D}"/>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310255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072C6E-BD81-404F-AA8B-E0C43674CF0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B368729-E9F8-4B06-A2F8-9361F48D86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B942D7C-0A1F-45F4-971D-47776065D4BB}"/>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5" name="Alt Bilgi Yer Tutucusu 4">
            <a:extLst>
              <a:ext uri="{FF2B5EF4-FFF2-40B4-BE49-F238E27FC236}">
                <a16:creationId xmlns:a16="http://schemas.microsoft.com/office/drawing/2014/main" id="{688CCA26-FCB9-4D32-B2C9-3F11B4C4225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3BA9ADA-DD43-4A14-BCFC-353A18497E7D}"/>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43596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3D647DEF-281A-44AF-BF12-5141987C830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691450C-809E-4BA0-947A-B625FB9AD51D}"/>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3D03715-16C8-41F2-82FF-E90298B3B3C2}"/>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5" name="Alt Bilgi Yer Tutucusu 4">
            <a:extLst>
              <a:ext uri="{FF2B5EF4-FFF2-40B4-BE49-F238E27FC236}">
                <a16:creationId xmlns:a16="http://schemas.microsoft.com/office/drawing/2014/main" id="{A1A9D90B-FF3C-436A-B604-7F8270CC723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BA03A4D-D8C3-494C-8C5E-FB51F2145FBF}"/>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12496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E4BF62-92AA-46B2-8534-C8E9651EF98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340E2EF-46B8-4045-9F80-4561CB9FA76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5FAEFBB-4D88-4DC0-853A-009EB84D7CCE}"/>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5" name="Alt Bilgi Yer Tutucusu 4">
            <a:extLst>
              <a:ext uri="{FF2B5EF4-FFF2-40B4-BE49-F238E27FC236}">
                <a16:creationId xmlns:a16="http://schemas.microsoft.com/office/drawing/2014/main" id="{F5CAD937-B8F9-4E05-85DE-79EBBBCAC83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ED8028A-879F-477C-A578-442ADFB6C1D9}"/>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160035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AAF86C-A09B-4216-B16B-315F2085209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DF4F266-655E-43FF-A41F-42404B4FE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1AA94FF-B514-4B57-90DE-EAE53D1CEB52}"/>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5" name="Alt Bilgi Yer Tutucusu 4">
            <a:extLst>
              <a:ext uri="{FF2B5EF4-FFF2-40B4-BE49-F238E27FC236}">
                <a16:creationId xmlns:a16="http://schemas.microsoft.com/office/drawing/2014/main" id="{B901FD1A-816D-4BA2-945A-0D410B9B430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3AF52DA-229C-4E53-A4D1-F12AF743D8B4}"/>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544157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E93A84-B6CC-48F9-889B-1F9E84FCBE6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898E2E5-C224-4578-B591-999FD72A0683}"/>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F07BF23-BA51-459F-B180-2D32F53C744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5E4CB6A-EABD-475E-8A95-A675242DE235}"/>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6" name="Alt Bilgi Yer Tutucusu 5">
            <a:extLst>
              <a:ext uri="{FF2B5EF4-FFF2-40B4-BE49-F238E27FC236}">
                <a16:creationId xmlns:a16="http://schemas.microsoft.com/office/drawing/2014/main" id="{FC4E961A-2149-4800-A6F2-0573C2654BE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6A11292-56DA-4996-B926-75E4020E2FDF}"/>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15140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E040F7-9359-46BD-A27C-8E26EDEF60D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545C256-9FFB-4631-BB77-8DAE62B89D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0E407E8-2233-447F-907F-0EFE32511839}"/>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88633DD-CA2C-4E59-B285-5F1FCD1AFD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EA3191A-2C84-43B7-B2A9-CBA8F422B41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55FAF74-FDBC-42C1-9B1A-A337423A8F76}"/>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8" name="Alt Bilgi Yer Tutucusu 7">
            <a:extLst>
              <a:ext uri="{FF2B5EF4-FFF2-40B4-BE49-F238E27FC236}">
                <a16:creationId xmlns:a16="http://schemas.microsoft.com/office/drawing/2014/main" id="{17A06355-8B20-4A5F-A75A-2E57E06C16D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20BB1B1-ED23-4C75-8A22-4D7DEF2E2313}"/>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69812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B8501C-416E-4FC5-B7C5-B0A120100A9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4022FA3C-60B3-4304-A264-1C1794C5F418}"/>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4" name="Alt Bilgi Yer Tutucusu 3">
            <a:extLst>
              <a:ext uri="{FF2B5EF4-FFF2-40B4-BE49-F238E27FC236}">
                <a16:creationId xmlns:a16="http://schemas.microsoft.com/office/drawing/2014/main" id="{DE7B80CC-487E-4AC1-9126-FFDEA534BA5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61440CA-25AA-4622-936F-8731D9EC26EF}"/>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195547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1962305-D276-4ED5-9D17-5182AB9AC9E8}"/>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3" name="Alt Bilgi Yer Tutucusu 2">
            <a:extLst>
              <a:ext uri="{FF2B5EF4-FFF2-40B4-BE49-F238E27FC236}">
                <a16:creationId xmlns:a16="http://schemas.microsoft.com/office/drawing/2014/main" id="{6B389F96-E429-4E2D-A388-8D4F7C63B444}"/>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C9152D3-662B-4A24-84CD-93445E2E53AA}"/>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3362567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4DA2CA-5920-43FF-8B1C-55F4DE77193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C7DDAFE-3B4A-467A-B607-C0C3D0D3A4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D14A6F1-7CF3-4A82-A73E-E79FCF65B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4C097CB-1DE5-41DE-886F-7051E3DD6210}"/>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6" name="Alt Bilgi Yer Tutucusu 5">
            <a:extLst>
              <a:ext uri="{FF2B5EF4-FFF2-40B4-BE49-F238E27FC236}">
                <a16:creationId xmlns:a16="http://schemas.microsoft.com/office/drawing/2014/main" id="{D43D3AD4-F917-4568-8137-E08C9F1ECFD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A84EF3-0FF5-44DB-98A7-88A0A545535F}"/>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117368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59C263-7E8E-4FA5-A002-0E757F4F59D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E694222-0D46-42B9-A3F4-7BB7C4FB9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26C6D70-9927-435A-9156-26D39BB82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6FE92D6-7237-455A-B1DE-CD0C06C3D288}"/>
              </a:ext>
            </a:extLst>
          </p:cNvPr>
          <p:cNvSpPr>
            <a:spLocks noGrp="1"/>
          </p:cNvSpPr>
          <p:nvPr>
            <p:ph type="dt" sz="half" idx="10"/>
          </p:nvPr>
        </p:nvSpPr>
        <p:spPr/>
        <p:txBody>
          <a:bodyPr/>
          <a:lstStyle/>
          <a:p>
            <a:fld id="{1F278FA2-6DEE-4668-8798-FF24C059BBFB}" type="datetimeFigureOut">
              <a:rPr lang="tr-TR" smtClean="0"/>
              <a:t>23.08.2023</a:t>
            </a:fld>
            <a:endParaRPr lang="tr-TR"/>
          </a:p>
        </p:txBody>
      </p:sp>
      <p:sp>
        <p:nvSpPr>
          <p:cNvPr id="6" name="Alt Bilgi Yer Tutucusu 5">
            <a:extLst>
              <a:ext uri="{FF2B5EF4-FFF2-40B4-BE49-F238E27FC236}">
                <a16:creationId xmlns:a16="http://schemas.microsoft.com/office/drawing/2014/main" id="{170A1AC1-3577-4367-A366-8A785BA0E2D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D596F3E-3444-4933-922C-89F293530AE6}"/>
              </a:ext>
            </a:extLst>
          </p:cNvPr>
          <p:cNvSpPr>
            <a:spLocks noGrp="1"/>
          </p:cNvSpPr>
          <p:nvPr>
            <p:ph type="sldNum" sz="quarter" idx="12"/>
          </p:nvPr>
        </p:nvSpPr>
        <p:spPr/>
        <p:txBody>
          <a:bodyPr/>
          <a:lstStyle/>
          <a:p>
            <a:fld id="{1D760AEB-6E1B-4251-BE52-F43F4BD664A9}" type="slidenum">
              <a:rPr lang="tr-TR" smtClean="0"/>
              <a:t>‹#›</a:t>
            </a:fld>
            <a:endParaRPr lang="tr-TR"/>
          </a:p>
        </p:txBody>
      </p:sp>
    </p:spTree>
    <p:extLst>
      <p:ext uri="{BB962C8B-B14F-4D97-AF65-F5344CB8AC3E}">
        <p14:creationId xmlns:p14="http://schemas.microsoft.com/office/powerpoint/2010/main" val="101294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F173B16-794C-4EF4-AD5B-7AD25D07F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7AE5A6-E943-42DF-AE0D-C35BB4AF0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6A6DB71-62AF-4081-BF4B-DCAE5460DB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78FA2-6DEE-4668-8798-FF24C059BBFB}" type="datetimeFigureOut">
              <a:rPr lang="tr-TR" smtClean="0"/>
              <a:t>23.08.2023</a:t>
            </a:fld>
            <a:endParaRPr lang="tr-TR"/>
          </a:p>
        </p:txBody>
      </p:sp>
      <p:sp>
        <p:nvSpPr>
          <p:cNvPr id="5" name="Alt Bilgi Yer Tutucusu 4">
            <a:extLst>
              <a:ext uri="{FF2B5EF4-FFF2-40B4-BE49-F238E27FC236}">
                <a16:creationId xmlns:a16="http://schemas.microsoft.com/office/drawing/2014/main" id="{3B7ACF66-04CA-4690-8A4B-FDA99E65AF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9E963764-FA20-42B5-B8F5-805AEFF2B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60AEB-6E1B-4251-BE52-F43F4BD664A9}" type="slidenum">
              <a:rPr lang="tr-TR" smtClean="0"/>
              <a:t>‹#›</a:t>
            </a:fld>
            <a:endParaRPr lang="tr-TR"/>
          </a:p>
        </p:txBody>
      </p:sp>
    </p:spTree>
    <p:extLst>
      <p:ext uri="{BB962C8B-B14F-4D97-AF65-F5344CB8AC3E}">
        <p14:creationId xmlns:p14="http://schemas.microsoft.com/office/powerpoint/2010/main" val="3355583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8" Type="http://schemas.openxmlformats.org/officeDocument/2006/relationships/hyperlink" Target="https://www.academicintegrity.eu/wp/wp-content/uploads/2023/02/EN-Glossary_revised_final_24.02.23.pdf" TargetMode="External"/><Relationship Id="rId3" Type="http://schemas.openxmlformats.org/officeDocument/2006/relationships/hyperlink" Target="https://doi.org/10.1080/00405841.2017.1308173" TargetMode="External"/><Relationship Id="rId7" Type="http://schemas.openxmlformats.org/officeDocument/2006/relationships/hyperlink" Target="https://academicintegrity.eu/conference/wp-content/files/2022/Book_of_Abstracts_2022.pdf"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s://www.academicintegrity.eu/wp/academic-integrity-policies/" TargetMode="External"/><Relationship Id="rId5" Type="http://schemas.openxmlformats.org/officeDocument/2006/relationships/hyperlink" Target="https://doi.org/10.1007/978-981-287-079-7_24-1" TargetMode="External"/><Relationship Id="rId4" Type="http://schemas.openxmlformats.org/officeDocument/2006/relationships/hyperlink" Target="https://doi.org/10.1007/978-981-287-098-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786E33-2A71-A9A6-4B04-D479ADF84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436" y="4838763"/>
            <a:ext cx="1488986" cy="781108"/>
          </a:xfrm>
          <a:prstGeom prst="rect">
            <a:avLst/>
          </a:prstGeom>
        </p:spPr>
      </p:pic>
      <p:pic>
        <p:nvPicPr>
          <p:cNvPr id="5" name="Picture 4">
            <a:extLst>
              <a:ext uri="{FF2B5EF4-FFF2-40B4-BE49-F238E27FC236}">
                <a16:creationId xmlns:a16="http://schemas.microsoft.com/office/drawing/2014/main" id="{485C8FC7-804C-87A4-4351-10D1E6E50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276" y="4848773"/>
            <a:ext cx="1419013" cy="781108"/>
          </a:xfrm>
          <a:prstGeom prst="rect">
            <a:avLst/>
          </a:prstGeom>
        </p:spPr>
      </p:pic>
      <p:sp>
        <p:nvSpPr>
          <p:cNvPr id="9" name="Google Shape;159;p1">
            <a:extLst>
              <a:ext uri="{FF2B5EF4-FFF2-40B4-BE49-F238E27FC236}">
                <a16:creationId xmlns:a16="http://schemas.microsoft.com/office/drawing/2014/main" id="{CA589F43-45FB-7748-3894-9BDD6DF1EE12}"/>
              </a:ext>
            </a:extLst>
          </p:cNvPr>
          <p:cNvSpPr txBox="1">
            <a:spLocks/>
          </p:cNvSpPr>
          <p:nvPr/>
        </p:nvSpPr>
        <p:spPr>
          <a:xfrm>
            <a:off x="395723" y="315623"/>
            <a:ext cx="11396134" cy="1683657"/>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30000"/>
              </a:lnSpc>
              <a:buClr>
                <a:schemeClr val="lt1"/>
              </a:buClr>
              <a:buSzPts val="4200"/>
            </a:pPr>
            <a:r>
              <a:rPr lang="en-GB" sz="2200" b="1" dirty="0">
                <a:solidFill>
                  <a:schemeClr val="lt1"/>
                </a:solidFill>
                <a:latin typeface="Arial"/>
                <a:cs typeface="Arial"/>
                <a:sym typeface="Arial"/>
              </a:rPr>
              <a:t>23 August 2023</a:t>
            </a:r>
            <a:br>
              <a:rPr lang="en-GB" sz="2200" b="1" dirty="0">
                <a:solidFill>
                  <a:schemeClr val="lt1"/>
                </a:solidFill>
                <a:latin typeface="Arial"/>
                <a:cs typeface="Arial"/>
                <a:sym typeface="Arial"/>
              </a:rPr>
            </a:br>
            <a:r>
              <a:rPr lang="en-GB" sz="2200" b="1" dirty="0">
                <a:solidFill>
                  <a:schemeClr val="lt1"/>
                </a:solidFill>
                <a:latin typeface="Arial"/>
                <a:cs typeface="Arial"/>
              </a:rPr>
              <a:t>University of Maribor, Slovenia</a:t>
            </a:r>
          </a:p>
          <a:p>
            <a:pPr>
              <a:lnSpc>
                <a:spcPct val="130000"/>
              </a:lnSpc>
              <a:buClr>
                <a:schemeClr val="lt1"/>
              </a:buClr>
              <a:buSzPts val="4200"/>
            </a:pPr>
            <a:r>
              <a:rPr lang="en-GB" sz="2200" b="1" dirty="0">
                <a:solidFill>
                  <a:schemeClr val="lt1"/>
                </a:solidFill>
                <a:latin typeface="Arial"/>
                <a:cs typeface="Arial"/>
              </a:rPr>
              <a:t>FAITH Project Learning/Teaching/Training Activity</a:t>
            </a:r>
          </a:p>
          <a:p>
            <a:pPr>
              <a:lnSpc>
                <a:spcPct val="130000"/>
              </a:lnSpc>
              <a:buClr>
                <a:schemeClr val="lt1"/>
              </a:buClr>
              <a:buSzPts val="4200"/>
            </a:pPr>
            <a:r>
              <a:rPr lang="en-GB" sz="2200" b="1" dirty="0">
                <a:solidFill>
                  <a:schemeClr val="lt1"/>
                </a:solidFill>
                <a:latin typeface="Arial"/>
                <a:cs typeface="Arial"/>
              </a:rPr>
              <a:t>3rd ENAI Academic Integrity Summer School</a:t>
            </a:r>
            <a:endParaRPr lang="en-GB" sz="2200" b="1" dirty="0">
              <a:solidFill>
                <a:schemeClr val="lt1"/>
              </a:solidFill>
              <a:latin typeface="Arial"/>
              <a:cs typeface="Arial"/>
              <a:sym typeface="Arial"/>
            </a:endParaRPr>
          </a:p>
        </p:txBody>
      </p:sp>
      <p:sp>
        <p:nvSpPr>
          <p:cNvPr id="12" name="Google Shape;84;p1">
            <a:extLst>
              <a:ext uri="{FF2B5EF4-FFF2-40B4-BE49-F238E27FC236}">
                <a16:creationId xmlns:a16="http://schemas.microsoft.com/office/drawing/2014/main" id="{12666976-12C8-E81D-A0DD-078294630B84}"/>
              </a:ext>
            </a:extLst>
          </p:cNvPr>
          <p:cNvSpPr txBox="1">
            <a:spLocks noGrp="1"/>
          </p:cNvSpPr>
          <p:nvPr>
            <p:ph type="ctrTitle"/>
          </p:nvPr>
        </p:nvSpPr>
        <p:spPr>
          <a:xfrm>
            <a:off x="1200012" y="2272699"/>
            <a:ext cx="9791975" cy="140976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Arial"/>
              <a:buNone/>
            </a:pPr>
            <a:r>
              <a:rPr lang="en-US" sz="4600" b="1" dirty="0">
                <a:solidFill>
                  <a:schemeClr val="lt1"/>
                </a:solidFill>
                <a:latin typeface="Arial"/>
                <a:ea typeface="Arial"/>
                <a:cs typeface="Arial"/>
                <a:sym typeface="Arial"/>
              </a:rPr>
              <a:t>FAITH Project</a:t>
            </a:r>
            <a:br>
              <a:rPr lang="en-US" sz="4600" b="1" dirty="0">
                <a:solidFill>
                  <a:schemeClr val="lt1"/>
                </a:solidFill>
                <a:latin typeface="Arial"/>
                <a:ea typeface="Arial"/>
                <a:cs typeface="Arial"/>
                <a:sym typeface="Arial"/>
              </a:rPr>
            </a:br>
            <a:r>
              <a:rPr lang="en-US" sz="4600" b="1" dirty="0">
                <a:solidFill>
                  <a:schemeClr val="lt1"/>
                </a:solidFill>
                <a:latin typeface="Arial"/>
                <a:ea typeface="Arial"/>
                <a:cs typeface="Arial"/>
                <a:sym typeface="Arial"/>
              </a:rPr>
              <a:t>Academic Integrity Policy Corpus</a:t>
            </a:r>
            <a:endParaRPr sz="4600" b="1" dirty="0">
              <a:solidFill>
                <a:schemeClr val="lt1"/>
              </a:solidFill>
              <a:latin typeface="Arial"/>
              <a:ea typeface="Arial"/>
              <a:cs typeface="Arial"/>
              <a:sym typeface="Arial"/>
            </a:endParaRPr>
          </a:p>
        </p:txBody>
      </p:sp>
      <p:sp>
        <p:nvSpPr>
          <p:cNvPr id="2" name="Google Shape;159;p1">
            <a:extLst>
              <a:ext uri="{FF2B5EF4-FFF2-40B4-BE49-F238E27FC236}">
                <a16:creationId xmlns:a16="http://schemas.microsoft.com/office/drawing/2014/main" id="{3CB23040-C21B-2222-2862-1F597726C402}"/>
              </a:ext>
            </a:extLst>
          </p:cNvPr>
          <p:cNvSpPr txBox="1">
            <a:spLocks/>
          </p:cNvSpPr>
          <p:nvPr/>
        </p:nvSpPr>
        <p:spPr>
          <a:xfrm>
            <a:off x="395723" y="3874576"/>
            <a:ext cx="11396134" cy="566668"/>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buClr>
                <a:schemeClr val="lt1"/>
              </a:buClr>
              <a:buSzPts val="4200"/>
            </a:pPr>
            <a:r>
              <a:rPr lang="en-GB" sz="2000" b="1" dirty="0">
                <a:solidFill>
                  <a:schemeClr val="lt1"/>
                </a:solidFill>
                <a:latin typeface="Arial"/>
                <a:cs typeface="Arial"/>
                <a:sym typeface="Arial"/>
              </a:rPr>
              <a:t>Salim Razı &amp; </a:t>
            </a:r>
            <a:r>
              <a:rPr lang="en-GB" sz="2000" b="1" dirty="0" err="1">
                <a:solidFill>
                  <a:schemeClr val="lt1"/>
                </a:solidFill>
                <a:latin typeface="Arial"/>
                <a:cs typeface="Arial"/>
                <a:sym typeface="Arial"/>
              </a:rPr>
              <a:t>Tolga</a:t>
            </a:r>
            <a:r>
              <a:rPr lang="en-GB" sz="2000" b="1" dirty="0">
                <a:solidFill>
                  <a:schemeClr val="lt1"/>
                </a:solidFill>
                <a:latin typeface="Arial"/>
                <a:cs typeface="Arial"/>
                <a:sym typeface="Arial"/>
              </a:rPr>
              <a:t> </a:t>
            </a:r>
            <a:r>
              <a:rPr lang="en-GB" sz="2000" b="1" dirty="0" err="1">
                <a:solidFill>
                  <a:schemeClr val="lt1"/>
                </a:solidFill>
                <a:latin typeface="Arial"/>
                <a:cs typeface="Arial"/>
                <a:sym typeface="Arial"/>
              </a:rPr>
              <a:t>Özşen</a:t>
            </a:r>
            <a:endParaRPr lang="en-GB" sz="3000" b="1" dirty="0">
              <a:solidFill>
                <a:schemeClr val="lt1"/>
              </a:solidFill>
              <a:latin typeface="Arial"/>
              <a:cs typeface="Arial"/>
              <a:sym typeface="Arial"/>
            </a:endParaRPr>
          </a:p>
        </p:txBody>
      </p:sp>
    </p:spTree>
    <p:extLst>
      <p:ext uri="{BB962C8B-B14F-4D97-AF65-F5344CB8AC3E}">
        <p14:creationId xmlns:p14="http://schemas.microsoft.com/office/powerpoint/2010/main" val="436364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p:txBody>
          <a:bodyPr>
            <a:normAutofit/>
          </a:bodyPr>
          <a:lstStyle/>
          <a:p>
            <a:r>
              <a:rPr lang="en-GB" sz="3800" b="1" dirty="0">
                <a:solidFill>
                  <a:srgbClr val="002060"/>
                </a:solidFill>
              </a:rPr>
              <a:t>HE Academic Integrity Policies</a:t>
            </a:r>
          </a:p>
        </p:txBody>
      </p:sp>
      <p:graphicFrame>
        <p:nvGraphicFramePr>
          <p:cNvPr id="4" name="Diagram 3">
            <a:extLst>
              <a:ext uri="{FF2B5EF4-FFF2-40B4-BE49-F238E27FC236}">
                <a16:creationId xmlns:a16="http://schemas.microsoft.com/office/drawing/2014/main" id="{D7D4B11E-64FB-1255-DADE-C28FC5BB241A}"/>
              </a:ext>
            </a:extLst>
          </p:cNvPr>
          <p:cNvGraphicFramePr/>
          <p:nvPr>
            <p:extLst>
              <p:ext uri="{D42A27DB-BD31-4B8C-83A1-F6EECF244321}">
                <p14:modId xmlns:p14="http://schemas.microsoft.com/office/powerpoint/2010/main" val="191857336"/>
              </p:ext>
            </p:extLst>
          </p:nvPr>
        </p:nvGraphicFramePr>
        <p:xfrm>
          <a:off x="-39757" y="1551782"/>
          <a:ext cx="4517891" cy="5194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DC1FD34E-1EEF-3D0E-5A9B-11BEB228CD68}"/>
              </a:ext>
            </a:extLst>
          </p:cNvPr>
          <p:cNvGraphicFramePr/>
          <p:nvPr>
            <p:extLst>
              <p:ext uri="{D42A27DB-BD31-4B8C-83A1-F6EECF244321}">
                <p14:modId xmlns:p14="http://schemas.microsoft.com/office/powerpoint/2010/main" val="1486778879"/>
              </p:ext>
            </p:extLst>
          </p:nvPr>
        </p:nvGraphicFramePr>
        <p:xfrm>
          <a:off x="7674109" y="1428255"/>
          <a:ext cx="4517891" cy="51948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a:extLst>
              <a:ext uri="{FF2B5EF4-FFF2-40B4-BE49-F238E27FC236}">
                <a16:creationId xmlns:a16="http://schemas.microsoft.com/office/drawing/2014/main" id="{469038CF-DCAC-F733-4820-28C969C2FBA4}"/>
              </a:ext>
            </a:extLst>
          </p:cNvPr>
          <p:cNvPicPr>
            <a:picLocks noChangeAspect="1"/>
          </p:cNvPicPr>
          <p:nvPr/>
        </p:nvPicPr>
        <p:blipFill>
          <a:blip r:embed="rId13"/>
          <a:stretch>
            <a:fillRect/>
          </a:stretch>
        </p:blipFill>
        <p:spPr>
          <a:xfrm>
            <a:off x="4426889" y="1517192"/>
            <a:ext cx="3338221" cy="5016979"/>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229576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78;p4">
            <a:extLst>
              <a:ext uri="{FF2B5EF4-FFF2-40B4-BE49-F238E27FC236}">
                <a16:creationId xmlns:a16="http://schemas.microsoft.com/office/drawing/2014/main" id="{58D80229-8FB5-7068-09DD-41DAB1D848B4}"/>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sz="3800" b="1" dirty="0">
                <a:solidFill>
                  <a:srgbClr val="002060"/>
                </a:solidFill>
              </a:rPr>
              <a:t>Mobility of students and</a:t>
            </a:r>
            <a:br>
              <a:rPr lang="en-GB" sz="3800" b="1" dirty="0">
                <a:solidFill>
                  <a:srgbClr val="002060"/>
                </a:solidFill>
              </a:rPr>
            </a:br>
            <a:r>
              <a:rPr lang="en-GB" sz="3800" b="1" dirty="0">
                <a:solidFill>
                  <a:srgbClr val="002060"/>
                </a:solidFill>
              </a:rPr>
              <a:t>the role of institutions</a:t>
            </a:r>
            <a:endParaRPr sz="3800" b="1" dirty="0">
              <a:solidFill>
                <a:srgbClr val="002060"/>
              </a:solidFill>
            </a:endParaRPr>
          </a:p>
        </p:txBody>
      </p:sp>
      <p:graphicFrame>
        <p:nvGraphicFramePr>
          <p:cNvPr id="7" name="Diagram 6">
            <a:extLst>
              <a:ext uri="{FF2B5EF4-FFF2-40B4-BE49-F238E27FC236}">
                <a16:creationId xmlns:a16="http://schemas.microsoft.com/office/drawing/2014/main" id="{674C4900-7015-E844-7664-8FE5B8C9C10B}"/>
              </a:ext>
            </a:extLst>
          </p:cNvPr>
          <p:cNvGraphicFramePr/>
          <p:nvPr>
            <p:extLst>
              <p:ext uri="{D42A27DB-BD31-4B8C-83A1-F6EECF244321}">
                <p14:modId xmlns:p14="http://schemas.microsoft.com/office/powerpoint/2010/main" val="1475365751"/>
              </p:ext>
            </p:extLst>
          </p:nvPr>
        </p:nvGraphicFramePr>
        <p:xfrm>
          <a:off x="838200" y="1690688"/>
          <a:ext cx="10515600" cy="4802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3057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p:txBody>
          <a:bodyPr>
            <a:normAutofit/>
          </a:bodyPr>
          <a:lstStyle/>
          <a:p>
            <a:pPr>
              <a:spcBef>
                <a:spcPts val="0"/>
              </a:spcBef>
              <a:buClr>
                <a:schemeClr val="dk1"/>
              </a:buClr>
              <a:buSzPts val="4400"/>
            </a:pPr>
            <a:r>
              <a:rPr lang="en-GB" sz="3800" b="1" dirty="0">
                <a:solidFill>
                  <a:srgbClr val="002060"/>
                </a:solidFill>
              </a:rPr>
              <a:t>HE Academic Integrity Policies</a:t>
            </a:r>
          </a:p>
        </p:txBody>
      </p:sp>
      <p:graphicFrame>
        <p:nvGraphicFramePr>
          <p:cNvPr id="3" name="Diagram 2">
            <a:extLst>
              <a:ext uri="{FF2B5EF4-FFF2-40B4-BE49-F238E27FC236}">
                <a16:creationId xmlns:a16="http://schemas.microsoft.com/office/drawing/2014/main" id="{011C0034-DB1B-B00A-F1F6-49A1E87F96D7}"/>
              </a:ext>
            </a:extLst>
          </p:cNvPr>
          <p:cNvGraphicFramePr/>
          <p:nvPr/>
        </p:nvGraphicFramePr>
        <p:xfrm>
          <a:off x="-25757" y="1631669"/>
          <a:ext cx="12191999" cy="4878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40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F96B370-2DD4-1AFE-F543-756C65C3A164}"/>
              </a:ext>
            </a:extLst>
          </p:cNvPr>
          <p:cNvSpPr txBox="1">
            <a:spLocks/>
          </p:cNvSpPr>
          <p:nvPr/>
        </p:nvSpPr>
        <p:spPr>
          <a:xfrm>
            <a:off x="2404998" y="2350379"/>
            <a:ext cx="7856483" cy="215724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a:effectLst>
            <a:glow rad="139700">
              <a:schemeClr val="accent5">
                <a:satMod val="175000"/>
                <a:alpha val="40000"/>
              </a:schemeClr>
            </a:glow>
            <a:reflection blurRad="6350" stA="52000" endA="300" endPos="35000" dir="5400000" sy="-100000" algn="bl" rotWithShape="0"/>
            <a:softEdge rad="127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120000"/>
              </a:lnSpc>
              <a:buFont typeface="Arial" panose="020B0604020202020204" pitchFamily="34" charset="0"/>
              <a:buNone/>
            </a:pPr>
            <a:r>
              <a:rPr lang="en-GB" sz="4600" b="1" dirty="0">
                <a:solidFill>
                  <a:srgbClr val="002060"/>
                </a:solidFill>
                <a:effectLst>
                  <a:glow rad="63500">
                    <a:schemeClr val="accent1">
                      <a:satMod val="175000"/>
                      <a:alpha val="40000"/>
                    </a:schemeClr>
                  </a:glow>
                </a:effectLst>
              </a:rPr>
              <a:t>Why do we need</a:t>
            </a:r>
          </a:p>
          <a:p>
            <a:pPr marL="114300" indent="0" algn="ctr">
              <a:lnSpc>
                <a:spcPct val="120000"/>
              </a:lnSpc>
              <a:buFont typeface="Arial" panose="020B0604020202020204" pitchFamily="34" charset="0"/>
              <a:buNone/>
            </a:pPr>
            <a:r>
              <a:rPr lang="en-GB" sz="4600" b="1" dirty="0">
                <a:solidFill>
                  <a:srgbClr val="002060"/>
                </a:solidFill>
                <a:effectLst>
                  <a:glow rad="63500">
                    <a:schemeClr val="accent1">
                      <a:satMod val="175000"/>
                      <a:alpha val="40000"/>
                    </a:schemeClr>
                  </a:glow>
                </a:effectLst>
              </a:rPr>
              <a:t>a policy corpus?</a:t>
            </a:r>
          </a:p>
        </p:txBody>
      </p:sp>
    </p:spTree>
    <p:extLst>
      <p:ext uri="{BB962C8B-B14F-4D97-AF65-F5344CB8AC3E}">
        <p14:creationId xmlns:p14="http://schemas.microsoft.com/office/powerpoint/2010/main" val="2465875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p:txBody>
          <a:bodyPr>
            <a:normAutofit/>
          </a:bodyPr>
          <a:lstStyle/>
          <a:p>
            <a:pPr>
              <a:spcBef>
                <a:spcPts val="0"/>
              </a:spcBef>
              <a:buClr>
                <a:schemeClr val="dk1"/>
              </a:buClr>
              <a:buSzPts val="4400"/>
            </a:pPr>
            <a:r>
              <a:rPr lang="en-GB" sz="3800" b="1" dirty="0">
                <a:solidFill>
                  <a:srgbClr val="002060"/>
                </a:solidFill>
              </a:rPr>
              <a:t>Importance of policy corpus</a:t>
            </a:r>
          </a:p>
        </p:txBody>
      </p:sp>
      <p:graphicFrame>
        <p:nvGraphicFramePr>
          <p:cNvPr id="3" name="Diagram 2">
            <a:extLst>
              <a:ext uri="{FF2B5EF4-FFF2-40B4-BE49-F238E27FC236}">
                <a16:creationId xmlns:a16="http://schemas.microsoft.com/office/drawing/2014/main" id="{31F02ABB-4EEE-44EF-7E9E-A20C9F2D8BC0}"/>
              </a:ext>
            </a:extLst>
          </p:cNvPr>
          <p:cNvGraphicFramePr/>
          <p:nvPr>
            <p:extLst>
              <p:ext uri="{D42A27DB-BD31-4B8C-83A1-F6EECF244321}">
                <p14:modId xmlns:p14="http://schemas.microsoft.com/office/powerpoint/2010/main" val="280829192"/>
              </p:ext>
            </p:extLst>
          </p:nvPr>
        </p:nvGraphicFramePr>
        <p:xfrm>
          <a:off x="1" y="1979398"/>
          <a:ext cx="12192000" cy="4112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1045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F96B370-2DD4-1AFE-F543-756C65C3A164}"/>
              </a:ext>
            </a:extLst>
          </p:cNvPr>
          <p:cNvSpPr txBox="1">
            <a:spLocks/>
          </p:cNvSpPr>
          <p:nvPr/>
        </p:nvSpPr>
        <p:spPr>
          <a:xfrm>
            <a:off x="2358503" y="2011802"/>
            <a:ext cx="7856483" cy="283439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a:effectLst>
            <a:glow rad="139700">
              <a:schemeClr val="accent5">
                <a:satMod val="175000"/>
                <a:alpha val="40000"/>
              </a:schemeClr>
            </a:glow>
            <a:reflection blurRad="6350" stA="52000" endA="300" endPos="35000" dir="5400000" sy="-100000" algn="bl" rotWithShape="0"/>
            <a:softEdge rad="127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120000"/>
              </a:lnSpc>
              <a:buFont typeface="Arial" panose="020B0604020202020204" pitchFamily="34" charset="0"/>
              <a:buNone/>
            </a:pPr>
            <a:r>
              <a:rPr lang="en-GB" sz="4600" b="1" dirty="0">
                <a:solidFill>
                  <a:srgbClr val="002060"/>
                </a:solidFill>
                <a:effectLst>
                  <a:glow rad="63500">
                    <a:schemeClr val="accent1">
                      <a:satMod val="175000"/>
                      <a:alpha val="40000"/>
                    </a:schemeClr>
                  </a:glow>
                </a:effectLst>
              </a:rPr>
              <a:t>What are</a:t>
            </a:r>
          </a:p>
          <a:p>
            <a:pPr marL="114300" indent="0" algn="ctr">
              <a:lnSpc>
                <a:spcPct val="120000"/>
              </a:lnSpc>
              <a:buFont typeface="Arial" panose="020B0604020202020204" pitchFamily="34" charset="0"/>
              <a:buNone/>
            </a:pPr>
            <a:r>
              <a:rPr lang="en-GB" sz="4600" b="1" dirty="0">
                <a:solidFill>
                  <a:srgbClr val="002060"/>
                </a:solidFill>
                <a:effectLst>
                  <a:glow rad="63500">
                    <a:schemeClr val="accent1">
                      <a:satMod val="175000"/>
                      <a:alpha val="40000"/>
                    </a:schemeClr>
                  </a:glow>
                </a:effectLst>
              </a:rPr>
              <a:t>the main aims of</a:t>
            </a:r>
          </a:p>
          <a:p>
            <a:pPr marL="114300" indent="0" algn="ctr">
              <a:lnSpc>
                <a:spcPct val="120000"/>
              </a:lnSpc>
              <a:buFont typeface="Arial" panose="020B0604020202020204" pitchFamily="34" charset="0"/>
              <a:buNone/>
            </a:pPr>
            <a:r>
              <a:rPr lang="en-GB" sz="4600" b="1" dirty="0">
                <a:solidFill>
                  <a:srgbClr val="002060"/>
                </a:solidFill>
                <a:effectLst>
                  <a:glow rad="63500">
                    <a:schemeClr val="accent1">
                      <a:satMod val="175000"/>
                      <a:alpha val="40000"/>
                    </a:schemeClr>
                  </a:glow>
                </a:effectLst>
              </a:rPr>
              <a:t>the FAITH project?</a:t>
            </a:r>
          </a:p>
        </p:txBody>
      </p:sp>
    </p:spTree>
    <p:extLst>
      <p:ext uri="{BB962C8B-B14F-4D97-AF65-F5344CB8AC3E}">
        <p14:creationId xmlns:p14="http://schemas.microsoft.com/office/powerpoint/2010/main" val="321028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20D96DA-8B6D-40A2-8500-332A79B9C7B7}"/>
              </a:ext>
            </a:extLst>
          </p:cNvPr>
          <p:cNvGraphicFramePr>
            <a:graphicFrameLocks noGrp="1"/>
          </p:cNvGraphicFramePr>
          <p:nvPr>
            <p:extLst>
              <p:ext uri="{D42A27DB-BD31-4B8C-83A1-F6EECF244321}">
                <p14:modId xmlns:p14="http://schemas.microsoft.com/office/powerpoint/2010/main" val="1878759880"/>
              </p:ext>
            </p:extLst>
          </p:nvPr>
        </p:nvGraphicFramePr>
        <p:xfrm>
          <a:off x="1966432" y="1681034"/>
          <a:ext cx="8259135" cy="4120884"/>
        </p:xfrm>
        <a:graphic>
          <a:graphicData uri="http://schemas.openxmlformats.org/drawingml/2006/table">
            <a:tbl>
              <a:tblPr firstRow="1" bandRow="1">
                <a:tableStyleId>{6E25E649-3F16-4E02-A733-19D2CDBF48F0}</a:tableStyleId>
              </a:tblPr>
              <a:tblGrid>
                <a:gridCol w="2753045">
                  <a:extLst>
                    <a:ext uri="{9D8B030D-6E8A-4147-A177-3AD203B41FA5}">
                      <a16:colId xmlns:a16="http://schemas.microsoft.com/office/drawing/2014/main" val="1615464428"/>
                    </a:ext>
                  </a:extLst>
                </a:gridCol>
                <a:gridCol w="2753045">
                  <a:extLst>
                    <a:ext uri="{9D8B030D-6E8A-4147-A177-3AD203B41FA5}">
                      <a16:colId xmlns:a16="http://schemas.microsoft.com/office/drawing/2014/main" val="2391102036"/>
                    </a:ext>
                  </a:extLst>
                </a:gridCol>
                <a:gridCol w="2753045">
                  <a:extLst>
                    <a:ext uri="{9D8B030D-6E8A-4147-A177-3AD203B41FA5}">
                      <a16:colId xmlns:a16="http://schemas.microsoft.com/office/drawing/2014/main" val="2237604452"/>
                    </a:ext>
                  </a:extLst>
                </a:gridCol>
              </a:tblGrid>
              <a:tr h="505962">
                <a:tc gridSpan="3">
                  <a:txBody>
                    <a:bodyPr/>
                    <a:lstStyle/>
                    <a:p>
                      <a:pPr algn="ctr"/>
                      <a:r>
                        <a:rPr lang="en-US" sz="2400" dirty="0"/>
                        <a:t>FAITH Project Results </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3588835"/>
                  </a:ext>
                </a:extLst>
              </a:tr>
              <a:tr h="505962">
                <a:tc>
                  <a:txBody>
                    <a:bodyPr/>
                    <a:lstStyle/>
                    <a:p>
                      <a:pPr algn="l"/>
                      <a:r>
                        <a:rPr lang="en-US" sz="2400" b="1" dirty="0"/>
                        <a:t>Project Result 1</a:t>
                      </a:r>
                    </a:p>
                  </a:txBody>
                  <a:tcPr anchor="ctr"/>
                </a:tc>
                <a:tc>
                  <a:txBody>
                    <a:bodyPr/>
                    <a:lstStyle/>
                    <a:p>
                      <a:pPr algn="l"/>
                      <a:r>
                        <a:rPr lang="en-US" sz="2400" b="1" dirty="0"/>
                        <a:t>Project Result 2</a:t>
                      </a:r>
                    </a:p>
                  </a:txBody>
                  <a:tcPr anchor="ctr"/>
                </a:tc>
                <a:tc>
                  <a:txBody>
                    <a:bodyPr/>
                    <a:lstStyle/>
                    <a:p>
                      <a:pPr algn="l"/>
                      <a:r>
                        <a:rPr lang="en-US" sz="2400" b="1" dirty="0"/>
                        <a:t>Project Result 3</a:t>
                      </a:r>
                    </a:p>
                  </a:txBody>
                  <a:tcPr anchor="ctr"/>
                </a:tc>
                <a:extLst>
                  <a:ext uri="{0D108BD9-81ED-4DB2-BD59-A6C34878D82A}">
                    <a16:rowId xmlns:a16="http://schemas.microsoft.com/office/drawing/2014/main" val="486102101"/>
                  </a:ext>
                </a:extLst>
              </a:tr>
              <a:tr h="505962">
                <a:tc>
                  <a:txBody>
                    <a:bodyPr/>
                    <a:lstStyle/>
                    <a:p>
                      <a:pPr marL="53975" lvl="1" indent="0" algn="ctr">
                        <a:lnSpc>
                          <a:spcPct val="100000"/>
                        </a:lnSpc>
                        <a:buFont typeface="Wingdings" panose="05000000000000000000" pitchFamily="2" charset="2"/>
                        <a:buNone/>
                      </a:pPr>
                      <a:r>
                        <a:rPr lang="en-US" sz="1800" b="1" i="1" u="sng" dirty="0"/>
                        <a:t>Policy for good practice:</a:t>
                      </a:r>
                    </a:p>
                    <a:p>
                      <a:pPr marL="53975" lvl="1" indent="0" algn="ctr">
                        <a:lnSpc>
                          <a:spcPct val="100000"/>
                        </a:lnSpc>
                        <a:buFont typeface="Wingdings" panose="05000000000000000000" pitchFamily="2" charset="2"/>
                        <a:buNone/>
                      </a:pPr>
                      <a:endParaRPr lang="en-US" sz="1800" b="1" i="1" u="sng" dirty="0"/>
                    </a:p>
                    <a:p>
                      <a:pPr marL="53975" lvl="1" indent="0" algn="ctr">
                        <a:lnSpc>
                          <a:spcPct val="100000"/>
                        </a:lnSpc>
                        <a:buFont typeface="Wingdings" panose="05000000000000000000" pitchFamily="2" charset="2"/>
                        <a:buNone/>
                      </a:pPr>
                      <a:r>
                        <a:rPr lang="en-US" sz="1800" dirty="0"/>
                        <a:t>Establishing a benchmark for minimum standards for academic integrity policies in Europe and beyond based on good practice internationally</a:t>
                      </a:r>
                    </a:p>
                  </a:txBody>
                  <a:tcPr anchor="ctr"/>
                </a:tc>
                <a:tc>
                  <a:txBody>
                    <a:bodyPr/>
                    <a:lstStyle/>
                    <a:p>
                      <a:pPr marL="0" lvl="1" indent="0" algn="ctr">
                        <a:lnSpc>
                          <a:spcPct val="100000"/>
                        </a:lnSpc>
                        <a:buFont typeface="Wingdings" panose="05000000000000000000" pitchFamily="2" charset="2"/>
                        <a:buNone/>
                      </a:pPr>
                      <a:r>
                        <a:rPr lang="en-US" sz="1800" b="1" i="1" u="sng" kern="1200" dirty="0">
                          <a:solidFill>
                            <a:schemeClr val="dk1"/>
                          </a:solidFill>
                          <a:latin typeface="+mn-lt"/>
                          <a:ea typeface="+mn-ea"/>
                          <a:cs typeface="+mn-cs"/>
                        </a:rPr>
                        <a:t>Proactive approach to prevent academic misconduct: </a:t>
                      </a:r>
                    </a:p>
                    <a:p>
                      <a:pPr marL="0" lvl="1" indent="0" algn="ctr">
                        <a:lnSpc>
                          <a:spcPct val="100000"/>
                        </a:lnSpc>
                        <a:buFont typeface="Wingdings" panose="05000000000000000000" pitchFamily="2" charset="2"/>
                        <a:buNone/>
                      </a:pPr>
                      <a:endParaRPr lang="en-US" sz="1800" b="1" i="1" u="sng" kern="1200" dirty="0">
                        <a:solidFill>
                          <a:schemeClr val="dk1"/>
                        </a:solidFill>
                        <a:latin typeface="+mn-lt"/>
                        <a:ea typeface="+mn-ea"/>
                        <a:cs typeface="+mn-cs"/>
                      </a:endParaRPr>
                    </a:p>
                    <a:p>
                      <a:pPr marL="0" lvl="1" indent="0" algn="ctr">
                        <a:lnSpc>
                          <a:spcPct val="100000"/>
                        </a:lnSpc>
                        <a:buFont typeface="Wingdings" panose="05000000000000000000" pitchFamily="2" charset="2"/>
                        <a:buNone/>
                      </a:pPr>
                      <a:r>
                        <a:rPr lang="en-US" sz="1800" kern="1200" dirty="0">
                          <a:solidFill>
                            <a:schemeClr val="dk1"/>
                          </a:solidFill>
                          <a:latin typeface="+mn-lt"/>
                          <a:ea typeface="+mn-ea"/>
                          <a:cs typeface="+mn-cs"/>
                        </a:rPr>
                        <a:t>Helping academics and undergraduate students to prevent, deter and detect academic misconduct through evidence-based guidance and training materials.</a:t>
                      </a:r>
                    </a:p>
                  </a:txBody>
                  <a:tcPr anchor="ctr"/>
                </a:tc>
                <a:tc>
                  <a:txBody>
                    <a:bodyPr/>
                    <a:lstStyle/>
                    <a:p>
                      <a:pPr marL="53975" lvl="1" indent="0" algn="ctr">
                        <a:lnSpc>
                          <a:spcPct val="100000"/>
                        </a:lnSpc>
                        <a:buFont typeface="Wingdings" panose="05000000000000000000" pitchFamily="2" charset="2"/>
                        <a:buNone/>
                      </a:pPr>
                      <a:r>
                        <a:rPr lang="en-US" sz="1800" b="1" i="1" u="sng" kern="1200" dirty="0">
                          <a:solidFill>
                            <a:schemeClr val="dk1"/>
                          </a:solidFill>
                          <a:latin typeface="+mn-lt"/>
                          <a:ea typeface="+mn-ea"/>
                          <a:cs typeface="+mn-cs"/>
                        </a:rPr>
                        <a:t>A support for victims of academic misconduct: </a:t>
                      </a:r>
                    </a:p>
                    <a:p>
                      <a:pPr marL="53975" lvl="1" indent="0" algn="ctr">
                        <a:lnSpc>
                          <a:spcPct val="100000"/>
                        </a:lnSpc>
                        <a:buFont typeface="Wingdings" panose="05000000000000000000" pitchFamily="2" charset="2"/>
                        <a:buNone/>
                      </a:pPr>
                      <a:endParaRPr lang="en-US" sz="1800" kern="1200" dirty="0">
                        <a:solidFill>
                          <a:schemeClr val="dk1"/>
                        </a:solidFill>
                        <a:latin typeface="+mn-lt"/>
                        <a:ea typeface="+mn-ea"/>
                        <a:cs typeface="+mn-cs"/>
                      </a:endParaRPr>
                    </a:p>
                    <a:p>
                      <a:pPr marL="53975" lvl="1" indent="0" algn="ctr">
                        <a:lnSpc>
                          <a:spcPct val="100000"/>
                        </a:lnSpc>
                        <a:buFont typeface="Wingdings" panose="05000000000000000000" pitchFamily="2" charset="2"/>
                        <a:buNone/>
                      </a:pPr>
                      <a:r>
                        <a:rPr lang="en-US" sz="1800" kern="1200" dirty="0">
                          <a:solidFill>
                            <a:schemeClr val="dk1"/>
                          </a:solidFill>
                          <a:latin typeface="+mn-lt"/>
                          <a:ea typeface="+mn-ea"/>
                          <a:cs typeface="+mn-cs"/>
                        </a:rPr>
                        <a:t>an interactive portal and support network will be created to help victims of unethical practice</a:t>
                      </a:r>
                    </a:p>
                  </a:txBody>
                  <a:tcPr anchor="ctr"/>
                </a:tc>
                <a:extLst>
                  <a:ext uri="{0D108BD9-81ED-4DB2-BD59-A6C34878D82A}">
                    <a16:rowId xmlns:a16="http://schemas.microsoft.com/office/drawing/2014/main" val="2939241939"/>
                  </a:ext>
                </a:extLst>
              </a:tr>
            </a:tbl>
          </a:graphicData>
        </a:graphic>
      </p:graphicFrame>
    </p:spTree>
    <p:extLst>
      <p:ext uri="{BB962C8B-B14F-4D97-AF65-F5344CB8AC3E}">
        <p14:creationId xmlns:p14="http://schemas.microsoft.com/office/powerpoint/2010/main" val="1644506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20D96DA-8B6D-40A2-8500-332A79B9C7B7}"/>
              </a:ext>
            </a:extLst>
          </p:cNvPr>
          <p:cNvGraphicFramePr>
            <a:graphicFrameLocks noGrp="1"/>
          </p:cNvGraphicFramePr>
          <p:nvPr>
            <p:extLst>
              <p:ext uri="{D42A27DB-BD31-4B8C-83A1-F6EECF244321}">
                <p14:modId xmlns:p14="http://schemas.microsoft.com/office/powerpoint/2010/main" val="3188573606"/>
              </p:ext>
            </p:extLst>
          </p:nvPr>
        </p:nvGraphicFramePr>
        <p:xfrm>
          <a:off x="1966432" y="1470211"/>
          <a:ext cx="8259135" cy="2137147"/>
        </p:xfrm>
        <a:graphic>
          <a:graphicData uri="http://schemas.openxmlformats.org/drawingml/2006/table">
            <a:tbl>
              <a:tblPr firstRow="1" bandRow="1">
                <a:tableStyleId>{6E25E649-3F16-4E02-A733-19D2CDBF48F0}</a:tableStyleId>
              </a:tblPr>
              <a:tblGrid>
                <a:gridCol w="8259135">
                  <a:extLst>
                    <a:ext uri="{9D8B030D-6E8A-4147-A177-3AD203B41FA5}">
                      <a16:colId xmlns:a16="http://schemas.microsoft.com/office/drawing/2014/main" val="1615464428"/>
                    </a:ext>
                  </a:extLst>
                </a:gridCol>
              </a:tblGrid>
              <a:tr h="716785">
                <a:tc>
                  <a:txBody>
                    <a:bodyPr/>
                    <a:lstStyle/>
                    <a:p>
                      <a:pPr algn="ctr"/>
                      <a:r>
                        <a:rPr lang="en-US" sz="2400" dirty="0"/>
                        <a:t>FAITH Project Result 1</a:t>
                      </a:r>
                    </a:p>
                  </a:txBody>
                  <a:tcPr anchor="ctr"/>
                </a:tc>
                <a:extLst>
                  <a:ext uri="{0D108BD9-81ED-4DB2-BD59-A6C34878D82A}">
                    <a16:rowId xmlns:a16="http://schemas.microsoft.com/office/drawing/2014/main" val="3643588835"/>
                  </a:ext>
                </a:extLst>
              </a:tr>
              <a:tr h="505962">
                <a:tc>
                  <a:txBody>
                    <a:bodyPr/>
                    <a:lstStyle/>
                    <a:p>
                      <a:pPr algn="ctr"/>
                      <a:r>
                        <a:rPr lang="en-US" sz="2400" b="1" kern="1200" dirty="0">
                          <a:solidFill>
                            <a:schemeClr val="dk1"/>
                          </a:solidFill>
                          <a:latin typeface="+mn-lt"/>
                          <a:ea typeface="+mn-ea"/>
                          <a:cs typeface="+mn-cs"/>
                        </a:rPr>
                        <a:t>Policy for good practice: </a:t>
                      </a:r>
                      <a:endParaRPr lang="en-US" sz="2400" b="1" dirty="0"/>
                    </a:p>
                  </a:txBody>
                  <a:tcPr anchor="ctr"/>
                </a:tc>
                <a:extLst>
                  <a:ext uri="{0D108BD9-81ED-4DB2-BD59-A6C34878D82A}">
                    <a16:rowId xmlns:a16="http://schemas.microsoft.com/office/drawing/2014/main" val="486102101"/>
                  </a:ext>
                </a:extLst>
              </a:tr>
              <a:tr h="505962">
                <a:tc>
                  <a:txBody>
                    <a:bodyPr/>
                    <a:lstStyle/>
                    <a:p>
                      <a:pPr marL="0" lvl="1" indent="0" algn="ctr">
                        <a:lnSpc>
                          <a:spcPct val="100000"/>
                        </a:lnSpc>
                        <a:buFont typeface="Wingdings" panose="05000000000000000000" pitchFamily="2" charset="2"/>
                        <a:buNone/>
                      </a:pPr>
                      <a:r>
                        <a:rPr lang="en-US" sz="1800" kern="1200" dirty="0">
                          <a:solidFill>
                            <a:schemeClr val="dk1"/>
                          </a:solidFill>
                          <a:latin typeface="+mn-lt"/>
                          <a:ea typeface="+mn-ea"/>
                          <a:cs typeface="+mn-cs"/>
                        </a:rPr>
                        <a:t>Establish a benchmark for minimum standards for academic integrity policies in Europe and beyond based on good practice internationally</a:t>
                      </a:r>
                    </a:p>
                    <a:p>
                      <a:pPr marL="0" lvl="1" indent="0" algn="ctr">
                        <a:lnSpc>
                          <a:spcPct val="100000"/>
                        </a:lnSpc>
                        <a:buFont typeface="Wingdings" panose="05000000000000000000" pitchFamily="2" charset="2"/>
                        <a:buNone/>
                      </a:pPr>
                      <a:endParaRPr 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val="2939241939"/>
                  </a:ext>
                </a:extLst>
              </a:tr>
            </a:tbl>
          </a:graphicData>
        </a:graphic>
      </p:graphicFrame>
      <p:sp>
        <p:nvSpPr>
          <p:cNvPr id="3" name="Rectangle 2">
            <a:extLst>
              <a:ext uri="{FF2B5EF4-FFF2-40B4-BE49-F238E27FC236}">
                <a16:creationId xmlns:a16="http://schemas.microsoft.com/office/drawing/2014/main" id="{E9F472AA-C729-022B-0813-625150DA682D}"/>
              </a:ext>
            </a:extLst>
          </p:cNvPr>
          <p:cNvSpPr/>
          <p:nvPr/>
        </p:nvSpPr>
        <p:spPr>
          <a:xfrm>
            <a:off x="554053" y="3967629"/>
            <a:ext cx="3039752" cy="2585323"/>
          </a:xfrm>
          <a:prstGeom prst="rect">
            <a:avLst/>
          </a:prstGeom>
          <a:noFill/>
        </p:spPr>
        <p:txBody>
          <a:bodyPr wrap="square" lIns="91440" tIns="45720" rIns="91440" bIns="45720">
            <a:spAutoFit/>
          </a:bodyPr>
          <a:lstStyle/>
          <a:p>
            <a:pPr algn="ctr"/>
            <a:r>
              <a:rPr lang="en-US" sz="5400" b="1" u="sng" cap="none" spc="0" dirty="0">
                <a:ln w="0"/>
                <a:solidFill>
                  <a:schemeClr val="tx1"/>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PR1A</a:t>
            </a:r>
          </a:p>
          <a:p>
            <a:pPr algn="ctr"/>
            <a:r>
              <a:rPr lang="en-US" sz="5400" b="0" cap="none" spc="0" dirty="0">
                <a:ln w="0"/>
                <a:solidFill>
                  <a:schemeClr val="tx1"/>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Building Policy Corpus</a:t>
            </a:r>
          </a:p>
        </p:txBody>
      </p:sp>
      <p:sp>
        <p:nvSpPr>
          <p:cNvPr id="4" name="Rectangle 3">
            <a:extLst>
              <a:ext uri="{FF2B5EF4-FFF2-40B4-BE49-F238E27FC236}">
                <a16:creationId xmlns:a16="http://schemas.microsoft.com/office/drawing/2014/main" id="{BD42C731-F64F-7409-92E7-879C4D8C99DE}"/>
              </a:ext>
            </a:extLst>
          </p:cNvPr>
          <p:cNvSpPr/>
          <p:nvPr/>
        </p:nvSpPr>
        <p:spPr>
          <a:xfrm>
            <a:off x="4388069" y="3913592"/>
            <a:ext cx="3039752" cy="2585323"/>
          </a:xfrm>
          <a:prstGeom prst="rect">
            <a:avLst/>
          </a:prstGeom>
          <a:noFill/>
        </p:spPr>
        <p:txBody>
          <a:bodyPr wrap="square" lIns="91440" tIns="45720" rIns="91440" bIns="45720">
            <a:spAutoFit/>
          </a:bodyPr>
          <a:lstStyle/>
          <a:p>
            <a:pPr algn="ctr"/>
            <a:r>
              <a:rPr lang="en-US" sz="5400" b="1" u="sng" cap="none" spc="0" dirty="0">
                <a:ln w="0"/>
                <a:solidFill>
                  <a:schemeClr val="tx1"/>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PR1B</a:t>
            </a:r>
          </a:p>
          <a:p>
            <a:pPr algn="ctr"/>
            <a:r>
              <a:rPr lang="en-US" sz="5400" b="0" cap="none" spc="0" dirty="0">
                <a:ln w="0"/>
                <a:solidFill>
                  <a:schemeClr val="tx1"/>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Evidence-based Guideline</a:t>
            </a:r>
          </a:p>
        </p:txBody>
      </p:sp>
      <p:sp>
        <p:nvSpPr>
          <p:cNvPr id="5" name="Rectangle 4">
            <a:extLst>
              <a:ext uri="{FF2B5EF4-FFF2-40B4-BE49-F238E27FC236}">
                <a16:creationId xmlns:a16="http://schemas.microsoft.com/office/drawing/2014/main" id="{28E3588C-588B-2D26-0F09-2A5D2684A7BF}"/>
              </a:ext>
            </a:extLst>
          </p:cNvPr>
          <p:cNvSpPr/>
          <p:nvPr/>
        </p:nvSpPr>
        <p:spPr>
          <a:xfrm>
            <a:off x="8222085" y="3842123"/>
            <a:ext cx="3039752" cy="2585323"/>
          </a:xfrm>
          <a:prstGeom prst="rect">
            <a:avLst/>
          </a:prstGeom>
          <a:noFill/>
        </p:spPr>
        <p:txBody>
          <a:bodyPr wrap="square" lIns="91440" tIns="45720" rIns="91440" bIns="45720">
            <a:spAutoFit/>
          </a:bodyPr>
          <a:lstStyle/>
          <a:p>
            <a:pPr algn="ctr"/>
            <a:r>
              <a:rPr lang="en-US" sz="5400" b="1" u="sng" cap="none" spc="0" dirty="0">
                <a:ln w="0"/>
                <a:solidFill>
                  <a:schemeClr val="tx1"/>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PR1C</a:t>
            </a:r>
          </a:p>
          <a:p>
            <a:pPr algn="ctr"/>
            <a:r>
              <a:rPr lang="en-US" sz="5400" b="0" cap="none" spc="0" dirty="0">
                <a:ln w="0"/>
                <a:solidFill>
                  <a:schemeClr val="tx1"/>
                </a:solidFill>
                <a:effectLst>
                  <a:outerShdw blurRad="38100" dist="19050" dir="2700000" algn="tl" rotWithShape="0">
                    <a:schemeClr val="dk1">
                      <a:alpha val="40000"/>
                    </a:schemeClr>
                  </a:outerShdw>
                </a:effectLst>
                <a:latin typeface="Aldhabi" panose="01000000000000000000" pitchFamily="2" charset="-78"/>
                <a:cs typeface="Aldhabi" panose="01000000000000000000" pitchFamily="2" charset="-78"/>
              </a:rPr>
              <a:t>Webinar for Policymakers</a:t>
            </a:r>
          </a:p>
        </p:txBody>
      </p:sp>
      <p:pic>
        <p:nvPicPr>
          <p:cNvPr id="8" name="Graphic 7" descr="Line arrow: Counter-clockwise curve with solid fill">
            <a:extLst>
              <a:ext uri="{FF2B5EF4-FFF2-40B4-BE49-F238E27FC236}">
                <a16:creationId xmlns:a16="http://schemas.microsoft.com/office/drawing/2014/main" id="{822B62E5-9640-A914-4C6C-6A4C25E2A8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962200">
            <a:off x="1936377" y="3456391"/>
            <a:ext cx="914400" cy="914400"/>
          </a:xfrm>
          <a:prstGeom prst="rect">
            <a:avLst/>
          </a:prstGeom>
        </p:spPr>
      </p:pic>
      <p:pic>
        <p:nvPicPr>
          <p:cNvPr id="9" name="Graphic 8" descr="Line arrow: Counter-clockwise curve with solid fill">
            <a:extLst>
              <a:ext uri="{FF2B5EF4-FFF2-40B4-BE49-F238E27FC236}">
                <a16:creationId xmlns:a16="http://schemas.microsoft.com/office/drawing/2014/main" id="{F7995108-4884-56AE-CA0A-F50B268196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37800" flipH="1">
            <a:off x="8987564" y="3456390"/>
            <a:ext cx="914400" cy="914400"/>
          </a:xfrm>
          <a:prstGeom prst="rect">
            <a:avLst/>
          </a:prstGeom>
        </p:spPr>
      </p:pic>
      <p:pic>
        <p:nvPicPr>
          <p:cNvPr id="11" name="Graphic 10" descr="Arrow Right with solid fill">
            <a:extLst>
              <a:ext uri="{FF2B5EF4-FFF2-40B4-BE49-F238E27FC236}">
                <a16:creationId xmlns:a16="http://schemas.microsoft.com/office/drawing/2014/main" id="{D5D45A9D-2B57-775E-E8FD-0B4B984D1E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5606638" y="3601057"/>
            <a:ext cx="625065" cy="625065"/>
          </a:xfrm>
          <a:prstGeom prst="rect">
            <a:avLst/>
          </a:prstGeom>
        </p:spPr>
      </p:pic>
    </p:spTree>
    <p:extLst>
      <p:ext uri="{BB962C8B-B14F-4D97-AF65-F5344CB8AC3E}">
        <p14:creationId xmlns:p14="http://schemas.microsoft.com/office/powerpoint/2010/main" val="1794830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55528A6-ADF3-436D-BDF7-777D44ABF46C}"/>
              </a:ext>
            </a:extLst>
          </p:cNvPr>
          <p:cNvSpPr/>
          <p:nvPr/>
        </p:nvSpPr>
        <p:spPr>
          <a:xfrm>
            <a:off x="3536414" y="1951943"/>
            <a:ext cx="5310131" cy="1202470"/>
          </a:xfrm>
          <a:prstGeom prst="roundRect">
            <a:avLst/>
          </a:prstGeom>
          <a:solidFill>
            <a:schemeClr val="accent1">
              <a:lumMod val="40000"/>
              <a:lumOff val="6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a:xfrm>
            <a:off x="276340" y="376142"/>
            <a:ext cx="10515600" cy="1325563"/>
          </a:xfrm>
        </p:spPr>
        <p:txBody>
          <a:bodyPr>
            <a:normAutofit/>
          </a:bodyPr>
          <a:lstStyle/>
          <a:p>
            <a:r>
              <a:rPr lang="en-US" sz="3800" b="1" dirty="0">
                <a:solidFill>
                  <a:srgbClr val="002060"/>
                </a:solidFill>
              </a:rPr>
              <a:t>Corpus Building Framework</a:t>
            </a:r>
            <a:endParaRPr lang="tr-TR" sz="3800" b="1" dirty="0">
              <a:solidFill>
                <a:srgbClr val="002060"/>
              </a:solidFill>
            </a:endParaRPr>
          </a:p>
        </p:txBody>
      </p:sp>
      <p:sp>
        <p:nvSpPr>
          <p:cNvPr id="9" name="Rectangle 1">
            <a:extLst>
              <a:ext uri="{FF2B5EF4-FFF2-40B4-BE49-F238E27FC236}">
                <a16:creationId xmlns:a16="http://schemas.microsoft.com/office/drawing/2014/main" id="{E405CEF5-DC4C-4636-B720-8B2FEA7EB2F3}"/>
              </a:ext>
            </a:extLst>
          </p:cNvPr>
          <p:cNvSpPr>
            <a:spLocks noChangeArrowheads="1"/>
          </p:cNvSpPr>
          <p:nvPr/>
        </p:nvSpPr>
        <p:spPr bwMode="auto">
          <a:xfrm>
            <a:off x="5097462" y="1491348"/>
            <a:ext cx="45388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85A8C282-661A-46A9-A106-5DEFC08C33B3}"/>
              </a:ext>
            </a:extLst>
          </p:cNvPr>
          <p:cNvSpPr txBox="1"/>
          <p:nvPr/>
        </p:nvSpPr>
        <p:spPr>
          <a:xfrm>
            <a:off x="4002795" y="2137679"/>
            <a:ext cx="4370024" cy="830997"/>
          </a:xfrm>
          <a:prstGeom prst="rect">
            <a:avLst/>
          </a:prstGeom>
          <a:noFill/>
        </p:spPr>
        <p:txBody>
          <a:bodyPr wrap="square" rtlCol="0">
            <a:spAutoFit/>
          </a:bodyPr>
          <a:lstStyle/>
          <a:p>
            <a:pPr algn="ctr"/>
            <a:r>
              <a:rPr lang="en-US" sz="2400" dirty="0"/>
              <a:t>Developing a Representative HEAI Policy Corpus</a:t>
            </a:r>
          </a:p>
        </p:txBody>
      </p:sp>
      <p:pic>
        <p:nvPicPr>
          <p:cNvPr id="15" name="Graphic 14" descr="Line arrow: Counter-clockwise curve with solid fill">
            <a:extLst>
              <a:ext uri="{FF2B5EF4-FFF2-40B4-BE49-F238E27FC236}">
                <a16:creationId xmlns:a16="http://schemas.microsoft.com/office/drawing/2014/main" id="{1D862DC1-FFC3-4B76-A831-C8E65A7377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795113">
            <a:off x="4640262" y="3163975"/>
            <a:ext cx="914400" cy="914400"/>
          </a:xfrm>
          <a:prstGeom prst="rect">
            <a:avLst/>
          </a:prstGeom>
        </p:spPr>
      </p:pic>
      <p:pic>
        <p:nvPicPr>
          <p:cNvPr id="16" name="Graphic 15" descr="Line arrow: Counter-clockwise curve with solid fill">
            <a:extLst>
              <a:ext uri="{FF2B5EF4-FFF2-40B4-BE49-F238E27FC236}">
                <a16:creationId xmlns:a16="http://schemas.microsoft.com/office/drawing/2014/main" id="{A7EDBF3E-2815-4BDC-96BC-2DFC5B03C7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804887" flipH="1">
            <a:off x="7029084" y="3163974"/>
            <a:ext cx="914400" cy="914400"/>
          </a:xfrm>
          <a:prstGeom prst="rect">
            <a:avLst/>
          </a:prstGeom>
        </p:spPr>
      </p:pic>
      <p:sp>
        <p:nvSpPr>
          <p:cNvPr id="20" name="TextBox 19">
            <a:extLst>
              <a:ext uri="{FF2B5EF4-FFF2-40B4-BE49-F238E27FC236}">
                <a16:creationId xmlns:a16="http://schemas.microsoft.com/office/drawing/2014/main" id="{DEBEA4D9-AD93-4B5A-B6AC-929917FA2AB7}"/>
              </a:ext>
            </a:extLst>
          </p:cNvPr>
          <p:cNvSpPr txBox="1"/>
          <p:nvPr/>
        </p:nvSpPr>
        <p:spPr>
          <a:xfrm>
            <a:off x="2311215" y="4373238"/>
            <a:ext cx="4370024" cy="830997"/>
          </a:xfrm>
          <a:prstGeom prst="rect">
            <a:avLst/>
          </a:prstGeom>
          <a:noFill/>
        </p:spPr>
        <p:txBody>
          <a:bodyPr wrap="square" rtlCol="0">
            <a:spAutoFit/>
          </a:bodyPr>
          <a:lstStyle/>
          <a:p>
            <a:pPr algn="ctr"/>
            <a:r>
              <a:rPr lang="en-US" sz="2400" dirty="0"/>
              <a:t>Qualitative </a:t>
            </a:r>
          </a:p>
          <a:p>
            <a:pPr algn="ctr"/>
            <a:r>
              <a:rPr lang="en-US" sz="2400" dirty="0"/>
              <a:t>Representativeness</a:t>
            </a:r>
          </a:p>
        </p:txBody>
      </p:sp>
      <p:sp>
        <p:nvSpPr>
          <p:cNvPr id="21" name="TextBox 20">
            <a:extLst>
              <a:ext uri="{FF2B5EF4-FFF2-40B4-BE49-F238E27FC236}">
                <a16:creationId xmlns:a16="http://schemas.microsoft.com/office/drawing/2014/main" id="{A02D82E2-6427-47F8-82F3-01D007E379A4}"/>
              </a:ext>
            </a:extLst>
          </p:cNvPr>
          <p:cNvSpPr txBox="1"/>
          <p:nvPr/>
        </p:nvSpPr>
        <p:spPr>
          <a:xfrm>
            <a:off x="5621579" y="4373237"/>
            <a:ext cx="4370024" cy="830997"/>
          </a:xfrm>
          <a:prstGeom prst="rect">
            <a:avLst/>
          </a:prstGeom>
          <a:noFill/>
        </p:spPr>
        <p:txBody>
          <a:bodyPr wrap="square" rtlCol="0">
            <a:spAutoFit/>
          </a:bodyPr>
          <a:lstStyle/>
          <a:p>
            <a:pPr algn="ctr"/>
            <a:r>
              <a:rPr lang="en-US" sz="2400" dirty="0"/>
              <a:t>Quantitative </a:t>
            </a:r>
          </a:p>
          <a:p>
            <a:pPr algn="ctr"/>
            <a:r>
              <a:rPr lang="en-US" sz="2400" dirty="0"/>
              <a:t>Representativeness</a:t>
            </a:r>
          </a:p>
        </p:txBody>
      </p:sp>
    </p:spTree>
    <p:extLst>
      <p:ext uri="{BB962C8B-B14F-4D97-AF65-F5344CB8AC3E}">
        <p14:creationId xmlns:p14="http://schemas.microsoft.com/office/powerpoint/2010/main" val="26721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p:txBody>
          <a:bodyPr/>
          <a:lstStyle/>
          <a:p>
            <a:r>
              <a:rPr lang="en-US" sz="3800" b="1" dirty="0">
                <a:solidFill>
                  <a:srgbClr val="002060"/>
                </a:solidFill>
              </a:rPr>
              <a:t>Corpus Building Framework</a:t>
            </a:r>
            <a:endParaRPr lang="tr-TR" sz="3800" b="1" dirty="0">
              <a:solidFill>
                <a:srgbClr val="002060"/>
              </a:solidFill>
            </a:endParaRPr>
          </a:p>
        </p:txBody>
      </p:sp>
      <p:sp>
        <p:nvSpPr>
          <p:cNvPr id="6" name="Rectangle: Rounded Corners 5">
            <a:extLst>
              <a:ext uri="{FF2B5EF4-FFF2-40B4-BE49-F238E27FC236}">
                <a16:creationId xmlns:a16="http://schemas.microsoft.com/office/drawing/2014/main" id="{DA321D61-0532-4081-9823-C680162D1A86}"/>
              </a:ext>
            </a:extLst>
          </p:cNvPr>
          <p:cNvSpPr/>
          <p:nvPr/>
        </p:nvSpPr>
        <p:spPr>
          <a:xfrm>
            <a:off x="3536414" y="1951943"/>
            <a:ext cx="5310131" cy="1202470"/>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C3FCE9F9-2FCC-45BD-B49C-FAF7C13D7B3A}"/>
              </a:ext>
            </a:extLst>
          </p:cNvPr>
          <p:cNvSpPr txBox="1"/>
          <p:nvPr/>
        </p:nvSpPr>
        <p:spPr>
          <a:xfrm>
            <a:off x="4006467" y="2076124"/>
            <a:ext cx="4370024" cy="954107"/>
          </a:xfrm>
          <a:prstGeom prst="rect">
            <a:avLst/>
          </a:prstGeom>
          <a:noFill/>
        </p:spPr>
        <p:txBody>
          <a:bodyPr wrap="square" rtlCol="0">
            <a:spAutoFit/>
          </a:bodyPr>
          <a:lstStyle/>
          <a:p>
            <a:pPr algn="ctr"/>
            <a:r>
              <a:rPr lang="en-US" sz="2800" dirty="0"/>
              <a:t>Qualitative Representativeness</a:t>
            </a:r>
          </a:p>
        </p:txBody>
      </p:sp>
      <p:pic>
        <p:nvPicPr>
          <p:cNvPr id="8" name="Graphic 7" descr="Line arrow: Counter-clockwise curve with solid fill">
            <a:extLst>
              <a:ext uri="{FF2B5EF4-FFF2-40B4-BE49-F238E27FC236}">
                <a16:creationId xmlns:a16="http://schemas.microsoft.com/office/drawing/2014/main" id="{8908A057-ACD6-41A2-A9F6-FFDF916A28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795113">
            <a:off x="4640262" y="3163975"/>
            <a:ext cx="914400" cy="914400"/>
          </a:xfrm>
          <a:prstGeom prst="rect">
            <a:avLst/>
          </a:prstGeom>
        </p:spPr>
      </p:pic>
      <p:pic>
        <p:nvPicPr>
          <p:cNvPr id="9" name="Graphic 8" descr="Line arrow: Counter-clockwise curve with solid fill">
            <a:extLst>
              <a:ext uri="{FF2B5EF4-FFF2-40B4-BE49-F238E27FC236}">
                <a16:creationId xmlns:a16="http://schemas.microsoft.com/office/drawing/2014/main" id="{82B152D4-A23E-4B5D-8352-11B177FF04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804887" flipH="1">
            <a:off x="7029084" y="3163974"/>
            <a:ext cx="914400" cy="914400"/>
          </a:xfrm>
          <a:prstGeom prst="rect">
            <a:avLst/>
          </a:prstGeom>
        </p:spPr>
      </p:pic>
      <p:sp>
        <p:nvSpPr>
          <p:cNvPr id="10" name="TextBox 9">
            <a:extLst>
              <a:ext uri="{FF2B5EF4-FFF2-40B4-BE49-F238E27FC236}">
                <a16:creationId xmlns:a16="http://schemas.microsoft.com/office/drawing/2014/main" id="{78847898-85A7-4C4E-8D87-5FE4DF87241F}"/>
              </a:ext>
            </a:extLst>
          </p:cNvPr>
          <p:cNvSpPr txBox="1"/>
          <p:nvPr/>
        </p:nvSpPr>
        <p:spPr>
          <a:xfrm>
            <a:off x="2311215" y="4098229"/>
            <a:ext cx="4370024" cy="2062103"/>
          </a:xfrm>
          <a:prstGeom prst="rect">
            <a:avLst/>
          </a:prstGeom>
          <a:noFill/>
        </p:spPr>
        <p:txBody>
          <a:bodyPr wrap="square" rtlCol="0">
            <a:spAutoFit/>
          </a:bodyPr>
          <a:lstStyle/>
          <a:p>
            <a:pPr algn="ctr"/>
            <a:r>
              <a:rPr lang="en-US" sz="2400" b="1" dirty="0"/>
              <a:t>Clear Design Criteria</a:t>
            </a:r>
          </a:p>
          <a:p>
            <a:pPr algn="ctr"/>
            <a:endParaRPr lang="en-US" sz="2400" b="1" dirty="0"/>
          </a:p>
          <a:p>
            <a:pPr algn="ctr"/>
            <a:r>
              <a:rPr lang="en-US" sz="2000" dirty="0"/>
              <a:t>Domain Level</a:t>
            </a:r>
          </a:p>
          <a:p>
            <a:pPr algn="ctr"/>
            <a:r>
              <a:rPr lang="en-US" sz="2000" dirty="0"/>
              <a:t>Countries</a:t>
            </a:r>
          </a:p>
          <a:p>
            <a:pPr algn="ctr"/>
            <a:r>
              <a:rPr lang="en-US" sz="2000" dirty="0"/>
              <a:t>Languages</a:t>
            </a:r>
          </a:p>
          <a:p>
            <a:pPr algn="ctr"/>
            <a:r>
              <a:rPr lang="en-US" sz="2000" dirty="0"/>
              <a:t>Format</a:t>
            </a:r>
          </a:p>
        </p:txBody>
      </p:sp>
      <p:sp>
        <p:nvSpPr>
          <p:cNvPr id="11" name="TextBox 10">
            <a:extLst>
              <a:ext uri="{FF2B5EF4-FFF2-40B4-BE49-F238E27FC236}">
                <a16:creationId xmlns:a16="http://schemas.microsoft.com/office/drawing/2014/main" id="{07951CA6-E22A-4087-9543-3D7EC1356E03}"/>
              </a:ext>
            </a:extLst>
          </p:cNvPr>
          <p:cNvSpPr txBox="1"/>
          <p:nvPr/>
        </p:nvSpPr>
        <p:spPr>
          <a:xfrm>
            <a:off x="5510761" y="4098228"/>
            <a:ext cx="4370024" cy="2062103"/>
          </a:xfrm>
          <a:prstGeom prst="rect">
            <a:avLst/>
          </a:prstGeom>
          <a:noFill/>
        </p:spPr>
        <p:txBody>
          <a:bodyPr wrap="square" rtlCol="0">
            <a:spAutoFit/>
          </a:bodyPr>
          <a:lstStyle/>
          <a:p>
            <a:pPr algn="ctr"/>
            <a:r>
              <a:rPr lang="en-US" sz="2400" b="1" dirty="0"/>
              <a:t>Compilation Protocol</a:t>
            </a:r>
          </a:p>
          <a:p>
            <a:pPr algn="ctr"/>
            <a:endParaRPr lang="en-US" sz="2400" b="1" dirty="0"/>
          </a:p>
          <a:p>
            <a:pPr algn="ctr"/>
            <a:r>
              <a:rPr lang="en-US" sz="2000" dirty="0"/>
              <a:t>Finding Data</a:t>
            </a:r>
          </a:p>
          <a:p>
            <a:pPr algn="ctr"/>
            <a:r>
              <a:rPr lang="en-US" sz="2000" dirty="0"/>
              <a:t>Downloading</a:t>
            </a:r>
          </a:p>
          <a:p>
            <a:pPr algn="ctr"/>
            <a:r>
              <a:rPr lang="en-US" sz="2000" dirty="0"/>
              <a:t>Formatting</a:t>
            </a:r>
          </a:p>
          <a:p>
            <a:pPr algn="ctr"/>
            <a:r>
              <a:rPr lang="en-US" sz="2000" dirty="0"/>
              <a:t>Storage</a:t>
            </a:r>
          </a:p>
        </p:txBody>
      </p:sp>
    </p:spTree>
    <p:extLst>
      <p:ext uri="{BB962C8B-B14F-4D97-AF65-F5344CB8AC3E}">
        <p14:creationId xmlns:p14="http://schemas.microsoft.com/office/powerpoint/2010/main" val="146266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8A743FE-E424-0E30-07FA-FF1C5CC573C5}"/>
              </a:ext>
            </a:extLst>
          </p:cNvPr>
          <p:cNvGraphicFramePr/>
          <p:nvPr>
            <p:extLst>
              <p:ext uri="{D42A27DB-BD31-4B8C-83A1-F6EECF244321}">
                <p14:modId xmlns:p14="http://schemas.microsoft.com/office/powerpoint/2010/main" val="1679690219"/>
              </p:ext>
            </p:extLst>
          </p:nvPr>
        </p:nvGraphicFramePr>
        <p:xfrm>
          <a:off x="1355362" y="1690688"/>
          <a:ext cx="978257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166;p2">
            <a:extLst>
              <a:ext uri="{FF2B5EF4-FFF2-40B4-BE49-F238E27FC236}">
                <a16:creationId xmlns:a16="http://schemas.microsoft.com/office/drawing/2014/main" id="{2CD534F9-F171-F6A4-6965-EDD63F859C85}"/>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dirty="0">
                <a:solidFill>
                  <a:srgbClr val="002060"/>
                </a:solidFill>
              </a:rPr>
              <a:t>Outline</a:t>
            </a:r>
          </a:p>
        </p:txBody>
      </p:sp>
    </p:spTree>
    <p:extLst>
      <p:ext uri="{BB962C8B-B14F-4D97-AF65-F5344CB8AC3E}">
        <p14:creationId xmlns:p14="http://schemas.microsoft.com/office/powerpoint/2010/main" val="3370875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p:txBody>
          <a:bodyPr/>
          <a:lstStyle/>
          <a:p>
            <a:r>
              <a:rPr lang="en-US" sz="3800" b="1" dirty="0">
                <a:solidFill>
                  <a:srgbClr val="002060"/>
                </a:solidFill>
              </a:rPr>
              <a:t>Corpus Building Framework</a:t>
            </a:r>
            <a:endParaRPr lang="tr-TR" sz="3800" b="1" dirty="0">
              <a:solidFill>
                <a:srgbClr val="002060"/>
              </a:solidFill>
            </a:endParaRPr>
          </a:p>
        </p:txBody>
      </p:sp>
      <p:sp>
        <p:nvSpPr>
          <p:cNvPr id="6" name="Rectangle: Rounded Corners 5">
            <a:extLst>
              <a:ext uri="{FF2B5EF4-FFF2-40B4-BE49-F238E27FC236}">
                <a16:creationId xmlns:a16="http://schemas.microsoft.com/office/drawing/2014/main" id="{DA321D61-0532-4081-9823-C680162D1A86}"/>
              </a:ext>
            </a:extLst>
          </p:cNvPr>
          <p:cNvSpPr/>
          <p:nvPr/>
        </p:nvSpPr>
        <p:spPr>
          <a:xfrm>
            <a:off x="3536414" y="1951943"/>
            <a:ext cx="5310131" cy="1202470"/>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C3FCE9F9-2FCC-45BD-B49C-FAF7C13D7B3A}"/>
              </a:ext>
            </a:extLst>
          </p:cNvPr>
          <p:cNvSpPr txBox="1"/>
          <p:nvPr/>
        </p:nvSpPr>
        <p:spPr>
          <a:xfrm>
            <a:off x="4006467" y="2076124"/>
            <a:ext cx="4370024" cy="954107"/>
          </a:xfrm>
          <a:prstGeom prst="rect">
            <a:avLst/>
          </a:prstGeom>
          <a:noFill/>
        </p:spPr>
        <p:txBody>
          <a:bodyPr wrap="square" rtlCol="0">
            <a:spAutoFit/>
          </a:bodyPr>
          <a:lstStyle/>
          <a:p>
            <a:pPr algn="ctr"/>
            <a:r>
              <a:rPr lang="en-US" sz="2800" dirty="0"/>
              <a:t>Clear Design</a:t>
            </a:r>
          </a:p>
          <a:p>
            <a:pPr algn="ctr"/>
            <a:r>
              <a:rPr lang="en-US" sz="2800" dirty="0"/>
              <a:t>Criteria</a:t>
            </a:r>
          </a:p>
        </p:txBody>
      </p:sp>
      <p:sp>
        <p:nvSpPr>
          <p:cNvPr id="10" name="TextBox 9">
            <a:extLst>
              <a:ext uri="{FF2B5EF4-FFF2-40B4-BE49-F238E27FC236}">
                <a16:creationId xmlns:a16="http://schemas.microsoft.com/office/drawing/2014/main" id="{78847898-85A7-4C4E-8D87-5FE4DF87241F}"/>
              </a:ext>
            </a:extLst>
          </p:cNvPr>
          <p:cNvSpPr txBox="1"/>
          <p:nvPr/>
        </p:nvSpPr>
        <p:spPr>
          <a:xfrm>
            <a:off x="331016" y="3852444"/>
            <a:ext cx="12566275" cy="1569660"/>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a:t>Domain Level</a:t>
            </a:r>
            <a:r>
              <a:rPr lang="en-US" sz="2400" dirty="0"/>
              <a:t>: University Policies</a:t>
            </a:r>
          </a:p>
          <a:p>
            <a:pPr marL="342900" indent="-342900">
              <a:buFont typeface="Wingdings" panose="05000000000000000000" pitchFamily="2" charset="2"/>
              <a:buChar char="Ø"/>
            </a:pPr>
            <a:r>
              <a:rPr lang="en-US" sz="2400" b="1" dirty="0"/>
              <a:t>Countries</a:t>
            </a:r>
            <a:r>
              <a:rPr lang="en-US" sz="2400" dirty="0"/>
              <a:t>: 1</a:t>
            </a:r>
            <a:r>
              <a:rPr lang="en-US" sz="2400" baseline="30000" dirty="0"/>
              <a:t>st</a:t>
            </a:r>
            <a:r>
              <a:rPr lang="en-US" sz="2400" dirty="0"/>
              <a:t> Wave: partner countries and Europe, 2</a:t>
            </a:r>
            <a:r>
              <a:rPr lang="en-US" sz="2400" baseline="30000" dirty="0"/>
              <a:t>nd</a:t>
            </a:r>
            <a:r>
              <a:rPr lang="en-US" sz="2400" dirty="0"/>
              <a:t> Wave: Beyond Europe</a:t>
            </a:r>
          </a:p>
          <a:p>
            <a:pPr marL="342900" indent="-342900">
              <a:buFont typeface="Wingdings" panose="05000000000000000000" pitchFamily="2" charset="2"/>
              <a:buChar char="Ø"/>
            </a:pPr>
            <a:r>
              <a:rPr lang="en-US" sz="2400" b="1" dirty="0"/>
              <a:t>Languages</a:t>
            </a:r>
            <a:r>
              <a:rPr lang="en-US" sz="2400" dirty="0"/>
              <a:t>: 1</a:t>
            </a:r>
            <a:r>
              <a:rPr lang="en-US" sz="2400" baseline="30000" dirty="0"/>
              <a:t>st</a:t>
            </a:r>
            <a:r>
              <a:rPr lang="en-US" sz="2400" dirty="0"/>
              <a:t> Wave: partner languages and European languages, 2</a:t>
            </a:r>
            <a:r>
              <a:rPr lang="en-US" sz="2400" baseline="30000" dirty="0"/>
              <a:t>nd</a:t>
            </a:r>
            <a:r>
              <a:rPr lang="en-US" sz="2400" dirty="0"/>
              <a:t> Wave: Beyond Europe</a:t>
            </a:r>
          </a:p>
          <a:p>
            <a:pPr marL="342900" indent="-342900">
              <a:buFont typeface="Wingdings" panose="05000000000000000000" pitchFamily="2" charset="2"/>
              <a:buChar char="Ø"/>
            </a:pPr>
            <a:r>
              <a:rPr lang="en-US" sz="2400" b="1" dirty="0"/>
              <a:t>Format</a:t>
            </a:r>
            <a:r>
              <a:rPr lang="en-US" sz="2400" dirty="0"/>
              <a:t>: Digital and Public</a:t>
            </a:r>
          </a:p>
        </p:txBody>
      </p:sp>
    </p:spTree>
    <p:extLst>
      <p:ext uri="{BB962C8B-B14F-4D97-AF65-F5344CB8AC3E}">
        <p14:creationId xmlns:p14="http://schemas.microsoft.com/office/powerpoint/2010/main" val="100464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p:txBody>
          <a:bodyPr/>
          <a:lstStyle/>
          <a:p>
            <a:r>
              <a:rPr lang="en-US" sz="3800" b="1" dirty="0">
                <a:solidFill>
                  <a:srgbClr val="002060"/>
                </a:solidFill>
              </a:rPr>
              <a:t>Corpus Building Framework</a:t>
            </a:r>
            <a:endParaRPr lang="tr-TR" sz="3800" b="1" dirty="0">
              <a:solidFill>
                <a:srgbClr val="002060"/>
              </a:solidFill>
            </a:endParaRPr>
          </a:p>
        </p:txBody>
      </p:sp>
      <p:sp>
        <p:nvSpPr>
          <p:cNvPr id="6" name="Rectangle: Rounded Corners 5">
            <a:extLst>
              <a:ext uri="{FF2B5EF4-FFF2-40B4-BE49-F238E27FC236}">
                <a16:creationId xmlns:a16="http://schemas.microsoft.com/office/drawing/2014/main" id="{DA321D61-0532-4081-9823-C680162D1A86}"/>
              </a:ext>
            </a:extLst>
          </p:cNvPr>
          <p:cNvSpPr/>
          <p:nvPr/>
        </p:nvSpPr>
        <p:spPr>
          <a:xfrm>
            <a:off x="3536414" y="1951943"/>
            <a:ext cx="5310131" cy="1202470"/>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C3FCE9F9-2FCC-45BD-B49C-FAF7C13D7B3A}"/>
              </a:ext>
            </a:extLst>
          </p:cNvPr>
          <p:cNvSpPr txBox="1"/>
          <p:nvPr/>
        </p:nvSpPr>
        <p:spPr>
          <a:xfrm>
            <a:off x="4006467" y="2076124"/>
            <a:ext cx="4370024" cy="954107"/>
          </a:xfrm>
          <a:prstGeom prst="rect">
            <a:avLst/>
          </a:prstGeom>
          <a:noFill/>
        </p:spPr>
        <p:txBody>
          <a:bodyPr wrap="square" rtlCol="0">
            <a:spAutoFit/>
          </a:bodyPr>
          <a:lstStyle/>
          <a:p>
            <a:pPr algn="ctr"/>
            <a:r>
              <a:rPr lang="en-US" sz="2800" dirty="0"/>
              <a:t>Compilation</a:t>
            </a:r>
          </a:p>
          <a:p>
            <a:pPr algn="ctr"/>
            <a:r>
              <a:rPr lang="en-US" sz="2800" dirty="0"/>
              <a:t>Protocol</a:t>
            </a:r>
          </a:p>
        </p:txBody>
      </p:sp>
      <p:sp>
        <p:nvSpPr>
          <p:cNvPr id="10" name="TextBox 9">
            <a:extLst>
              <a:ext uri="{FF2B5EF4-FFF2-40B4-BE49-F238E27FC236}">
                <a16:creationId xmlns:a16="http://schemas.microsoft.com/office/drawing/2014/main" id="{78847898-85A7-4C4E-8D87-5FE4DF87241F}"/>
              </a:ext>
            </a:extLst>
          </p:cNvPr>
          <p:cNvSpPr txBox="1"/>
          <p:nvPr/>
        </p:nvSpPr>
        <p:spPr>
          <a:xfrm>
            <a:off x="2037179" y="3703588"/>
            <a:ext cx="9316621" cy="1938992"/>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a:t>Finding Data</a:t>
            </a:r>
            <a:r>
              <a:rPr lang="en-US" sz="2400" dirty="0"/>
              <a:t>: Search Terms, Synonym Replacements, Google Programmable Search Engine</a:t>
            </a:r>
          </a:p>
          <a:p>
            <a:pPr marL="342900" indent="-342900">
              <a:buFont typeface="Wingdings" panose="05000000000000000000" pitchFamily="2" charset="2"/>
              <a:buChar char="Ø"/>
            </a:pPr>
            <a:r>
              <a:rPr lang="en-US" sz="2400" b="1" dirty="0"/>
              <a:t>Downloading</a:t>
            </a:r>
            <a:r>
              <a:rPr lang="en-US" sz="2400" dirty="0"/>
              <a:t>: PDF format</a:t>
            </a:r>
          </a:p>
          <a:p>
            <a:pPr marL="342900" indent="-342900">
              <a:buFont typeface="Wingdings" panose="05000000000000000000" pitchFamily="2" charset="2"/>
              <a:buChar char="Ø"/>
            </a:pPr>
            <a:r>
              <a:rPr lang="en-US" sz="2400" b="1" dirty="0"/>
              <a:t>Formatting</a:t>
            </a:r>
            <a:r>
              <a:rPr lang="en-US" sz="2400" dirty="0"/>
              <a:t>: HTML to PDF via browser add-in</a:t>
            </a:r>
          </a:p>
          <a:p>
            <a:pPr marL="342900" indent="-342900">
              <a:buFont typeface="Wingdings" panose="05000000000000000000" pitchFamily="2" charset="2"/>
              <a:buChar char="Ø"/>
            </a:pPr>
            <a:r>
              <a:rPr lang="en-US" sz="2400" b="1" dirty="0"/>
              <a:t>Storage</a:t>
            </a:r>
            <a:r>
              <a:rPr lang="en-US" sz="2400" dirty="0"/>
              <a:t>: Google Drive via Google Forms</a:t>
            </a:r>
          </a:p>
        </p:txBody>
      </p:sp>
    </p:spTree>
    <p:extLst>
      <p:ext uri="{BB962C8B-B14F-4D97-AF65-F5344CB8AC3E}">
        <p14:creationId xmlns:p14="http://schemas.microsoft.com/office/powerpoint/2010/main" val="337827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55528A6-ADF3-436D-BDF7-777D44ABF46C}"/>
              </a:ext>
            </a:extLst>
          </p:cNvPr>
          <p:cNvSpPr/>
          <p:nvPr/>
        </p:nvSpPr>
        <p:spPr>
          <a:xfrm>
            <a:off x="3536414" y="1951943"/>
            <a:ext cx="5310131" cy="1202470"/>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a:xfrm>
            <a:off x="276340" y="376142"/>
            <a:ext cx="10515600" cy="1325563"/>
          </a:xfrm>
        </p:spPr>
        <p:txBody>
          <a:bodyPr>
            <a:normAutofit/>
          </a:bodyPr>
          <a:lstStyle/>
          <a:p>
            <a:r>
              <a:rPr lang="en-US" sz="3800" b="1" dirty="0">
                <a:solidFill>
                  <a:srgbClr val="002060"/>
                </a:solidFill>
              </a:rPr>
              <a:t>Corpus Building Framework</a:t>
            </a:r>
            <a:endParaRPr lang="tr-TR" sz="3800" b="1" dirty="0">
              <a:solidFill>
                <a:srgbClr val="002060"/>
              </a:solidFill>
            </a:endParaRPr>
          </a:p>
        </p:txBody>
      </p:sp>
      <p:sp>
        <p:nvSpPr>
          <p:cNvPr id="9" name="Rectangle 1">
            <a:extLst>
              <a:ext uri="{FF2B5EF4-FFF2-40B4-BE49-F238E27FC236}">
                <a16:creationId xmlns:a16="http://schemas.microsoft.com/office/drawing/2014/main" id="{E405CEF5-DC4C-4636-B720-8B2FEA7EB2F3}"/>
              </a:ext>
            </a:extLst>
          </p:cNvPr>
          <p:cNvSpPr>
            <a:spLocks noChangeArrowheads="1"/>
          </p:cNvSpPr>
          <p:nvPr/>
        </p:nvSpPr>
        <p:spPr bwMode="auto">
          <a:xfrm>
            <a:off x="5097462" y="1491348"/>
            <a:ext cx="45388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85A8C282-661A-46A9-A106-5DEFC08C33B3}"/>
              </a:ext>
            </a:extLst>
          </p:cNvPr>
          <p:cNvSpPr txBox="1"/>
          <p:nvPr/>
        </p:nvSpPr>
        <p:spPr>
          <a:xfrm>
            <a:off x="4002795" y="2137679"/>
            <a:ext cx="4370024" cy="830997"/>
          </a:xfrm>
          <a:prstGeom prst="rect">
            <a:avLst/>
          </a:prstGeom>
          <a:noFill/>
        </p:spPr>
        <p:txBody>
          <a:bodyPr wrap="square" rtlCol="0">
            <a:spAutoFit/>
          </a:bodyPr>
          <a:lstStyle/>
          <a:p>
            <a:pPr algn="ctr"/>
            <a:r>
              <a:rPr lang="en-US" sz="2400" dirty="0"/>
              <a:t>Quantitative </a:t>
            </a:r>
          </a:p>
          <a:p>
            <a:pPr algn="ctr"/>
            <a:r>
              <a:rPr lang="en-US" sz="2400" dirty="0"/>
              <a:t>Representativeness</a:t>
            </a:r>
          </a:p>
        </p:txBody>
      </p:sp>
      <p:sp>
        <p:nvSpPr>
          <p:cNvPr id="12" name="TextBox 11">
            <a:extLst>
              <a:ext uri="{FF2B5EF4-FFF2-40B4-BE49-F238E27FC236}">
                <a16:creationId xmlns:a16="http://schemas.microsoft.com/office/drawing/2014/main" id="{7E753214-B2AA-4A64-A717-3B148A4D6F93}"/>
              </a:ext>
            </a:extLst>
          </p:cNvPr>
          <p:cNvSpPr txBox="1"/>
          <p:nvPr/>
        </p:nvSpPr>
        <p:spPr>
          <a:xfrm>
            <a:off x="3855432" y="4038814"/>
            <a:ext cx="4664749" cy="523220"/>
          </a:xfrm>
          <a:prstGeom prst="rect">
            <a:avLst/>
          </a:prstGeom>
          <a:noFill/>
        </p:spPr>
        <p:txBody>
          <a:bodyPr wrap="square" rtlCol="0">
            <a:spAutoFit/>
          </a:bodyPr>
          <a:lstStyle/>
          <a:p>
            <a:r>
              <a:rPr lang="en-US" sz="2800" dirty="0"/>
              <a:t>The larger the better approach</a:t>
            </a:r>
          </a:p>
        </p:txBody>
      </p:sp>
    </p:spTree>
    <p:extLst>
      <p:ext uri="{BB962C8B-B14F-4D97-AF65-F5344CB8AC3E}">
        <p14:creationId xmlns:p14="http://schemas.microsoft.com/office/powerpoint/2010/main" val="1130727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a:xfrm>
            <a:off x="276340" y="376142"/>
            <a:ext cx="10515600" cy="1325563"/>
          </a:xfrm>
        </p:spPr>
        <p:txBody>
          <a:bodyPr>
            <a:normAutofit/>
          </a:bodyPr>
          <a:lstStyle/>
          <a:p>
            <a:r>
              <a:rPr lang="en-US" sz="3800" b="1" dirty="0">
                <a:solidFill>
                  <a:srgbClr val="002060"/>
                </a:solidFill>
              </a:rPr>
              <a:t>Research Workflow</a:t>
            </a:r>
            <a:endParaRPr lang="tr-TR" sz="3800" b="1" dirty="0">
              <a:solidFill>
                <a:srgbClr val="002060"/>
              </a:solidFill>
            </a:endParaRPr>
          </a:p>
        </p:txBody>
      </p:sp>
      <p:sp>
        <p:nvSpPr>
          <p:cNvPr id="9" name="Rectangle 1">
            <a:extLst>
              <a:ext uri="{FF2B5EF4-FFF2-40B4-BE49-F238E27FC236}">
                <a16:creationId xmlns:a16="http://schemas.microsoft.com/office/drawing/2014/main" id="{E405CEF5-DC4C-4636-B720-8B2FEA7EB2F3}"/>
              </a:ext>
            </a:extLst>
          </p:cNvPr>
          <p:cNvSpPr>
            <a:spLocks noChangeArrowheads="1"/>
          </p:cNvSpPr>
          <p:nvPr/>
        </p:nvSpPr>
        <p:spPr bwMode="auto">
          <a:xfrm>
            <a:off x="5097462" y="1491348"/>
            <a:ext cx="45388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image1.png">
            <a:extLst>
              <a:ext uri="{FF2B5EF4-FFF2-40B4-BE49-F238E27FC236}">
                <a16:creationId xmlns:a16="http://schemas.microsoft.com/office/drawing/2014/main" id="{3C196DBD-BC7B-5E97-AF70-9AFB7749EBB0}"/>
              </a:ext>
            </a:extLst>
          </p:cNvPr>
          <p:cNvPicPr/>
          <p:nvPr/>
        </p:nvPicPr>
        <p:blipFill>
          <a:blip r:embed="rId3"/>
          <a:srcRect/>
          <a:stretch>
            <a:fillRect/>
          </a:stretch>
        </p:blipFill>
        <p:spPr>
          <a:xfrm>
            <a:off x="1476374" y="1648018"/>
            <a:ext cx="9725025" cy="4833840"/>
          </a:xfrm>
          <a:prstGeom prst="rect">
            <a:avLst/>
          </a:prstGeom>
          <a:ln/>
        </p:spPr>
      </p:pic>
    </p:spTree>
    <p:extLst>
      <p:ext uri="{BB962C8B-B14F-4D97-AF65-F5344CB8AC3E}">
        <p14:creationId xmlns:p14="http://schemas.microsoft.com/office/powerpoint/2010/main" val="1174314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a:xfrm>
            <a:off x="276340" y="376142"/>
            <a:ext cx="10515600" cy="1325563"/>
          </a:xfrm>
        </p:spPr>
        <p:txBody>
          <a:bodyPr>
            <a:normAutofit/>
          </a:bodyPr>
          <a:lstStyle/>
          <a:p>
            <a:r>
              <a:rPr lang="en-US" dirty="0"/>
              <a:t>  </a:t>
            </a:r>
            <a:r>
              <a:rPr lang="en-US" sz="3800" b="1" dirty="0">
                <a:solidFill>
                  <a:srgbClr val="002060"/>
                </a:solidFill>
              </a:rPr>
              <a:t>Policy Collection</a:t>
            </a:r>
            <a:endParaRPr lang="tr-TR" sz="3800" b="1" dirty="0">
              <a:solidFill>
                <a:srgbClr val="002060"/>
              </a:solidFill>
            </a:endParaRPr>
          </a:p>
        </p:txBody>
      </p:sp>
      <p:sp>
        <p:nvSpPr>
          <p:cNvPr id="9" name="Rectangle 1">
            <a:extLst>
              <a:ext uri="{FF2B5EF4-FFF2-40B4-BE49-F238E27FC236}">
                <a16:creationId xmlns:a16="http://schemas.microsoft.com/office/drawing/2014/main" id="{E405CEF5-DC4C-4636-B720-8B2FEA7EB2F3}"/>
              </a:ext>
            </a:extLst>
          </p:cNvPr>
          <p:cNvSpPr>
            <a:spLocks noChangeArrowheads="1"/>
          </p:cNvSpPr>
          <p:nvPr/>
        </p:nvSpPr>
        <p:spPr bwMode="auto">
          <a:xfrm>
            <a:off x="5097462" y="1491348"/>
            <a:ext cx="45388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4FDB0379-217B-4A65-DD1B-1257F69D322E}"/>
              </a:ext>
            </a:extLst>
          </p:cNvPr>
          <p:cNvPicPr>
            <a:picLocks noChangeAspect="1"/>
          </p:cNvPicPr>
          <p:nvPr/>
        </p:nvPicPr>
        <p:blipFill>
          <a:blip r:embed="rId3"/>
          <a:stretch>
            <a:fillRect/>
          </a:stretch>
        </p:blipFill>
        <p:spPr>
          <a:xfrm>
            <a:off x="1159108" y="1626136"/>
            <a:ext cx="3365607" cy="4855722"/>
          </a:xfrm>
          <a:prstGeom prst="rect">
            <a:avLst/>
          </a:prstGeom>
          <a:ln>
            <a:noFill/>
          </a:ln>
          <a:effectLst>
            <a:outerShdw blurRad="190500" algn="tl" rotWithShape="0">
              <a:srgbClr val="000000">
                <a:alpha val="70000"/>
              </a:srgbClr>
            </a:outerShdw>
          </a:effectLst>
        </p:spPr>
      </p:pic>
      <p:pic>
        <p:nvPicPr>
          <p:cNvPr id="6" name="Graphic 5" descr="Arrow: Straight outline">
            <a:extLst>
              <a:ext uri="{FF2B5EF4-FFF2-40B4-BE49-F238E27FC236}">
                <a16:creationId xmlns:a16="http://schemas.microsoft.com/office/drawing/2014/main" id="{141D4366-9C87-D2A2-A8C4-54FE6AA5B2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5076940" y="3429000"/>
            <a:ext cx="914400" cy="914400"/>
          </a:xfrm>
          <a:prstGeom prst="rect">
            <a:avLst/>
          </a:prstGeom>
        </p:spPr>
      </p:pic>
      <p:sp>
        <p:nvSpPr>
          <p:cNvPr id="7" name="Rectangle 6">
            <a:extLst>
              <a:ext uri="{FF2B5EF4-FFF2-40B4-BE49-F238E27FC236}">
                <a16:creationId xmlns:a16="http://schemas.microsoft.com/office/drawing/2014/main" id="{110FA25F-46A1-76E3-3A79-5521DAF2A31C}"/>
              </a:ext>
            </a:extLst>
          </p:cNvPr>
          <p:cNvSpPr/>
          <p:nvPr/>
        </p:nvSpPr>
        <p:spPr>
          <a:xfrm>
            <a:off x="6543564" y="2617481"/>
            <a:ext cx="4547079" cy="2585323"/>
          </a:xfrm>
          <a:prstGeom prst="rect">
            <a:avLst/>
          </a:prstGeom>
          <a:noFill/>
        </p:spPr>
        <p:txBody>
          <a:bodyPr wrap="none" lIns="91440" tIns="45720" rIns="91440" bIns="45720">
            <a:spAutoFit/>
          </a:bodyPr>
          <a:lstStyle/>
          <a:p>
            <a:pPr marL="685800" indent="-685800" algn="ctr">
              <a:buFont typeface="Wingdings" panose="05000000000000000000" pitchFamily="2" charset="2"/>
              <a:buChar char="Ø"/>
            </a:pPr>
            <a:r>
              <a:rPr lang="en-US" sz="5400" b="0" cap="none" spc="0" dirty="0">
                <a:ln w="0"/>
                <a:solidFill>
                  <a:schemeClr val="tx1"/>
                </a:solidFill>
                <a:effectLst>
                  <a:outerShdw blurRad="38100" dist="19050" dir="2700000" algn="tl" rotWithShape="0">
                    <a:schemeClr val="dk1">
                      <a:alpha val="40000"/>
                    </a:schemeClr>
                  </a:outerShdw>
                </a:effectLst>
              </a:rPr>
              <a:t>344 policies</a:t>
            </a:r>
          </a:p>
          <a:p>
            <a:pPr marL="685800" indent="-685800" algn="ctr">
              <a:buFont typeface="Wingdings" panose="05000000000000000000" pitchFamily="2" charset="2"/>
              <a:buChar char="Ø"/>
            </a:pPr>
            <a:r>
              <a:rPr lang="en-US" sz="5400" dirty="0">
                <a:ln w="0"/>
                <a:effectLst>
                  <a:outerShdw blurRad="38100" dist="19050" dir="2700000" algn="tl" rotWithShape="0">
                    <a:schemeClr val="dk1">
                      <a:alpha val="40000"/>
                    </a:schemeClr>
                  </a:outerShdw>
                </a:effectLst>
              </a:rPr>
              <a:t>27 countries</a:t>
            </a:r>
          </a:p>
          <a:p>
            <a:pPr marL="685800" indent="-685800" algn="ctr">
              <a:buFont typeface="Wingdings" panose="05000000000000000000" pitchFamily="2" charset="2"/>
              <a:buChar char="Ø"/>
            </a:pPr>
            <a:r>
              <a:rPr lang="en-US" sz="5400" b="0" cap="none" spc="0" dirty="0">
                <a:ln w="0"/>
                <a:solidFill>
                  <a:schemeClr val="tx1"/>
                </a:solidFill>
                <a:effectLst>
                  <a:outerShdw blurRad="38100" dist="19050" dir="2700000" algn="tl" rotWithShape="0">
                    <a:schemeClr val="dk1">
                      <a:alpha val="40000"/>
                    </a:schemeClr>
                  </a:outerShdw>
                </a:effectLst>
              </a:rPr>
              <a:t>15 languages</a:t>
            </a:r>
          </a:p>
        </p:txBody>
      </p:sp>
    </p:spTree>
    <p:extLst>
      <p:ext uri="{BB962C8B-B14F-4D97-AF65-F5344CB8AC3E}">
        <p14:creationId xmlns:p14="http://schemas.microsoft.com/office/powerpoint/2010/main" val="3057401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a:xfrm>
            <a:off x="276340" y="376142"/>
            <a:ext cx="10515600" cy="1325563"/>
          </a:xfrm>
        </p:spPr>
        <p:txBody>
          <a:bodyPr>
            <a:normAutofit/>
          </a:bodyPr>
          <a:lstStyle/>
          <a:p>
            <a:r>
              <a:rPr lang="en-US" sz="3800" b="1" dirty="0">
                <a:solidFill>
                  <a:srgbClr val="002060"/>
                </a:solidFill>
              </a:rPr>
              <a:t>Website Development</a:t>
            </a:r>
            <a:br>
              <a:rPr lang="en-US" sz="3800" b="1" dirty="0">
                <a:solidFill>
                  <a:srgbClr val="002060"/>
                </a:solidFill>
              </a:rPr>
            </a:br>
            <a:r>
              <a:rPr lang="en-US" sz="3800" b="1" dirty="0">
                <a:solidFill>
                  <a:srgbClr val="002060"/>
                </a:solidFill>
              </a:rPr>
              <a:t>https://</a:t>
            </a:r>
            <a:r>
              <a:rPr lang="en-US" sz="3800" b="1" dirty="0" err="1">
                <a:solidFill>
                  <a:srgbClr val="002060"/>
                </a:solidFill>
              </a:rPr>
              <a:t>faithproject.info</a:t>
            </a:r>
            <a:r>
              <a:rPr lang="en-US" sz="3800" b="1" dirty="0">
                <a:solidFill>
                  <a:srgbClr val="002060"/>
                </a:solidFill>
              </a:rPr>
              <a:t>/</a:t>
            </a:r>
            <a:endParaRPr lang="tr-TR" sz="3800" b="1" dirty="0">
              <a:solidFill>
                <a:srgbClr val="002060"/>
              </a:solidFill>
            </a:endParaRPr>
          </a:p>
        </p:txBody>
      </p:sp>
      <p:sp>
        <p:nvSpPr>
          <p:cNvPr id="9" name="Rectangle 1">
            <a:extLst>
              <a:ext uri="{FF2B5EF4-FFF2-40B4-BE49-F238E27FC236}">
                <a16:creationId xmlns:a16="http://schemas.microsoft.com/office/drawing/2014/main" id="{E405CEF5-DC4C-4636-B720-8B2FEA7EB2F3}"/>
              </a:ext>
            </a:extLst>
          </p:cNvPr>
          <p:cNvSpPr>
            <a:spLocks noChangeArrowheads="1"/>
          </p:cNvSpPr>
          <p:nvPr/>
        </p:nvSpPr>
        <p:spPr bwMode="auto">
          <a:xfrm>
            <a:off x="5097462" y="1491348"/>
            <a:ext cx="45388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EA89142C-A2DD-18E5-7875-1C296C80349E}"/>
              </a:ext>
            </a:extLst>
          </p:cNvPr>
          <p:cNvPicPr>
            <a:picLocks noChangeAspect="1"/>
          </p:cNvPicPr>
          <p:nvPr/>
        </p:nvPicPr>
        <p:blipFill>
          <a:blip r:embed="rId3"/>
          <a:stretch>
            <a:fillRect/>
          </a:stretch>
        </p:blipFill>
        <p:spPr>
          <a:xfrm>
            <a:off x="1171085" y="1781217"/>
            <a:ext cx="9849830" cy="4699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5428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E405CEF5-DC4C-4636-B720-8B2FEA7EB2F3}"/>
              </a:ext>
            </a:extLst>
          </p:cNvPr>
          <p:cNvSpPr>
            <a:spLocks noChangeArrowheads="1"/>
          </p:cNvSpPr>
          <p:nvPr/>
        </p:nvSpPr>
        <p:spPr bwMode="auto">
          <a:xfrm>
            <a:off x="5097462" y="1491348"/>
            <a:ext cx="45388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CorpusIntro">
            <a:hlinkClick r:id="" action="ppaction://media"/>
            <a:extLst>
              <a:ext uri="{FF2B5EF4-FFF2-40B4-BE49-F238E27FC236}">
                <a16:creationId xmlns:a16="http://schemas.microsoft.com/office/drawing/2014/main" id="{441BCE84-70DE-ED2A-EC5F-46054E8A5E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7120" y="1642177"/>
            <a:ext cx="8570962" cy="4606892"/>
          </a:xfrm>
          <a:prstGeom prst="rect">
            <a:avLst/>
          </a:prstGeom>
        </p:spPr>
      </p:pic>
    </p:spTree>
    <p:extLst>
      <p:ext uri="{BB962C8B-B14F-4D97-AF65-F5344CB8AC3E}">
        <p14:creationId xmlns:p14="http://schemas.microsoft.com/office/powerpoint/2010/main" val="107642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9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a:xfrm>
            <a:off x="980824" y="683977"/>
            <a:ext cx="9795618" cy="646332"/>
          </a:xfrm>
        </p:spPr>
        <p:txBody>
          <a:bodyPr>
            <a:normAutofit/>
          </a:bodyPr>
          <a:lstStyle/>
          <a:p>
            <a:r>
              <a:rPr lang="en-GB" sz="3800" b="1" dirty="0">
                <a:solidFill>
                  <a:srgbClr val="002060"/>
                </a:solidFill>
              </a:rPr>
              <a:t>References</a:t>
            </a:r>
          </a:p>
        </p:txBody>
      </p:sp>
      <p:sp>
        <p:nvSpPr>
          <p:cNvPr id="9" name="Rectangle 1">
            <a:extLst>
              <a:ext uri="{FF2B5EF4-FFF2-40B4-BE49-F238E27FC236}">
                <a16:creationId xmlns:a16="http://schemas.microsoft.com/office/drawing/2014/main" id="{E405CEF5-DC4C-4636-B720-8B2FEA7EB2F3}"/>
              </a:ext>
            </a:extLst>
          </p:cNvPr>
          <p:cNvSpPr>
            <a:spLocks noChangeArrowheads="1"/>
          </p:cNvSpPr>
          <p:nvPr/>
        </p:nvSpPr>
        <p:spPr bwMode="auto">
          <a:xfrm>
            <a:off x="5097462" y="1491348"/>
            <a:ext cx="45388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dirty="0">
                <a:ln>
                  <a:noFill/>
                </a:ln>
                <a:solidFill>
                  <a:schemeClr val="tx1"/>
                </a:solidFill>
                <a:effectLst/>
                <a:latin typeface="Arial" panose="020B0604020202020204" pitchFamily="34" charset="0"/>
              </a:rPr>
            </a:b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7E753214-B2AA-4A64-A717-3B148A4D6F93}"/>
              </a:ext>
            </a:extLst>
          </p:cNvPr>
          <p:cNvSpPr txBox="1"/>
          <p:nvPr/>
        </p:nvSpPr>
        <p:spPr>
          <a:xfrm>
            <a:off x="216586" y="1584336"/>
            <a:ext cx="11856204" cy="5093702"/>
          </a:xfrm>
          <a:prstGeom prst="rect">
            <a:avLst/>
          </a:prstGeom>
          <a:noFill/>
        </p:spPr>
        <p:txBody>
          <a:bodyPr wrap="square" rtlCol="0">
            <a:spAutoFit/>
          </a:bodyPr>
          <a:lstStyle/>
          <a:p>
            <a:pPr marL="450215" indent="-450215"/>
            <a:r>
              <a:rPr lang="en-GB" sz="1300" kern="100" dirty="0">
                <a:effectLst/>
                <a:ea typeface="Calibri" panose="020F0502020204030204" pitchFamily="34" charset="0"/>
                <a:cs typeface="Times New Roman" panose="02020603050405020304" pitchFamily="18" charset="0"/>
              </a:rPr>
              <a:t>Bertram Gallant, T. (2017). Academic integrity as a teaching &amp; learning issue: From theory to practice. </a:t>
            </a:r>
            <a:r>
              <a:rPr lang="en-GB" sz="1300" i="1" kern="100" dirty="0">
                <a:effectLst/>
                <a:ea typeface="Calibri" panose="020F0502020204030204" pitchFamily="34" charset="0"/>
                <a:cs typeface="Times New Roman" panose="02020603050405020304" pitchFamily="18" charset="0"/>
              </a:rPr>
              <a:t>Theory into Practice, 56</a:t>
            </a:r>
            <a:r>
              <a:rPr lang="en-GB" sz="1300" kern="100" dirty="0">
                <a:effectLst/>
                <a:ea typeface="Calibri" panose="020F0502020204030204" pitchFamily="34" charset="0"/>
                <a:cs typeface="Times New Roman" panose="02020603050405020304" pitchFamily="18" charset="0"/>
              </a:rPr>
              <a:t>(2), 88–94.</a:t>
            </a:r>
            <a:r>
              <a:rPr lang="en-GB" sz="1300" u="sng" kern="100" dirty="0">
                <a:solidFill>
                  <a:srgbClr val="0563C1"/>
                </a:solidFill>
                <a:effectLst/>
                <a:ea typeface="Calibri" panose="020F0502020204030204" pitchFamily="34" charset="0"/>
                <a:cs typeface="Times New Roman" panose="02020603050405020304" pitchFamily="18" charset="0"/>
                <a:hlinkClick r:id="rId3"/>
              </a:rPr>
              <a:t> https://doi.org/10.1080/00405841.2017.1308173</a:t>
            </a:r>
            <a:endParaRPr lang="en-TR" sz="1300" kern="100" dirty="0">
              <a:effectLst/>
              <a:ea typeface="Calibri" panose="020F0502020204030204" pitchFamily="34" charset="0"/>
              <a:cs typeface="Times New Roman" panose="02020603050405020304" pitchFamily="18" charset="0"/>
            </a:endParaRPr>
          </a:p>
          <a:p>
            <a:pPr marL="450215" indent="-450215"/>
            <a:r>
              <a:rPr lang="en-GB" sz="1300" kern="100" dirty="0" err="1">
                <a:effectLst/>
                <a:ea typeface="Calibri" panose="020F0502020204030204" pitchFamily="34" charset="0"/>
                <a:cs typeface="Times New Roman" panose="02020603050405020304" pitchFamily="18" charset="0"/>
              </a:rPr>
              <a:t>Bretag</a:t>
            </a:r>
            <a:r>
              <a:rPr lang="en-GB" sz="1300" kern="100" dirty="0">
                <a:effectLst/>
                <a:ea typeface="Calibri" panose="020F0502020204030204" pitchFamily="34" charset="0"/>
                <a:cs typeface="Times New Roman" panose="02020603050405020304" pitchFamily="18" charset="0"/>
              </a:rPr>
              <a:t>, T. (2016). Defining academic integrity–international perspectives: Introduction. In T. </a:t>
            </a:r>
            <a:r>
              <a:rPr lang="en-GB" sz="1300" kern="100" dirty="0" err="1">
                <a:effectLst/>
                <a:ea typeface="Calibri" panose="020F0502020204030204" pitchFamily="34" charset="0"/>
                <a:cs typeface="Times New Roman" panose="02020603050405020304" pitchFamily="18" charset="0"/>
              </a:rPr>
              <a:t>Bretag</a:t>
            </a:r>
            <a:r>
              <a:rPr lang="en-GB" sz="1300" kern="100" dirty="0">
                <a:effectLst/>
                <a:ea typeface="Calibri" panose="020F0502020204030204" pitchFamily="34" charset="0"/>
                <a:cs typeface="Times New Roman" panose="02020603050405020304" pitchFamily="18" charset="0"/>
              </a:rPr>
              <a:t> (Ed.), </a:t>
            </a:r>
            <a:r>
              <a:rPr lang="en-GB" sz="1300" i="1" kern="100" dirty="0">
                <a:effectLst/>
                <a:ea typeface="Calibri" panose="020F0502020204030204" pitchFamily="34" charset="0"/>
                <a:cs typeface="Times New Roman" panose="02020603050405020304" pitchFamily="18" charset="0"/>
              </a:rPr>
              <a:t>Handbook of academic integrity</a:t>
            </a:r>
            <a:r>
              <a:rPr lang="en-GB" sz="1300" kern="100" dirty="0">
                <a:effectLst/>
                <a:ea typeface="Calibri" panose="020F0502020204030204" pitchFamily="34" charset="0"/>
                <a:cs typeface="Times New Roman" panose="02020603050405020304" pitchFamily="18" charset="0"/>
              </a:rPr>
              <a:t> (pp. 3-5). Springer. </a:t>
            </a:r>
            <a:r>
              <a:rPr lang="en-GB" sz="1300" u="sng" kern="100" dirty="0">
                <a:solidFill>
                  <a:srgbClr val="0563C1"/>
                </a:solidFill>
                <a:effectLst/>
                <a:ea typeface="Calibri" panose="020F0502020204030204" pitchFamily="34" charset="0"/>
                <a:cs typeface="Times New Roman" panose="02020603050405020304" pitchFamily="18" charset="0"/>
                <a:hlinkClick r:id="rId4"/>
              </a:rPr>
              <a:t>https://doi.org/10.1007/978-981-287-098-8</a:t>
            </a:r>
            <a:endParaRPr lang="en-TR" sz="1300" kern="100" dirty="0">
              <a:effectLst/>
              <a:ea typeface="Calibri" panose="020F0502020204030204" pitchFamily="34" charset="0"/>
              <a:cs typeface="Times New Roman" panose="02020603050405020304" pitchFamily="18" charset="0"/>
            </a:endParaRPr>
          </a:p>
          <a:p>
            <a:pPr marL="450215" indent="-450215"/>
            <a:r>
              <a:rPr lang="en-GB" sz="1300" dirty="0" err="1">
                <a:solidFill>
                  <a:srgbClr val="000000"/>
                </a:solidFill>
                <a:effectLst/>
                <a:ea typeface="Times New Roman" panose="02020603050405020304" pitchFamily="18" charset="0"/>
                <a:cs typeface="Calibri" panose="020F0502020204030204" pitchFamily="34" charset="0"/>
              </a:rPr>
              <a:t>Bretag</a:t>
            </a:r>
            <a:r>
              <a:rPr lang="en-GB" sz="1300" dirty="0">
                <a:solidFill>
                  <a:srgbClr val="000000"/>
                </a:solidFill>
                <a:effectLst/>
                <a:ea typeface="Times New Roman" panose="02020603050405020304" pitchFamily="18" charset="0"/>
                <a:cs typeface="Calibri" panose="020F0502020204030204" pitchFamily="34" charset="0"/>
              </a:rPr>
              <a:t>, T., &amp; Mahmud, S. (2015). A conceptual framework for implementing exemplary academic integrity policy in Australian higher education. In T. </a:t>
            </a:r>
            <a:r>
              <a:rPr lang="en-GB" sz="1300" dirty="0" err="1">
                <a:solidFill>
                  <a:srgbClr val="000000"/>
                </a:solidFill>
                <a:effectLst/>
                <a:ea typeface="Times New Roman" panose="02020603050405020304" pitchFamily="18" charset="0"/>
                <a:cs typeface="Calibri" panose="020F0502020204030204" pitchFamily="34" charset="0"/>
              </a:rPr>
              <a:t>Bretag</a:t>
            </a:r>
            <a:r>
              <a:rPr lang="en-GB" sz="1300" dirty="0">
                <a:solidFill>
                  <a:srgbClr val="000000"/>
                </a:solidFill>
                <a:effectLst/>
                <a:ea typeface="Times New Roman" panose="02020603050405020304" pitchFamily="18" charset="0"/>
                <a:cs typeface="Calibri" panose="020F0502020204030204" pitchFamily="34" charset="0"/>
              </a:rPr>
              <a:t> (Ed.), </a:t>
            </a:r>
            <a:r>
              <a:rPr lang="en-GB" sz="1300" i="1" dirty="0">
                <a:solidFill>
                  <a:srgbClr val="000000"/>
                </a:solidFill>
                <a:effectLst/>
                <a:ea typeface="Times New Roman" panose="02020603050405020304" pitchFamily="18" charset="0"/>
                <a:cs typeface="Calibri" panose="020F0502020204030204" pitchFamily="34" charset="0"/>
              </a:rPr>
              <a:t>Handbook of academic integrity </a:t>
            </a:r>
            <a:r>
              <a:rPr lang="en-GB" sz="1300" dirty="0">
                <a:solidFill>
                  <a:srgbClr val="000000"/>
                </a:solidFill>
                <a:effectLst/>
                <a:ea typeface="Times New Roman" panose="02020603050405020304" pitchFamily="18" charset="0"/>
                <a:cs typeface="Calibri" panose="020F0502020204030204" pitchFamily="34" charset="0"/>
              </a:rPr>
              <a:t>(pp. 1–14). Springer. </a:t>
            </a:r>
            <a:r>
              <a:rPr lang="en-GB" sz="1300" dirty="0">
                <a:solidFill>
                  <a:srgbClr val="0563C1"/>
                </a:solidFill>
                <a:effectLst/>
                <a:ea typeface="Times New Roman" panose="02020603050405020304" pitchFamily="18" charset="0"/>
                <a:cs typeface="Calibri" panose="020F0502020204030204" pitchFamily="34" charset="0"/>
                <a:hlinkClick r:id="rId5"/>
              </a:rPr>
              <a:t>https://doi.org/10.1007/978-981-287-079-7_24-1</a:t>
            </a:r>
            <a:endParaRPr lang="en-GB" sz="1300" dirty="0">
              <a:effectLst/>
              <a:ea typeface="Calibri" panose="020F0502020204030204" pitchFamily="34" charset="0"/>
              <a:cs typeface="Calibri" panose="020F0502020204030204" pitchFamily="34" charset="0"/>
            </a:endParaRPr>
          </a:p>
          <a:p>
            <a:pPr marL="450215" indent="-450215"/>
            <a:r>
              <a:rPr lang="en-GB" sz="1300" dirty="0" err="1">
                <a:solidFill>
                  <a:srgbClr val="000000"/>
                </a:solidFill>
              </a:rPr>
              <a:t>Bretag</a:t>
            </a:r>
            <a:r>
              <a:rPr lang="en-GB" sz="1300" dirty="0">
                <a:solidFill>
                  <a:srgbClr val="000000"/>
                </a:solidFill>
              </a:rPr>
              <a:t>, T., Mahmud, S., Wallace, M., Walker, R., James, C., Green, M., East, J., McGowan, U., &amp; Partridge, L. (2011). Core elements of exemplary academic integrity policy in Australian higher education. </a:t>
            </a:r>
            <a:r>
              <a:rPr lang="en-GB" sz="1300" i="1" dirty="0">
                <a:solidFill>
                  <a:srgbClr val="000000"/>
                </a:solidFill>
              </a:rPr>
              <a:t>International Journal for Educational Integrity, 7</a:t>
            </a:r>
            <a:r>
              <a:rPr lang="en-GB" sz="1300" dirty="0">
                <a:solidFill>
                  <a:srgbClr val="000000"/>
                </a:solidFill>
              </a:rPr>
              <a:t>(2), 3-12.</a:t>
            </a:r>
            <a:endParaRPr lang="en-GB" sz="1300" dirty="0">
              <a:solidFill>
                <a:srgbClr val="000000"/>
              </a:solidFill>
              <a:effectLst/>
              <a:ea typeface="Times New Roman" panose="02020603050405020304" pitchFamily="18" charset="0"/>
              <a:cs typeface="Calibri" panose="020F0502020204030204" pitchFamily="34" charset="0"/>
            </a:endParaRPr>
          </a:p>
          <a:p>
            <a:pPr marL="450215" indent="-450215"/>
            <a:r>
              <a:rPr lang="en-GB" sz="1300" dirty="0">
                <a:solidFill>
                  <a:srgbClr val="000000"/>
                </a:solidFill>
                <a:effectLst/>
                <a:ea typeface="Times New Roman" panose="02020603050405020304" pitchFamily="18" charset="0"/>
                <a:cs typeface="Calibri" panose="020F0502020204030204" pitchFamily="34" charset="0"/>
              </a:rPr>
              <a:t>Eaton, S. E., </a:t>
            </a:r>
            <a:r>
              <a:rPr lang="en-GB" sz="1300" dirty="0" err="1">
                <a:solidFill>
                  <a:srgbClr val="000000"/>
                </a:solidFill>
                <a:effectLst/>
                <a:ea typeface="Times New Roman" panose="02020603050405020304" pitchFamily="18" charset="0"/>
                <a:cs typeface="Calibri" panose="020F0502020204030204" pitchFamily="34" charset="0"/>
              </a:rPr>
              <a:t>Stoesz</a:t>
            </a:r>
            <a:r>
              <a:rPr lang="en-GB" sz="1300" dirty="0">
                <a:solidFill>
                  <a:srgbClr val="000000"/>
                </a:solidFill>
                <a:effectLst/>
                <a:ea typeface="Times New Roman" panose="02020603050405020304" pitchFamily="18" charset="0"/>
                <a:cs typeface="Calibri" panose="020F0502020204030204" pitchFamily="34" charset="0"/>
              </a:rPr>
              <a:t>, B. M., Thacker, E. J., &amp; </a:t>
            </a:r>
            <a:r>
              <a:rPr lang="en-GB" sz="1300" dirty="0" err="1">
                <a:solidFill>
                  <a:srgbClr val="000000"/>
                </a:solidFill>
                <a:effectLst/>
                <a:ea typeface="Times New Roman" panose="02020603050405020304" pitchFamily="18" charset="0"/>
                <a:cs typeface="Calibri" panose="020F0502020204030204" pitchFamily="34" charset="0"/>
              </a:rPr>
              <a:t>Miron</a:t>
            </a:r>
            <a:r>
              <a:rPr lang="en-GB" sz="1300" dirty="0">
                <a:solidFill>
                  <a:srgbClr val="000000"/>
                </a:solidFill>
                <a:effectLst/>
                <a:ea typeface="Times New Roman" panose="02020603050405020304" pitchFamily="18" charset="0"/>
                <a:cs typeface="Calibri" panose="020F0502020204030204" pitchFamily="34" charset="0"/>
              </a:rPr>
              <a:t>, J. B. (2020). Methodological decisions in undertaking academic integrity policy analysis: Considerations for future research. </a:t>
            </a:r>
            <a:r>
              <a:rPr lang="en-GB" sz="1300" i="1" dirty="0">
                <a:solidFill>
                  <a:srgbClr val="000000"/>
                </a:solidFill>
                <a:effectLst/>
                <a:ea typeface="Times New Roman" panose="02020603050405020304" pitchFamily="18" charset="0"/>
                <a:cs typeface="Calibri" panose="020F0502020204030204" pitchFamily="34" charset="0"/>
              </a:rPr>
              <a:t>Canadian Perspectives on Academic Integrity</a:t>
            </a:r>
            <a:r>
              <a:rPr lang="en-GB" sz="1300" dirty="0">
                <a:solidFill>
                  <a:srgbClr val="000000"/>
                </a:solidFill>
                <a:effectLst/>
                <a:ea typeface="Times New Roman" panose="02020603050405020304" pitchFamily="18" charset="0"/>
                <a:cs typeface="Calibri" panose="020F0502020204030204" pitchFamily="34" charset="0"/>
              </a:rPr>
              <a:t>, </a:t>
            </a:r>
            <a:r>
              <a:rPr lang="en-GB" sz="1300" i="1" dirty="0">
                <a:solidFill>
                  <a:srgbClr val="000000"/>
                </a:solidFill>
                <a:effectLst/>
                <a:ea typeface="Times New Roman" panose="02020603050405020304" pitchFamily="18" charset="0"/>
                <a:cs typeface="Calibri" panose="020F0502020204030204" pitchFamily="34" charset="0"/>
              </a:rPr>
              <a:t>3</a:t>
            </a:r>
            <a:r>
              <a:rPr lang="en-GB" sz="1300" dirty="0">
                <a:solidFill>
                  <a:srgbClr val="000000"/>
                </a:solidFill>
                <a:effectLst/>
                <a:ea typeface="Times New Roman" panose="02020603050405020304" pitchFamily="18" charset="0"/>
                <a:cs typeface="Calibri" panose="020F0502020204030204" pitchFamily="34" charset="0"/>
              </a:rPr>
              <a:t>(1), 83-91.</a:t>
            </a:r>
            <a:endParaRPr lang="en-GB" sz="1300" dirty="0">
              <a:effectLst/>
              <a:ea typeface="Calibri" panose="020F0502020204030204" pitchFamily="34" charset="0"/>
              <a:cs typeface="Calibri" panose="020F0502020204030204" pitchFamily="34" charset="0"/>
            </a:endParaRPr>
          </a:p>
          <a:p>
            <a:pPr marL="450215" indent="-450215"/>
            <a:r>
              <a:rPr lang="en-GB" sz="1300" kern="100" dirty="0">
                <a:effectLst/>
                <a:ea typeface="Calibri" panose="020F0502020204030204" pitchFamily="34" charset="0"/>
                <a:cs typeface="Times New Roman" panose="02020603050405020304" pitchFamily="18" charset="0"/>
              </a:rPr>
              <a:t>ENAI Academic Integrity Policies. (n.d.). </a:t>
            </a:r>
            <a:r>
              <a:rPr lang="en-GB" sz="1300" i="1" kern="100" dirty="0">
                <a:effectLst/>
                <a:ea typeface="Calibri" panose="020F0502020204030204" pitchFamily="34" charset="0"/>
                <a:cs typeface="Times New Roman" panose="02020603050405020304" pitchFamily="18" charset="0"/>
              </a:rPr>
              <a:t>ENAI academic integrity policies working group.</a:t>
            </a:r>
            <a:r>
              <a:rPr lang="en-GB" sz="1300" kern="100" dirty="0">
                <a:effectLst/>
                <a:ea typeface="Calibri" panose="020F0502020204030204" pitchFamily="34" charset="0"/>
                <a:cs typeface="Times New Roman" panose="02020603050405020304" pitchFamily="18" charset="0"/>
              </a:rPr>
              <a:t> </a:t>
            </a:r>
            <a:r>
              <a:rPr lang="en-GB" sz="1300" u="sng" kern="100" dirty="0">
                <a:solidFill>
                  <a:srgbClr val="0563C1"/>
                </a:solidFill>
                <a:effectLst/>
                <a:ea typeface="Calibri" panose="020F0502020204030204" pitchFamily="34" charset="0"/>
                <a:cs typeface="Times New Roman" panose="02020603050405020304" pitchFamily="18" charset="0"/>
                <a:hlinkClick r:id="rId6"/>
              </a:rPr>
              <a:t>https://www.academicintegrity.eu/wp/academic-integrity-policies/</a:t>
            </a:r>
            <a:endParaRPr lang="en-TR" sz="1300" kern="100" dirty="0">
              <a:effectLst/>
              <a:ea typeface="Calibri" panose="020F0502020204030204" pitchFamily="34" charset="0"/>
              <a:cs typeface="Times New Roman" panose="02020603050405020304" pitchFamily="18" charset="0"/>
            </a:endParaRPr>
          </a:p>
          <a:p>
            <a:pPr marL="450215" indent="-450215"/>
            <a:r>
              <a:rPr lang="en-GB" sz="1300" dirty="0"/>
              <a:t>Glendinning, I., </a:t>
            </a:r>
            <a:r>
              <a:rPr lang="en-GB" sz="1300" dirty="0" err="1"/>
              <a:t>Foltýnek</a:t>
            </a:r>
            <a:r>
              <a:rPr lang="en-GB" sz="1300" dirty="0"/>
              <a:t>, T., </a:t>
            </a:r>
            <a:r>
              <a:rPr lang="en-GB" sz="1300" dirty="0" err="1"/>
              <a:t>Henek</a:t>
            </a:r>
            <a:r>
              <a:rPr lang="en-GB" sz="1300" dirty="0"/>
              <a:t> </a:t>
            </a:r>
            <a:r>
              <a:rPr lang="en-GB" sz="1300" dirty="0" err="1"/>
              <a:t>Dlabolová</a:t>
            </a:r>
            <a:r>
              <a:rPr lang="en-GB" sz="1300" dirty="0"/>
              <a:t>, D., </a:t>
            </a:r>
            <a:r>
              <a:rPr lang="en-GB" sz="1300" dirty="0" err="1"/>
              <a:t>Dannhoferová</a:t>
            </a:r>
            <a:r>
              <a:rPr lang="en-GB" sz="1300" dirty="0"/>
              <a:t>, J., </a:t>
            </a:r>
            <a:r>
              <a:rPr lang="en-GB" sz="1300" dirty="0" err="1"/>
              <a:t>Králíková</a:t>
            </a:r>
            <a:r>
              <a:rPr lang="en-GB" sz="1300" dirty="0"/>
              <a:t>, V., </a:t>
            </a:r>
            <a:r>
              <a:rPr lang="en-GB" sz="1300" dirty="0" err="1"/>
              <a:t>Michalska</a:t>
            </a:r>
            <a:r>
              <a:rPr lang="en-GB" sz="1300" dirty="0"/>
              <a:t>, A., </a:t>
            </a:r>
            <a:r>
              <a:rPr lang="en-GB" sz="1300" dirty="0" err="1"/>
              <a:t>Orim</a:t>
            </a:r>
            <a:r>
              <a:rPr lang="en-GB" sz="1300" dirty="0"/>
              <a:t>, S. M., &amp; </a:t>
            </a:r>
            <a:r>
              <a:rPr lang="en-GB" sz="1300" dirty="0" err="1"/>
              <a:t>Turčínek</a:t>
            </a:r>
            <a:r>
              <a:rPr lang="en-GB" sz="1300" dirty="0"/>
              <a:t>, P. (2022). </a:t>
            </a:r>
            <a:r>
              <a:rPr lang="en-GB" sz="1300" i="1" dirty="0"/>
              <a:t>Project on academic integrity in Armenia, Azerbaijan, Georgia, Kazakhstan and Turkey </a:t>
            </a:r>
            <a:r>
              <a:rPr lang="en-GB" sz="1300" dirty="0"/>
              <a:t>(Vol. 6). ETINED Council of Europe Platform on Ethics, Transparency and Integrity in Education. ISBN 978-92-871-9111-3</a:t>
            </a:r>
          </a:p>
          <a:p>
            <a:pPr marL="450215" indent="-450215"/>
            <a:r>
              <a:rPr lang="en-GB" sz="1300" kern="100" dirty="0">
                <a:effectLst/>
                <a:ea typeface="Calibri" panose="020F0502020204030204" pitchFamily="34" charset="0"/>
                <a:cs typeface="Times New Roman" panose="02020603050405020304" pitchFamily="18" charset="0"/>
              </a:rPr>
              <a:t>Morris, E. (2016). Academic integrity policy and practice: Introduction. In T. </a:t>
            </a:r>
            <a:r>
              <a:rPr lang="en-GB" sz="1300" kern="100" dirty="0" err="1">
                <a:effectLst/>
                <a:ea typeface="Calibri" panose="020F0502020204030204" pitchFamily="34" charset="0"/>
                <a:cs typeface="Times New Roman" panose="02020603050405020304" pitchFamily="18" charset="0"/>
              </a:rPr>
              <a:t>Bretag</a:t>
            </a:r>
            <a:r>
              <a:rPr lang="en-GB" sz="1300" kern="100" dirty="0">
                <a:effectLst/>
                <a:ea typeface="Calibri" panose="020F0502020204030204" pitchFamily="34" charset="0"/>
                <a:cs typeface="Times New Roman" panose="02020603050405020304" pitchFamily="18" charset="0"/>
              </a:rPr>
              <a:t> (Ed.), </a:t>
            </a:r>
            <a:r>
              <a:rPr lang="en-GB" sz="1300" i="1" kern="100" dirty="0">
                <a:effectLst/>
                <a:ea typeface="Calibri" panose="020F0502020204030204" pitchFamily="34" charset="0"/>
                <a:cs typeface="Times New Roman" panose="02020603050405020304" pitchFamily="18" charset="0"/>
              </a:rPr>
              <a:t>Handbook of academic integrity</a:t>
            </a:r>
            <a:r>
              <a:rPr lang="en-GB" sz="1300" kern="100" dirty="0">
                <a:effectLst/>
                <a:ea typeface="Calibri" panose="020F0502020204030204" pitchFamily="34" charset="0"/>
                <a:cs typeface="Times New Roman" panose="02020603050405020304" pitchFamily="18" charset="0"/>
              </a:rPr>
              <a:t> (pp. 409-411). Springer. </a:t>
            </a:r>
            <a:r>
              <a:rPr lang="en-GB" sz="1300" u="sng" kern="100" dirty="0">
                <a:solidFill>
                  <a:srgbClr val="0563C1"/>
                </a:solidFill>
                <a:effectLst/>
                <a:ea typeface="Calibri" panose="020F0502020204030204" pitchFamily="34" charset="0"/>
                <a:cs typeface="Times New Roman" panose="02020603050405020304" pitchFamily="18" charset="0"/>
                <a:hlinkClick r:id="rId4"/>
              </a:rPr>
              <a:t>https://doi.org/10.1007/978-981-287-098-8</a:t>
            </a:r>
            <a:endParaRPr lang="en-TR" sz="1300" kern="100" dirty="0">
              <a:effectLst/>
              <a:ea typeface="Calibri" panose="020F0502020204030204" pitchFamily="34" charset="0"/>
              <a:cs typeface="Times New Roman" panose="02020603050405020304" pitchFamily="18" charset="0"/>
            </a:endParaRPr>
          </a:p>
          <a:p>
            <a:pPr marL="447675" indent="-434975"/>
            <a:r>
              <a:rPr lang="en-GB" sz="1300" kern="100" dirty="0">
                <a:effectLst/>
                <a:ea typeface="Calibri" panose="020F0502020204030204" pitchFamily="34" charset="0"/>
                <a:cs typeface="Times New Roman" panose="02020603050405020304" pitchFamily="18" charset="0"/>
              </a:rPr>
              <a:t>Paine, L. S. (1994). Managing for organizational integrity. </a:t>
            </a:r>
            <a:r>
              <a:rPr lang="en-GB" sz="1300" i="1" kern="100" dirty="0">
                <a:effectLst/>
                <a:ea typeface="Calibri" panose="020F0502020204030204" pitchFamily="34" charset="0"/>
                <a:cs typeface="Times New Roman" panose="02020603050405020304" pitchFamily="18" charset="0"/>
              </a:rPr>
              <a:t>Harvard Business Review, 72</a:t>
            </a:r>
            <a:r>
              <a:rPr lang="en-GB" sz="1300" kern="100" dirty="0">
                <a:effectLst/>
                <a:ea typeface="Calibri" panose="020F0502020204030204" pitchFamily="34" charset="0"/>
                <a:cs typeface="Times New Roman" panose="02020603050405020304" pitchFamily="18" charset="0"/>
              </a:rPr>
              <a:t>(2), 106-117.</a:t>
            </a:r>
            <a:endParaRPr lang="en-TR" sz="1300" kern="100" dirty="0">
              <a:effectLst/>
              <a:ea typeface="Calibri" panose="020F0502020204030204" pitchFamily="34" charset="0"/>
              <a:cs typeface="Times New Roman" panose="02020603050405020304" pitchFamily="18" charset="0"/>
            </a:endParaRPr>
          </a:p>
          <a:p>
            <a:pPr marL="447675" indent="-434975">
              <a:lnSpc>
                <a:spcPct val="100000"/>
              </a:lnSpc>
              <a:buNone/>
            </a:pPr>
            <a:r>
              <a:rPr lang="en-GB" sz="1300" kern="100" dirty="0">
                <a:effectLst/>
                <a:ea typeface="Calibri" panose="020F0502020204030204" pitchFamily="34" charset="0"/>
                <a:cs typeface="Times New Roman" panose="02020603050405020304" pitchFamily="18" charset="0"/>
              </a:rPr>
              <a:t>Razı, S., Glendinning, I., </a:t>
            </a:r>
            <a:r>
              <a:rPr lang="en-GB" sz="1300" kern="100" dirty="0" err="1">
                <a:effectLst/>
                <a:ea typeface="Calibri" panose="020F0502020204030204" pitchFamily="34" charset="0"/>
                <a:cs typeface="Times New Roman" panose="02020603050405020304" pitchFamily="18" charset="0"/>
              </a:rPr>
              <a:t>Sivasubramaniam</a:t>
            </a:r>
            <a:r>
              <a:rPr lang="en-GB" sz="1300" kern="100" dirty="0">
                <a:effectLst/>
                <a:ea typeface="Calibri" panose="020F0502020204030204" pitchFamily="34" charset="0"/>
                <a:cs typeface="Times New Roman" panose="02020603050405020304" pitchFamily="18" charset="0"/>
              </a:rPr>
              <a:t>, S. D., Eaton, S. E., </a:t>
            </a:r>
            <a:r>
              <a:rPr lang="en-GB" sz="1300" kern="100" dirty="0" err="1">
                <a:effectLst/>
                <a:ea typeface="Calibri" panose="020F0502020204030204" pitchFamily="34" charset="0"/>
                <a:cs typeface="Times New Roman" panose="02020603050405020304" pitchFamily="18" charset="0"/>
              </a:rPr>
              <a:t>Çelik</a:t>
            </a:r>
            <a:r>
              <a:rPr lang="en-GB" sz="1300" kern="100" dirty="0">
                <a:effectLst/>
                <a:ea typeface="Calibri" panose="020F0502020204030204" pitchFamily="34" charset="0"/>
                <a:cs typeface="Times New Roman" panose="02020603050405020304" pitchFamily="18" charset="0"/>
              </a:rPr>
              <a:t>, </a:t>
            </a:r>
            <a:r>
              <a:rPr lang="en-GB" sz="1300" kern="100" dirty="0" err="1">
                <a:effectLst/>
                <a:ea typeface="Calibri" panose="020F0502020204030204" pitchFamily="34" charset="0"/>
                <a:cs typeface="Times New Roman" panose="02020603050405020304" pitchFamily="18" charset="0"/>
              </a:rPr>
              <a:t>Ö</a:t>
            </a:r>
            <a:r>
              <a:rPr lang="en-GB" sz="1300" kern="100" dirty="0">
                <a:effectLst/>
                <a:ea typeface="Calibri" panose="020F0502020204030204" pitchFamily="34" charset="0"/>
                <a:cs typeface="Times New Roman" panose="02020603050405020304" pitchFamily="18" charset="0"/>
              </a:rPr>
              <a:t>., Khan, Z. R., </a:t>
            </a:r>
            <a:r>
              <a:rPr lang="en-GB" sz="1300" kern="100" dirty="0" err="1">
                <a:effectLst/>
                <a:ea typeface="Calibri" panose="020F0502020204030204" pitchFamily="34" charset="0"/>
                <a:cs typeface="Times New Roman" panose="02020603050405020304" pitchFamily="18" charset="0"/>
              </a:rPr>
              <a:t>Bjelobaba</a:t>
            </a:r>
            <a:r>
              <a:rPr lang="en-GB" sz="1300" kern="100" dirty="0">
                <a:effectLst/>
                <a:ea typeface="Calibri" panose="020F0502020204030204" pitchFamily="34" charset="0"/>
                <a:cs typeface="Times New Roman" panose="02020603050405020304" pitchFamily="18" charset="0"/>
              </a:rPr>
              <a:t>, S., Fishman, T., &amp; Waddington, L. (2022, May 4). </a:t>
            </a:r>
            <a:r>
              <a:rPr lang="en-GB" sz="1300" i="1" kern="100" dirty="0">
                <a:effectLst/>
                <a:ea typeface="Calibri" panose="020F0502020204030204" pitchFamily="34" charset="0"/>
                <a:cs typeface="Times New Roman" panose="02020603050405020304" pitchFamily="18" charset="0"/>
              </a:rPr>
              <a:t>Changing trends in academic integrity policy development: Implications for post-COVID era </a:t>
            </a:r>
            <a:r>
              <a:rPr lang="en-GB" sz="1300" kern="100" dirty="0">
                <a:effectLst/>
                <a:ea typeface="Calibri" panose="020F0502020204030204" pitchFamily="34" charset="0"/>
                <a:cs typeface="Times New Roman" panose="02020603050405020304" pitchFamily="18" charset="0"/>
              </a:rPr>
              <a:t>[Paper presentation]. 8th European Conference on Academic Integrity and Plagiarism (ECAIP), Porto, Portugal. </a:t>
            </a:r>
            <a:r>
              <a:rPr lang="en-GB" sz="1300" u="sng" kern="100" dirty="0">
                <a:solidFill>
                  <a:srgbClr val="0563C1"/>
                </a:solidFill>
                <a:effectLst/>
                <a:ea typeface="Calibri" panose="020F0502020204030204" pitchFamily="34" charset="0"/>
                <a:cs typeface="Times New Roman" panose="02020603050405020304" pitchFamily="18" charset="0"/>
                <a:hlinkClick r:id="rId7"/>
              </a:rPr>
              <a:t>https://academicintegrity.eu/conference/wp-content/files/2022/Book_of_Abstracts_2022.pdf</a:t>
            </a:r>
            <a:endParaRPr lang="en-TR" sz="1300" kern="100" dirty="0">
              <a:effectLst/>
              <a:ea typeface="Calibri" panose="020F0502020204030204" pitchFamily="34" charset="0"/>
              <a:cs typeface="Times New Roman" panose="02020603050405020304" pitchFamily="18" charset="0"/>
            </a:endParaRPr>
          </a:p>
          <a:p>
            <a:pPr marL="447675" indent="-434975">
              <a:lnSpc>
                <a:spcPct val="100000"/>
              </a:lnSpc>
              <a:buNone/>
            </a:pPr>
            <a:r>
              <a:rPr lang="en-GB" sz="1300" kern="100" dirty="0">
                <a:effectLst/>
                <a:ea typeface="Calibri" panose="020F0502020204030204" pitchFamily="34" charset="0"/>
                <a:cs typeface="Times New Roman" panose="02020603050405020304" pitchFamily="18" charset="0"/>
              </a:rPr>
              <a:t>Razı, S., </a:t>
            </a:r>
            <a:r>
              <a:rPr lang="en-GB" sz="1300" kern="100" dirty="0" err="1">
                <a:effectLst/>
                <a:ea typeface="Calibri" panose="020F0502020204030204" pitchFamily="34" charset="0"/>
                <a:cs typeface="Times New Roman" panose="02020603050405020304" pitchFamily="18" charset="0"/>
              </a:rPr>
              <a:t>Sivasubramaniam</a:t>
            </a:r>
            <a:r>
              <a:rPr lang="en-GB" sz="1300" kern="100" dirty="0">
                <a:effectLst/>
                <a:ea typeface="Calibri" panose="020F0502020204030204" pitchFamily="34" charset="0"/>
                <a:cs typeface="Times New Roman" panose="02020603050405020304" pitchFamily="18" charset="0"/>
              </a:rPr>
              <a:t>, S., Eaton, S. E., </a:t>
            </a:r>
            <a:r>
              <a:rPr lang="en-GB" sz="1300" kern="100" dirty="0" err="1">
                <a:effectLst/>
                <a:ea typeface="Calibri" panose="020F0502020204030204" pitchFamily="34" charset="0"/>
                <a:cs typeface="Times New Roman" panose="02020603050405020304" pitchFamily="18" charset="0"/>
              </a:rPr>
              <a:t>Bryukhovetska</a:t>
            </a:r>
            <a:r>
              <a:rPr lang="en-GB" sz="1300" kern="100" dirty="0">
                <a:effectLst/>
                <a:ea typeface="Calibri" panose="020F0502020204030204" pitchFamily="34" charset="0"/>
                <a:cs typeface="Times New Roman" panose="02020603050405020304" pitchFamily="18" charset="0"/>
              </a:rPr>
              <a:t>, O., Glendinning, I., Khan, Z. R., </a:t>
            </a:r>
            <a:r>
              <a:rPr lang="en-GB" sz="1300" kern="100" dirty="0" err="1">
                <a:effectLst/>
                <a:ea typeface="Calibri" panose="020F0502020204030204" pitchFamily="34" charset="0"/>
                <a:cs typeface="Times New Roman" panose="02020603050405020304" pitchFamily="18" charset="0"/>
              </a:rPr>
              <a:t>Bjelobaba</a:t>
            </a:r>
            <a:r>
              <a:rPr lang="en-GB" sz="1300" kern="100" dirty="0">
                <a:effectLst/>
                <a:ea typeface="Calibri" panose="020F0502020204030204" pitchFamily="34" charset="0"/>
                <a:cs typeface="Times New Roman" panose="02020603050405020304" pitchFamily="18" charset="0"/>
              </a:rPr>
              <a:t>, S., </a:t>
            </a:r>
            <a:r>
              <a:rPr lang="en-GB" sz="1300" kern="100" dirty="0" err="1">
                <a:effectLst/>
                <a:ea typeface="Calibri" panose="020F0502020204030204" pitchFamily="34" charset="0"/>
                <a:cs typeface="Times New Roman" panose="02020603050405020304" pitchFamily="18" charset="0"/>
              </a:rPr>
              <a:t>Çelik</a:t>
            </a:r>
            <a:r>
              <a:rPr lang="en-GB" sz="1300" kern="100" dirty="0">
                <a:effectLst/>
                <a:ea typeface="Calibri" panose="020F0502020204030204" pitchFamily="34" charset="0"/>
                <a:cs typeface="Times New Roman" panose="02020603050405020304" pitchFamily="18" charset="0"/>
              </a:rPr>
              <a:t>, </a:t>
            </a:r>
            <a:r>
              <a:rPr lang="en-GB" sz="1300" kern="100" dirty="0" err="1">
                <a:effectLst/>
                <a:ea typeface="Calibri" panose="020F0502020204030204" pitchFamily="34" charset="0"/>
                <a:cs typeface="Times New Roman" panose="02020603050405020304" pitchFamily="18" charset="0"/>
              </a:rPr>
              <a:t>Ö</a:t>
            </a:r>
            <a:r>
              <a:rPr lang="en-GB" sz="1300" kern="100" dirty="0">
                <a:effectLst/>
                <a:ea typeface="Calibri" panose="020F0502020204030204" pitchFamily="34" charset="0"/>
                <a:cs typeface="Times New Roman" panose="02020603050405020304" pitchFamily="18" charset="0"/>
              </a:rPr>
              <a:t>., &amp; </a:t>
            </a:r>
            <a:r>
              <a:rPr lang="en-GB" sz="1300" kern="100" dirty="0" err="1">
                <a:effectLst/>
                <a:ea typeface="Calibri" panose="020F0502020204030204" pitchFamily="34" charset="0"/>
                <a:cs typeface="Times New Roman" panose="02020603050405020304" pitchFamily="18" charset="0"/>
              </a:rPr>
              <a:t>Zehir</a:t>
            </a:r>
            <a:r>
              <a:rPr lang="en-GB" sz="1300" kern="100" dirty="0">
                <a:effectLst/>
                <a:ea typeface="Calibri" panose="020F0502020204030204" pitchFamily="34" charset="0"/>
                <a:cs typeface="Times New Roman" panose="02020603050405020304" pitchFamily="18" charset="0"/>
              </a:rPr>
              <a:t> </a:t>
            </a:r>
            <a:r>
              <a:rPr lang="en-GB" sz="1300" kern="100" dirty="0" err="1">
                <a:effectLst/>
                <a:ea typeface="Calibri" panose="020F0502020204030204" pitchFamily="34" charset="0"/>
                <a:cs typeface="Times New Roman" panose="02020603050405020304" pitchFamily="18" charset="0"/>
              </a:rPr>
              <a:t>Topkaya</a:t>
            </a:r>
            <a:r>
              <a:rPr lang="en-GB" sz="1300" kern="100" dirty="0">
                <a:effectLst/>
                <a:ea typeface="Calibri" panose="020F0502020204030204" pitchFamily="34" charset="0"/>
                <a:cs typeface="Times New Roman" panose="02020603050405020304" pitchFamily="18" charset="0"/>
              </a:rPr>
              <a:t>, E. (2021, June 22). </a:t>
            </a:r>
            <a:r>
              <a:rPr lang="en-GB" sz="1300" i="1" kern="100" dirty="0">
                <a:effectLst/>
                <a:ea typeface="Calibri" panose="020F0502020204030204" pitchFamily="34" charset="0"/>
                <a:cs typeface="Times New Roman" panose="02020603050405020304" pitchFamily="18" charset="0"/>
              </a:rPr>
              <a:t>Systematic collaboration to promote academic integrity during emergency crisis </a:t>
            </a:r>
            <a:r>
              <a:rPr lang="en-GB" sz="1300" kern="100" dirty="0">
                <a:effectLst/>
                <a:ea typeface="Calibri" panose="020F0502020204030204" pitchFamily="34" charset="0"/>
                <a:cs typeface="Times New Roman" panose="02020603050405020304" pitchFamily="18" charset="0"/>
              </a:rPr>
              <a:t>[Paper presentation]. </a:t>
            </a:r>
          </a:p>
          <a:p>
            <a:pPr marL="447675" indent="-434975">
              <a:lnSpc>
                <a:spcPct val="100000"/>
              </a:lnSpc>
              <a:buNone/>
            </a:pPr>
            <a:r>
              <a:rPr lang="en-GB" sz="1300" dirty="0">
                <a:solidFill>
                  <a:srgbClr val="000000"/>
                </a:solidFill>
                <a:effectLst/>
                <a:ea typeface="Times New Roman" panose="02020603050405020304" pitchFamily="18" charset="0"/>
                <a:cs typeface="Calibri" panose="020F0502020204030204" pitchFamily="34" charset="0"/>
              </a:rPr>
              <a:t>Scanlan, C. L. (2006). Strategies to promote a climate of academic integrity and minimize student cheating and plagiarism. </a:t>
            </a:r>
            <a:r>
              <a:rPr lang="en-GB" sz="1300" i="1" dirty="0">
                <a:solidFill>
                  <a:srgbClr val="000000"/>
                </a:solidFill>
                <a:effectLst/>
                <a:ea typeface="Times New Roman" panose="02020603050405020304" pitchFamily="18" charset="0"/>
                <a:cs typeface="Calibri" panose="020F0502020204030204" pitchFamily="34" charset="0"/>
              </a:rPr>
              <a:t>Journal of Allied Health</a:t>
            </a:r>
            <a:r>
              <a:rPr lang="en-GB" sz="1300" dirty="0">
                <a:solidFill>
                  <a:srgbClr val="000000"/>
                </a:solidFill>
                <a:effectLst/>
                <a:ea typeface="Times New Roman" panose="02020603050405020304" pitchFamily="18" charset="0"/>
                <a:cs typeface="Calibri" panose="020F0502020204030204" pitchFamily="34" charset="0"/>
              </a:rPr>
              <a:t>, </a:t>
            </a:r>
            <a:r>
              <a:rPr lang="en-GB" sz="1300" i="1" dirty="0">
                <a:solidFill>
                  <a:srgbClr val="000000"/>
                </a:solidFill>
                <a:effectLst/>
                <a:ea typeface="Times New Roman" panose="02020603050405020304" pitchFamily="18" charset="0"/>
                <a:cs typeface="Calibri" panose="020F0502020204030204" pitchFamily="34" charset="0"/>
              </a:rPr>
              <a:t>35</a:t>
            </a:r>
            <a:r>
              <a:rPr lang="en-GB" sz="1300" dirty="0">
                <a:solidFill>
                  <a:srgbClr val="000000"/>
                </a:solidFill>
                <a:effectLst/>
                <a:ea typeface="Times New Roman" panose="02020603050405020304" pitchFamily="18" charset="0"/>
                <a:cs typeface="Calibri" panose="020F0502020204030204" pitchFamily="34" charset="0"/>
              </a:rPr>
              <a:t>(3), 179–185.</a:t>
            </a:r>
          </a:p>
          <a:p>
            <a:pPr marL="450215" indent="-450215"/>
            <a:r>
              <a:rPr lang="en-GB" sz="1300" kern="100" dirty="0" err="1">
                <a:effectLst/>
                <a:ea typeface="Calibri" panose="020F0502020204030204" pitchFamily="34" charset="0"/>
                <a:cs typeface="Times New Roman" panose="02020603050405020304" pitchFamily="18" charset="0"/>
              </a:rPr>
              <a:t>Tauginienė</a:t>
            </a:r>
            <a:r>
              <a:rPr lang="en-GB" sz="1300" kern="100" dirty="0">
                <a:effectLst/>
                <a:ea typeface="Calibri" panose="020F0502020204030204" pitchFamily="34" charset="0"/>
                <a:cs typeface="Times New Roman" panose="02020603050405020304" pitchFamily="18" charset="0"/>
              </a:rPr>
              <a:t>, L, </a:t>
            </a:r>
            <a:r>
              <a:rPr lang="en-GB" sz="1300" kern="100" dirty="0" err="1">
                <a:effectLst/>
                <a:ea typeface="Calibri" panose="020F0502020204030204" pitchFamily="34" charset="0"/>
                <a:cs typeface="Times New Roman" panose="02020603050405020304" pitchFamily="18" charset="0"/>
              </a:rPr>
              <a:t>Gaižauskaitė</a:t>
            </a:r>
            <a:r>
              <a:rPr lang="en-GB" sz="1300" kern="100" dirty="0">
                <a:effectLst/>
                <a:ea typeface="Calibri" panose="020F0502020204030204" pitchFamily="34" charset="0"/>
                <a:cs typeface="Times New Roman" panose="02020603050405020304" pitchFamily="18" charset="0"/>
              </a:rPr>
              <a:t>, I, Glendinning, I, </a:t>
            </a:r>
            <a:r>
              <a:rPr lang="en-GB" sz="1300" kern="100" dirty="0" err="1">
                <a:effectLst/>
                <a:ea typeface="Calibri" panose="020F0502020204030204" pitchFamily="34" charset="0"/>
                <a:cs typeface="Times New Roman" panose="02020603050405020304" pitchFamily="18" charset="0"/>
              </a:rPr>
              <a:t>Kravjar</a:t>
            </a:r>
            <a:r>
              <a:rPr lang="en-GB" sz="1300" kern="100" dirty="0">
                <a:effectLst/>
                <a:ea typeface="Calibri" panose="020F0502020204030204" pitchFamily="34" charset="0"/>
                <a:cs typeface="Times New Roman" panose="02020603050405020304" pitchFamily="18" charset="0"/>
              </a:rPr>
              <a:t>, J, </a:t>
            </a:r>
            <a:r>
              <a:rPr lang="en-GB" sz="1300" kern="100" dirty="0" err="1">
                <a:effectLst/>
                <a:ea typeface="Calibri" panose="020F0502020204030204" pitchFamily="34" charset="0"/>
                <a:cs typeface="Times New Roman" panose="02020603050405020304" pitchFamily="18" charset="0"/>
              </a:rPr>
              <a:t>Ojsteršek</a:t>
            </a:r>
            <a:r>
              <a:rPr lang="en-GB" sz="1300" kern="100" dirty="0">
                <a:effectLst/>
                <a:ea typeface="Calibri" panose="020F0502020204030204" pitchFamily="34" charset="0"/>
                <a:cs typeface="Times New Roman" panose="02020603050405020304" pitchFamily="18" charset="0"/>
              </a:rPr>
              <a:t>, M, Ribeiro, L, </a:t>
            </a:r>
            <a:r>
              <a:rPr lang="en-GB" sz="1300" kern="100" dirty="0" err="1">
                <a:effectLst/>
                <a:ea typeface="Calibri" panose="020F0502020204030204" pitchFamily="34" charset="0"/>
                <a:cs typeface="Times New Roman" panose="02020603050405020304" pitchFamily="18" charset="0"/>
              </a:rPr>
              <a:t>Odiņeca</a:t>
            </a:r>
            <a:r>
              <a:rPr lang="en-GB" sz="1300" kern="100" dirty="0">
                <a:effectLst/>
                <a:ea typeface="Calibri" panose="020F0502020204030204" pitchFamily="34" charset="0"/>
                <a:cs typeface="Times New Roman" panose="02020603050405020304" pitchFamily="18" charset="0"/>
              </a:rPr>
              <a:t>, T, Marino, F, </a:t>
            </a:r>
            <a:r>
              <a:rPr lang="en-GB" sz="1300" kern="100" dirty="0" err="1">
                <a:effectLst/>
                <a:ea typeface="Calibri" panose="020F0502020204030204" pitchFamily="34" charset="0"/>
                <a:cs typeface="Times New Roman" panose="02020603050405020304" pitchFamily="18" charset="0"/>
              </a:rPr>
              <a:t>Cosentino</a:t>
            </a:r>
            <a:r>
              <a:rPr lang="en-GB" sz="1300" kern="100" dirty="0">
                <a:effectLst/>
                <a:ea typeface="Calibri" panose="020F0502020204030204" pitchFamily="34" charset="0"/>
                <a:cs typeface="Times New Roman" panose="02020603050405020304" pitchFamily="18" charset="0"/>
              </a:rPr>
              <a:t>, M, </a:t>
            </a:r>
            <a:r>
              <a:rPr lang="en-GB" sz="1300" kern="100" dirty="0" err="1">
                <a:effectLst/>
                <a:ea typeface="Calibri" panose="020F0502020204030204" pitchFamily="34" charset="0"/>
                <a:cs typeface="Times New Roman" panose="02020603050405020304" pitchFamily="18" charset="0"/>
              </a:rPr>
              <a:t>Sivasubramaniam</a:t>
            </a:r>
            <a:r>
              <a:rPr lang="en-GB" sz="1300" kern="100" dirty="0">
                <a:effectLst/>
                <a:ea typeface="Calibri" panose="020F0502020204030204" pitchFamily="34" charset="0"/>
                <a:cs typeface="Times New Roman" panose="02020603050405020304" pitchFamily="18" charset="0"/>
              </a:rPr>
              <a:t>, S, </a:t>
            </a:r>
            <a:r>
              <a:rPr lang="en-GB" sz="1300" kern="100" dirty="0" err="1">
                <a:effectLst/>
                <a:ea typeface="Calibri" panose="020F0502020204030204" pitchFamily="34" charset="0"/>
                <a:cs typeface="Times New Roman" panose="02020603050405020304" pitchFamily="18" charset="0"/>
              </a:rPr>
              <a:t>Foltýnek</a:t>
            </a:r>
            <a:r>
              <a:rPr lang="en-GB" sz="1300" kern="100" dirty="0">
                <a:effectLst/>
                <a:ea typeface="Calibri" panose="020F0502020204030204" pitchFamily="34" charset="0"/>
                <a:cs typeface="Times New Roman" panose="02020603050405020304" pitchFamily="18" charset="0"/>
              </a:rPr>
              <a:t>, T. (2018). </a:t>
            </a:r>
            <a:r>
              <a:rPr lang="en-GB" sz="1300" i="1" kern="100" dirty="0">
                <a:effectLst/>
                <a:ea typeface="Calibri" panose="020F0502020204030204" pitchFamily="34" charset="0"/>
                <a:cs typeface="Times New Roman" panose="02020603050405020304" pitchFamily="18" charset="0"/>
              </a:rPr>
              <a:t>Glossary for academic integrity </a:t>
            </a:r>
            <a:r>
              <a:rPr lang="en-GB" sz="1300" kern="100" dirty="0">
                <a:effectLst/>
                <a:ea typeface="Calibri" panose="020F0502020204030204" pitchFamily="34" charset="0"/>
                <a:cs typeface="Times New Roman" panose="02020603050405020304" pitchFamily="18" charset="0"/>
              </a:rPr>
              <a:t>(Revised version). ENAI Report 3G [online]. </a:t>
            </a:r>
            <a:r>
              <a:rPr lang="en-GB" sz="1300" u="sng" kern="100" dirty="0">
                <a:solidFill>
                  <a:srgbClr val="0563C1"/>
                </a:solidFill>
                <a:effectLst/>
                <a:ea typeface="Calibri" panose="020F0502020204030204" pitchFamily="34" charset="0"/>
                <a:cs typeface="Times New Roman" panose="02020603050405020304" pitchFamily="18" charset="0"/>
                <a:hlinkClick r:id="rId8"/>
              </a:rPr>
              <a:t>https://www.academicintegrity.eu/wp/wp-content/uploads/2023/02/EN-Glossary_revised_final_24.02.23.pdf</a:t>
            </a:r>
            <a:endParaRPr lang="en-TR" sz="13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0204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786E33-2A71-A9A6-4B04-D479ADF84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436" y="4838763"/>
            <a:ext cx="1488986" cy="781108"/>
          </a:xfrm>
          <a:prstGeom prst="rect">
            <a:avLst/>
          </a:prstGeom>
        </p:spPr>
      </p:pic>
      <p:pic>
        <p:nvPicPr>
          <p:cNvPr id="5" name="Picture 4">
            <a:extLst>
              <a:ext uri="{FF2B5EF4-FFF2-40B4-BE49-F238E27FC236}">
                <a16:creationId xmlns:a16="http://schemas.microsoft.com/office/drawing/2014/main" id="{485C8FC7-804C-87A4-4351-10D1E6E50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276" y="4848773"/>
            <a:ext cx="1419013" cy="781108"/>
          </a:xfrm>
          <a:prstGeom prst="rect">
            <a:avLst/>
          </a:prstGeom>
        </p:spPr>
      </p:pic>
      <p:sp>
        <p:nvSpPr>
          <p:cNvPr id="12" name="Google Shape;84;p1">
            <a:extLst>
              <a:ext uri="{FF2B5EF4-FFF2-40B4-BE49-F238E27FC236}">
                <a16:creationId xmlns:a16="http://schemas.microsoft.com/office/drawing/2014/main" id="{12666976-12C8-E81D-A0DD-078294630B84}"/>
              </a:ext>
            </a:extLst>
          </p:cNvPr>
          <p:cNvSpPr txBox="1">
            <a:spLocks noGrp="1"/>
          </p:cNvSpPr>
          <p:nvPr>
            <p:ph type="ctrTitle"/>
          </p:nvPr>
        </p:nvSpPr>
        <p:spPr>
          <a:xfrm>
            <a:off x="1630276" y="1009459"/>
            <a:ext cx="9144000" cy="241954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Arial"/>
              <a:buNone/>
            </a:pPr>
            <a:r>
              <a:rPr lang="en-US" sz="6000" b="1" dirty="0">
                <a:solidFill>
                  <a:schemeClr val="lt1"/>
                </a:solidFill>
                <a:latin typeface="Arial"/>
                <a:ea typeface="Arial"/>
                <a:cs typeface="Arial"/>
                <a:sym typeface="Arial"/>
              </a:rPr>
              <a:t>Thank you</a:t>
            </a:r>
            <a:br>
              <a:rPr lang="en-US" sz="6000" b="1" dirty="0">
                <a:solidFill>
                  <a:schemeClr val="lt1"/>
                </a:solidFill>
                <a:latin typeface="Arial"/>
                <a:ea typeface="Arial"/>
                <a:cs typeface="Arial"/>
                <a:sym typeface="Arial"/>
              </a:rPr>
            </a:br>
            <a:r>
              <a:rPr lang="en-US" sz="6000" b="1" dirty="0">
                <a:solidFill>
                  <a:schemeClr val="lt1"/>
                </a:solidFill>
                <a:latin typeface="Arial"/>
                <a:ea typeface="Arial"/>
                <a:cs typeface="Arial"/>
                <a:sym typeface="Arial"/>
              </a:rPr>
              <a:t>for your participation!</a:t>
            </a:r>
            <a:endParaRPr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0465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AA56681-23EE-CD1E-BB0E-9CB32EC261C6}"/>
              </a:ext>
            </a:extLst>
          </p:cNvPr>
          <p:cNvSpPr txBox="1">
            <a:spLocks/>
          </p:cNvSpPr>
          <p:nvPr/>
        </p:nvSpPr>
        <p:spPr>
          <a:xfrm>
            <a:off x="838200" y="2190147"/>
            <a:ext cx="10515600" cy="2870583"/>
          </a:xfrm>
          <a:prstGeom prst="rect">
            <a:avLst/>
          </a:prstGeom>
          <a:ln w="31750">
            <a:solidFill>
              <a:srgbClr val="00206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150000"/>
              </a:lnSpc>
              <a:buFont typeface="Arial" panose="020B0604020202020204" pitchFamily="34" charset="0"/>
              <a:buNone/>
            </a:pPr>
            <a:r>
              <a:rPr lang="en-US" dirty="0"/>
              <a:t>“Compliance with ethical and professional principles, standards, practices and consistent system of values, that serves as guidance for making decisions and taking actions in education, research and scholarship” (</a:t>
            </a:r>
            <a:r>
              <a:rPr lang="lt-LT" dirty="0" err="1"/>
              <a:t>Tauginienė</a:t>
            </a:r>
            <a:r>
              <a:rPr lang="lt-LT" dirty="0"/>
              <a:t> et al., 2018, </a:t>
            </a:r>
            <a:r>
              <a:rPr lang="lt-LT" dirty="0" err="1"/>
              <a:t>pp</a:t>
            </a:r>
            <a:r>
              <a:rPr lang="lt-LT" dirty="0"/>
              <a:t>. 8-9</a:t>
            </a:r>
            <a:r>
              <a:rPr lang="en-US" dirty="0"/>
              <a:t>).</a:t>
            </a:r>
            <a:endParaRPr lang="en-GB" dirty="0"/>
          </a:p>
        </p:txBody>
      </p:sp>
      <p:sp>
        <p:nvSpPr>
          <p:cNvPr id="3" name="Google Shape;485;p29">
            <a:extLst>
              <a:ext uri="{FF2B5EF4-FFF2-40B4-BE49-F238E27FC236}">
                <a16:creationId xmlns:a16="http://schemas.microsoft.com/office/drawing/2014/main" id="{1C0F8BAF-E069-0C87-6E8C-6D81A345E1EE}"/>
              </a:ext>
            </a:extLst>
          </p:cNvPr>
          <p:cNvSpPr txBox="1">
            <a:spLocks noGrp="1"/>
          </p:cNvSpPr>
          <p:nvPr>
            <p:ph type="title"/>
          </p:nvPr>
        </p:nvSpPr>
        <p:spPr>
          <a:xfrm>
            <a:off x="838200" y="365125"/>
            <a:ext cx="8859592"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GB" b="1" dirty="0">
                <a:solidFill>
                  <a:srgbClr val="002060"/>
                </a:solidFill>
              </a:rPr>
              <a:t>Academic Integrity</a:t>
            </a:r>
            <a:endParaRPr b="1" dirty="0">
              <a:solidFill>
                <a:srgbClr val="002060"/>
              </a:solidFill>
            </a:endParaRPr>
          </a:p>
        </p:txBody>
      </p:sp>
      <p:sp>
        <p:nvSpPr>
          <p:cNvPr id="4" name="TextBox 3">
            <a:extLst>
              <a:ext uri="{FF2B5EF4-FFF2-40B4-BE49-F238E27FC236}">
                <a16:creationId xmlns:a16="http://schemas.microsoft.com/office/drawing/2014/main" id="{A56A7E4B-CB3F-209E-53B6-5D13630FE99E}"/>
              </a:ext>
            </a:extLst>
          </p:cNvPr>
          <p:cNvSpPr txBox="1"/>
          <p:nvPr/>
        </p:nvSpPr>
        <p:spPr>
          <a:xfrm>
            <a:off x="4305963" y="6031208"/>
            <a:ext cx="7047837"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GB" b="1" dirty="0">
                <a:solidFill>
                  <a:srgbClr val="002060"/>
                </a:solidFill>
                <a:latin typeface="Roboto Slab"/>
                <a:ea typeface="Roboto Slab"/>
                <a:cs typeface="Roboto Slab"/>
                <a:sym typeface="Roboto Slab"/>
              </a:rPr>
              <a:t>See ENAI glossary for more on related terminology: </a:t>
            </a:r>
          </a:p>
          <a:p>
            <a:pPr algn="ctr"/>
            <a:r>
              <a:rPr lang="en-GB" sz="1000" dirty="0">
                <a:solidFill>
                  <a:schemeClr val="dk1"/>
                </a:solidFill>
                <a:latin typeface="Roboto Slab"/>
                <a:ea typeface="Roboto Slab"/>
                <a:cs typeface="Roboto Slab"/>
              </a:rPr>
              <a:t>https://</a:t>
            </a:r>
            <a:r>
              <a:rPr lang="en-GB" sz="1000" dirty="0" err="1">
                <a:solidFill>
                  <a:schemeClr val="dk1"/>
                </a:solidFill>
                <a:latin typeface="Roboto Slab"/>
                <a:ea typeface="Roboto Slab"/>
                <a:cs typeface="Roboto Slab"/>
              </a:rPr>
              <a:t>www.academicintegrity.eu</a:t>
            </a:r>
            <a:r>
              <a:rPr lang="en-GB" sz="1000" dirty="0">
                <a:solidFill>
                  <a:schemeClr val="dk1"/>
                </a:solidFill>
                <a:latin typeface="Roboto Slab"/>
                <a:ea typeface="Roboto Slab"/>
                <a:cs typeface="Roboto Slab"/>
              </a:rPr>
              <a:t>/</a:t>
            </a:r>
            <a:r>
              <a:rPr lang="en-GB" sz="1000" dirty="0" err="1">
                <a:solidFill>
                  <a:schemeClr val="dk1"/>
                </a:solidFill>
                <a:latin typeface="Roboto Slab"/>
                <a:ea typeface="Roboto Slab"/>
                <a:cs typeface="Roboto Slab"/>
              </a:rPr>
              <a:t>wp</a:t>
            </a:r>
            <a:r>
              <a:rPr lang="en-GB" sz="1000" dirty="0">
                <a:solidFill>
                  <a:schemeClr val="dk1"/>
                </a:solidFill>
                <a:latin typeface="Roboto Slab"/>
                <a:ea typeface="Roboto Slab"/>
                <a:cs typeface="Roboto Slab"/>
              </a:rPr>
              <a:t>/</a:t>
            </a:r>
            <a:r>
              <a:rPr lang="en-GB" sz="1000" dirty="0" err="1">
                <a:solidFill>
                  <a:schemeClr val="dk1"/>
                </a:solidFill>
                <a:latin typeface="Roboto Slab"/>
                <a:ea typeface="Roboto Slab"/>
                <a:cs typeface="Roboto Slab"/>
              </a:rPr>
              <a:t>wp</a:t>
            </a:r>
            <a:r>
              <a:rPr lang="en-GB" sz="1000" dirty="0">
                <a:solidFill>
                  <a:schemeClr val="dk1"/>
                </a:solidFill>
                <a:latin typeface="Roboto Slab"/>
                <a:ea typeface="Roboto Slab"/>
                <a:cs typeface="Roboto Slab"/>
              </a:rPr>
              <a:t>-content/uploads/2023/02/EN-Glossary_revised_final_24.02.23.pdf</a:t>
            </a:r>
          </a:p>
        </p:txBody>
      </p:sp>
      <p:pic>
        <p:nvPicPr>
          <p:cNvPr id="5" name="Picture 4">
            <a:extLst>
              <a:ext uri="{FF2B5EF4-FFF2-40B4-BE49-F238E27FC236}">
                <a16:creationId xmlns:a16="http://schemas.microsoft.com/office/drawing/2014/main" id="{B256BD4A-6DA6-5870-C426-5E83FF1E1675}"/>
              </a:ext>
            </a:extLst>
          </p:cNvPr>
          <p:cNvPicPr>
            <a:picLocks noChangeAspect="1"/>
          </p:cNvPicPr>
          <p:nvPr/>
        </p:nvPicPr>
        <p:blipFill rotWithShape="1">
          <a:blip r:embed="rId3"/>
          <a:srcRect l="11414" t="11295" r="11194" b="14305"/>
          <a:stretch/>
        </p:blipFill>
        <p:spPr>
          <a:xfrm>
            <a:off x="3753602" y="6031209"/>
            <a:ext cx="531918" cy="461665"/>
          </a:xfrm>
          <a:prstGeom prst="rect">
            <a:avLst/>
          </a:prstGeom>
        </p:spPr>
      </p:pic>
    </p:spTree>
    <p:extLst>
      <p:ext uri="{BB962C8B-B14F-4D97-AF65-F5344CB8AC3E}">
        <p14:creationId xmlns:p14="http://schemas.microsoft.com/office/powerpoint/2010/main" val="105401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A032AA8-6E4F-416F-0239-FABA6CD30399}"/>
              </a:ext>
            </a:extLst>
          </p:cNvPr>
          <p:cNvSpPr txBox="1">
            <a:spLocks/>
          </p:cNvSpPr>
          <p:nvPr/>
        </p:nvSpPr>
        <p:spPr>
          <a:xfrm>
            <a:off x="2659117" y="1877088"/>
            <a:ext cx="6873766" cy="310382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a:effectLst>
            <a:glow rad="139700">
              <a:schemeClr val="accent5">
                <a:satMod val="175000"/>
                <a:alpha val="40000"/>
              </a:schemeClr>
            </a:glow>
            <a:reflection blurRad="6350" stA="52000" endA="300" endPos="35000" dir="5400000" sy="-100000" algn="bl" rotWithShape="0"/>
            <a:softEdge rad="127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120000"/>
              </a:lnSpc>
              <a:buFont typeface="Arial" panose="020B0604020202020204" pitchFamily="34" charset="0"/>
              <a:buNone/>
            </a:pPr>
            <a:r>
              <a:rPr lang="en-GB" sz="4600" b="1">
                <a:solidFill>
                  <a:srgbClr val="002060"/>
                </a:solidFill>
                <a:effectLst>
                  <a:glow rad="63500">
                    <a:schemeClr val="accent1">
                      <a:satMod val="175000"/>
                      <a:alpha val="40000"/>
                    </a:schemeClr>
                  </a:glow>
                </a:effectLst>
              </a:rPr>
              <a:t>Why do we need</a:t>
            </a:r>
          </a:p>
          <a:p>
            <a:pPr marL="114300" indent="0" algn="ctr">
              <a:lnSpc>
                <a:spcPct val="120000"/>
              </a:lnSpc>
              <a:buFont typeface="Arial" panose="020B0604020202020204" pitchFamily="34" charset="0"/>
              <a:buNone/>
            </a:pPr>
            <a:r>
              <a:rPr lang="en-GB" sz="4600" b="1">
                <a:solidFill>
                  <a:srgbClr val="002060"/>
                </a:solidFill>
                <a:effectLst>
                  <a:glow rad="63500">
                    <a:schemeClr val="accent1">
                      <a:satMod val="175000"/>
                      <a:alpha val="40000"/>
                    </a:schemeClr>
                  </a:glow>
                </a:effectLst>
              </a:rPr>
              <a:t>academic integrity</a:t>
            </a:r>
          </a:p>
          <a:p>
            <a:pPr marL="114300" indent="0" algn="ctr">
              <a:lnSpc>
                <a:spcPct val="120000"/>
              </a:lnSpc>
              <a:buFont typeface="Arial" panose="020B0604020202020204" pitchFamily="34" charset="0"/>
              <a:buNone/>
            </a:pPr>
            <a:r>
              <a:rPr lang="en-GB" sz="4600" b="1">
                <a:solidFill>
                  <a:srgbClr val="002060"/>
                </a:solidFill>
                <a:effectLst>
                  <a:glow rad="63500">
                    <a:schemeClr val="accent1">
                      <a:satMod val="175000"/>
                      <a:alpha val="40000"/>
                    </a:schemeClr>
                  </a:glow>
                </a:effectLst>
              </a:rPr>
              <a:t>at our institutions?</a:t>
            </a:r>
          </a:p>
        </p:txBody>
      </p:sp>
    </p:spTree>
    <p:extLst>
      <p:ext uri="{BB962C8B-B14F-4D97-AF65-F5344CB8AC3E}">
        <p14:creationId xmlns:p14="http://schemas.microsoft.com/office/powerpoint/2010/main" val="3563986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EDA43EB-7CCE-31F8-0512-3B261584068A}"/>
              </a:ext>
            </a:extLst>
          </p:cNvPr>
          <p:cNvSpPr txBox="1">
            <a:spLocks/>
          </p:cNvSpPr>
          <p:nvPr/>
        </p:nvSpPr>
        <p:spPr>
          <a:xfrm>
            <a:off x="838200" y="2241070"/>
            <a:ext cx="10515600" cy="3145851"/>
          </a:xfrm>
          <a:prstGeom prst="rect">
            <a:avLst/>
          </a:prstGeom>
          <a:ln w="31750">
            <a:solidFill>
              <a:srgbClr val="00206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en-GB">
                <a:solidFill>
                  <a:srgbClr val="002060"/>
                </a:solidFill>
              </a:rPr>
              <a:t>… is fundamental to teaching, learning, and research (Bretag, 2016).</a:t>
            </a:r>
          </a:p>
          <a:p>
            <a:pPr>
              <a:lnSpc>
                <a:spcPct val="150000"/>
              </a:lnSpc>
              <a:buFont typeface="Courier New" panose="02070309020205020404" pitchFamily="49" charset="0"/>
              <a:buChar char="o"/>
            </a:pPr>
            <a:r>
              <a:rPr lang="en-GB">
                <a:solidFill>
                  <a:srgbClr val="002060"/>
                </a:solidFill>
              </a:rPr>
              <a:t>… boosts the quality of an institution’s educational provision.</a:t>
            </a:r>
          </a:p>
          <a:p>
            <a:pPr>
              <a:lnSpc>
                <a:spcPct val="150000"/>
              </a:lnSpc>
              <a:buFont typeface="Courier New" panose="02070309020205020404" pitchFamily="49" charset="0"/>
              <a:buChar char="o"/>
            </a:pPr>
            <a:r>
              <a:rPr lang="en-GB">
                <a:solidFill>
                  <a:srgbClr val="002060"/>
                </a:solidFill>
              </a:rPr>
              <a:t>… prepares individuals to contribute to society in an ethical manner (ENAI Academic Integrity Policies WG, n.d.).</a:t>
            </a:r>
            <a:endParaRPr lang="en-GB" dirty="0">
              <a:solidFill>
                <a:srgbClr val="002060"/>
              </a:solidFill>
            </a:endParaRPr>
          </a:p>
        </p:txBody>
      </p:sp>
      <p:sp>
        <p:nvSpPr>
          <p:cNvPr id="3" name="Google Shape;485;p29">
            <a:extLst>
              <a:ext uri="{FF2B5EF4-FFF2-40B4-BE49-F238E27FC236}">
                <a16:creationId xmlns:a16="http://schemas.microsoft.com/office/drawing/2014/main" id="{21316DE4-8009-E557-D71D-D61066553197}"/>
              </a:ext>
            </a:extLst>
          </p:cNvPr>
          <p:cNvSpPr txBox="1">
            <a:spLocks noGrp="1"/>
          </p:cNvSpPr>
          <p:nvPr>
            <p:ph type="title"/>
          </p:nvPr>
        </p:nvSpPr>
        <p:spPr>
          <a:xfrm>
            <a:off x="838200" y="538551"/>
            <a:ext cx="8859592"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GB" sz="3800" b="1" dirty="0">
                <a:solidFill>
                  <a:srgbClr val="002060"/>
                </a:solidFill>
              </a:rPr>
              <a:t>We need academic integrity because it…</a:t>
            </a:r>
            <a:endParaRPr sz="3800" b="1" dirty="0">
              <a:solidFill>
                <a:srgbClr val="002060"/>
              </a:solidFill>
            </a:endParaRPr>
          </a:p>
        </p:txBody>
      </p:sp>
    </p:spTree>
    <p:extLst>
      <p:ext uri="{BB962C8B-B14F-4D97-AF65-F5344CB8AC3E}">
        <p14:creationId xmlns:p14="http://schemas.microsoft.com/office/powerpoint/2010/main" val="3045415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F96B370-2DD4-1AFE-F543-756C65C3A164}"/>
              </a:ext>
            </a:extLst>
          </p:cNvPr>
          <p:cNvSpPr txBox="1">
            <a:spLocks/>
          </p:cNvSpPr>
          <p:nvPr/>
        </p:nvSpPr>
        <p:spPr>
          <a:xfrm>
            <a:off x="2296509" y="1877088"/>
            <a:ext cx="7856483" cy="310382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a:effectLst>
            <a:glow rad="139700">
              <a:schemeClr val="accent5">
                <a:satMod val="175000"/>
                <a:alpha val="40000"/>
              </a:schemeClr>
            </a:glow>
            <a:reflection blurRad="6350" stA="52000" endA="300" endPos="35000" dir="5400000" sy="-100000" algn="bl" rotWithShape="0"/>
            <a:softEdge rad="12700"/>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120000"/>
              </a:lnSpc>
              <a:buFont typeface="Arial" panose="020B0604020202020204" pitchFamily="34" charset="0"/>
              <a:buNone/>
            </a:pPr>
            <a:r>
              <a:rPr lang="en-GB" sz="4600" b="1">
                <a:solidFill>
                  <a:srgbClr val="002060"/>
                </a:solidFill>
                <a:effectLst>
                  <a:glow rad="63500">
                    <a:schemeClr val="accent1">
                      <a:satMod val="175000"/>
                      <a:alpha val="40000"/>
                    </a:schemeClr>
                  </a:glow>
                </a:effectLst>
              </a:rPr>
              <a:t>How can we institute</a:t>
            </a:r>
          </a:p>
          <a:p>
            <a:pPr marL="114300" indent="0" algn="ctr">
              <a:lnSpc>
                <a:spcPct val="120000"/>
              </a:lnSpc>
              <a:buFont typeface="Arial" panose="020B0604020202020204" pitchFamily="34" charset="0"/>
              <a:buNone/>
            </a:pPr>
            <a:r>
              <a:rPr lang="en-GB" sz="4600" b="1">
                <a:solidFill>
                  <a:srgbClr val="002060"/>
                </a:solidFill>
                <a:effectLst>
                  <a:glow rad="63500">
                    <a:schemeClr val="accent1">
                      <a:satMod val="175000"/>
                      <a:alpha val="40000"/>
                    </a:schemeClr>
                  </a:glow>
                </a:effectLst>
              </a:rPr>
              <a:t>a culture of academic integrity</a:t>
            </a:r>
          </a:p>
          <a:p>
            <a:pPr marL="114300" indent="0" algn="ctr">
              <a:lnSpc>
                <a:spcPct val="120000"/>
              </a:lnSpc>
              <a:buFont typeface="Arial" panose="020B0604020202020204" pitchFamily="34" charset="0"/>
              <a:buNone/>
            </a:pPr>
            <a:r>
              <a:rPr lang="en-GB" sz="4600" b="1">
                <a:solidFill>
                  <a:srgbClr val="002060"/>
                </a:solidFill>
                <a:effectLst>
                  <a:glow rad="63500">
                    <a:schemeClr val="accent1">
                      <a:satMod val="175000"/>
                      <a:alpha val="40000"/>
                    </a:schemeClr>
                  </a:glow>
                </a:effectLst>
              </a:rPr>
              <a:t>at our institutions?</a:t>
            </a:r>
            <a:endParaRPr lang="en-GB" sz="4600" b="1" dirty="0">
              <a:solidFill>
                <a:srgbClr val="002060"/>
              </a:solidFill>
              <a:effectLst>
                <a:glow rad="63500">
                  <a:schemeClr val="accent1">
                    <a:satMod val="175000"/>
                    <a:alpha val="40000"/>
                  </a:schemeClr>
                </a:glow>
              </a:effectLst>
            </a:endParaRPr>
          </a:p>
        </p:txBody>
      </p:sp>
    </p:spTree>
    <p:extLst>
      <p:ext uri="{BB962C8B-B14F-4D97-AF65-F5344CB8AC3E}">
        <p14:creationId xmlns:p14="http://schemas.microsoft.com/office/powerpoint/2010/main" val="60439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408EBEA-91CA-A3C6-6688-8B543EEB8482}"/>
              </a:ext>
            </a:extLst>
          </p:cNvPr>
          <p:cNvSpPr txBox="1">
            <a:spLocks/>
          </p:cNvSpPr>
          <p:nvPr/>
        </p:nvSpPr>
        <p:spPr>
          <a:xfrm>
            <a:off x="1665889" y="2230191"/>
            <a:ext cx="8860222" cy="2672885"/>
          </a:xfrm>
          <a:prstGeom prst="rect">
            <a:avLst/>
          </a:prstGeom>
          <a:ln w="31750">
            <a:solidFill>
              <a:srgbClr val="00206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150000"/>
              </a:lnSpc>
              <a:buFont typeface="Arial" panose="020B0604020202020204" pitchFamily="34" charset="0"/>
              <a:buNone/>
            </a:pPr>
            <a:r>
              <a:rPr lang="en-GB" sz="3200">
                <a:solidFill>
                  <a:srgbClr val="002060"/>
                </a:solidFill>
              </a:rPr>
              <a:t>A culture of academic integrity and sustainable change are achieved by designing and implementing effective policies (Morris, 2016).</a:t>
            </a:r>
            <a:endParaRPr lang="en-TR" sz="3200" dirty="0">
              <a:solidFill>
                <a:srgbClr val="002060"/>
              </a:solidFill>
            </a:endParaRPr>
          </a:p>
        </p:txBody>
      </p:sp>
    </p:spTree>
    <p:extLst>
      <p:ext uri="{BB962C8B-B14F-4D97-AF65-F5344CB8AC3E}">
        <p14:creationId xmlns:p14="http://schemas.microsoft.com/office/powerpoint/2010/main" val="290266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048C1F-0C10-47E9-B74E-848247685207}"/>
              </a:ext>
            </a:extLst>
          </p:cNvPr>
          <p:cNvSpPr>
            <a:spLocks noGrp="1"/>
          </p:cNvSpPr>
          <p:nvPr>
            <p:ph type="title"/>
          </p:nvPr>
        </p:nvSpPr>
        <p:spPr>
          <a:xfrm>
            <a:off x="140776" y="367855"/>
            <a:ext cx="10515600" cy="1325563"/>
          </a:xfrm>
        </p:spPr>
        <p:txBody>
          <a:bodyPr/>
          <a:lstStyle/>
          <a:p>
            <a:pPr>
              <a:spcBef>
                <a:spcPts val="0"/>
              </a:spcBef>
              <a:buClr>
                <a:schemeClr val="dk1"/>
              </a:buClr>
              <a:buSzPts val="4400"/>
            </a:pPr>
            <a:r>
              <a:rPr lang="en-GB" b="1" dirty="0">
                <a:solidFill>
                  <a:srgbClr val="002060"/>
                </a:solidFill>
                <a:sym typeface="Calibri"/>
              </a:rPr>
              <a:t>Core elements of exemplary AI policies</a:t>
            </a:r>
            <a:endParaRPr lang="en-GB" b="1" dirty="0">
              <a:solidFill>
                <a:srgbClr val="002060"/>
              </a:solidFill>
            </a:endParaRPr>
          </a:p>
        </p:txBody>
      </p:sp>
      <p:pic>
        <p:nvPicPr>
          <p:cNvPr id="4" name="Google Shape;257;p10">
            <a:extLst>
              <a:ext uri="{FF2B5EF4-FFF2-40B4-BE49-F238E27FC236}">
                <a16:creationId xmlns:a16="http://schemas.microsoft.com/office/drawing/2014/main" id="{C3F6029D-FB31-8379-98DE-6824A5EAD2F8}"/>
              </a:ext>
            </a:extLst>
          </p:cNvPr>
          <p:cNvPicPr preferRelativeResize="0"/>
          <p:nvPr/>
        </p:nvPicPr>
        <p:blipFill rotWithShape="1">
          <a:blip r:embed="rId3">
            <a:alphaModFix/>
          </a:blip>
          <a:srcRect/>
          <a:stretch/>
        </p:blipFill>
        <p:spPr>
          <a:xfrm>
            <a:off x="1693832" y="2004231"/>
            <a:ext cx="4331037" cy="3942589"/>
          </a:xfrm>
          <a:prstGeom prst="rect">
            <a:avLst/>
          </a:prstGeom>
          <a:noFill/>
          <a:ln>
            <a:noFill/>
          </a:ln>
        </p:spPr>
      </p:pic>
      <p:sp>
        <p:nvSpPr>
          <p:cNvPr id="6" name="Google Shape;258;p10">
            <a:extLst>
              <a:ext uri="{FF2B5EF4-FFF2-40B4-BE49-F238E27FC236}">
                <a16:creationId xmlns:a16="http://schemas.microsoft.com/office/drawing/2014/main" id="{AE00BB83-9A71-7A57-FE02-D94EA67533A7}"/>
              </a:ext>
            </a:extLst>
          </p:cNvPr>
          <p:cNvSpPr txBox="1"/>
          <p:nvPr/>
        </p:nvSpPr>
        <p:spPr>
          <a:xfrm>
            <a:off x="7654222" y="6093144"/>
            <a:ext cx="3002154" cy="39700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en-GB" sz="1200" b="0" i="0" u="none" strike="noStrike" cap="none" dirty="0">
                <a:solidFill>
                  <a:schemeClr val="dk1"/>
                </a:solidFill>
                <a:latin typeface="Calibri"/>
                <a:ea typeface="Calibri"/>
                <a:cs typeface="Calibri"/>
                <a:sym typeface="Calibri"/>
              </a:rPr>
              <a:t>(</a:t>
            </a:r>
            <a:r>
              <a:rPr lang="en-GB" sz="1200" dirty="0">
                <a:solidFill>
                  <a:schemeClr val="dk1"/>
                </a:solidFill>
                <a:latin typeface="Calibri"/>
                <a:ea typeface="Calibri"/>
                <a:cs typeface="Calibri"/>
                <a:sym typeface="Calibri"/>
              </a:rPr>
              <a:t>Retrieved from </a:t>
            </a:r>
            <a:r>
              <a:rPr lang="en-GB" sz="1200" b="0" i="0" u="none" strike="noStrike" cap="none" dirty="0" err="1">
                <a:solidFill>
                  <a:schemeClr val="dk1"/>
                </a:solidFill>
                <a:latin typeface="Calibri"/>
                <a:ea typeface="Calibri"/>
                <a:cs typeface="Calibri"/>
                <a:sym typeface="Calibri"/>
              </a:rPr>
              <a:t>Bretag</a:t>
            </a:r>
            <a:r>
              <a:rPr lang="en-GB" sz="1200" b="0" i="0" u="none" strike="noStrike" cap="none" dirty="0">
                <a:solidFill>
                  <a:schemeClr val="dk1"/>
                </a:solidFill>
                <a:latin typeface="Calibri"/>
                <a:ea typeface="Calibri"/>
                <a:cs typeface="Calibri"/>
                <a:sym typeface="Calibri"/>
              </a:rPr>
              <a:t> et al., 2011, p. 5)</a:t>
            </a:r>
            <a:endParaRPr sz="1200" b="0" i="0" u="none" strike="noStrike" cap="none" dirty="0">
              <a:solidFill>
                <a:schemeClr val="dk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D9F581B9-7693-5C91-307C-049E3455C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1987" y="1693418"/>
            <a:ext cx="4710847" cy="4451458"/>
          </a:xfrm>
          <a:prstGeom prst="rect">
            <a:avLst/>
          </a:prstGeom>
        </p:spPr>
      </p:pic>
      <p:sp>
        <p:nvSpPr>
          <p:cNvPr id="9" name="Google Shape;258;p10">
            <a:extLst>
              <a:ext uri="{FF2B5EF4-FFF2-40B4-BE49-F238E27FC236}">
                <a16:creationId xmlns:a16="http://schemas.microsoft.com/office/drawing/2014/main" id="{1E924CF0-1699-2327-A990-EFE72D23B2C2}"/>
              </a:ext>
            </a:extLst>
          </p:cNvPr>
          <p:cNvSpPr txBox="1"/>
          <p:nvPr/>
        </p:nvSpPr>
        <p:spPr>
          <a:xfrm>
            <a:off x="2437860" y="6093143"/>
            <a:ext cx="3002154" cy="39700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en-GB" sz="1200" b="0" i="0" u="none" strike="noStrike" cap="none" dirty="0">
                <a:solidFill>
                  <a:schemeClr val="dk1"/>
                </a:solidFill>
                <a:latin typeface="Calibri"/>
                <a:ea typeface="Calibri"/>
                <a:cs typeface="Calibri"/>
                <a:sym typeface="Calibri"/>
              </a:rPr>
              <a:t>(</a:t>
            </a:r>
            <a:r>
              <a:rPr lang="en-GB" sz="1200" dirty="0">
                <a:solidFill>
                  <a:schemeClr val="dk1"/>
                </a:solidFill>
                <a:latin typeface="Calibri"/>
                <a:ea typeface="Calibri"/>
                <a:cs typeface="Calibri"/>
                <a:sym typeface="Calibri"/>
              </a:rPr>
              <a:t>Retrieved from </a:t>
            </a:r>
            <a:r>
              <a:rPr lang="en-GB" sz="1200" b="0" i="0" u="none" strike="noStrike" cap="none" dirty="0" err="1">
                <a:solidFill>
                  <a:schemeClr val="dk1"/>
                </a:solidFill>
                <a:latin typeface="Calibri"/>
                <a:ea typeface="Calibri"/>
                <a:cs typeface="Calibri"/>
                <a:sym typeface="Calibri"/>
              </a:rPr>
              <a:t>Bretag</a:t>
            </a:r>
            <a:r>
              <a:rPr lang="en-GB" sz="1200" b="0" i="0" u="none" strike="noStrike" cap="none" dirty="0">
                <a:solidFill>
                  <a:schemeClr val="dk1"/>
                </a:solidFill>
                <a:latin typeface="Calibri"/>
                <a:ea typeface="Calibri"/>
                <a:cs typeface="Calibri"/>
                <a:sym typeface="Calibri"/>
              </a:rPr>
              <a:t> et al., 2011, p. 7)</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456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485;p29">
            <a:extLst>
              <a:ext uri="{FF2B5EF4-FFF2-40B4-BE49-F238E27FC236}">
                <a16:creationId xmlns:a16="http://schemas.microsoft.com/office/drawing/2014/main" id="{E38BA2CF-D6C9-28FE-5B20-BE87C210BE00}"/>
              </a:ext>
            </a:extLst>
          </p:cNvPr>
          <p:cNvSpPr txBox="1">
            <a:spLocks noGrp="1"/>
          </p:cNvSpPr>
          <p:nvPr>
            <p:ph type="title"/>
          </p:nvPr>
        </p:nvSpPr>
        <p:spPr>
          <a:xfrm>
            <a:off x="838200" y="538551"/>
            <a:ext cx="8859592"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GB" sz="3800" b="1" dirty="0">
                <a:solidFill>
                  <a:srgbClr val="002060"/>
                </a:solidFill>
              </a:rPr>
              <a:t>Academic Integrity Policies</a:t>
            </a:r>
          </a:p>
        </p:txBody>
      </p:sp>
      <p:sp>
        <p:nvSpPr>
          <p:cNvPr id="3" name="TextBox 2">
            <a:extLst>
              <a:ext uri="{FF2B5EF4-FFF2-40B4-BE49-F238E27FC236}">
                <a16:creationId xmlns:a16="http://schemas.microsoft.com/office/drawing/2014/main" id="{6FD96056-F099-AB94-14A6-BF4757C57F0A}"/>
              </a:ext>
            </a:extLst>
          </p:cNvPr>
          <p:cNvSpPr txBox="1"/>
          <p:nvPr/>
        </p:nvSpPr>
        <p:spPr>
          <a:xfrm>
            <a:off x="1109475" y="1832582"/>
            <a:ext cx="2989564" cy="49244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p:spPr>
        <p:txBody>
          <a:bodyPr wrap="square" rtlCol="0">
            <a:spAutoFit/>
          </a:bodyPr>
          <a:lstStyle/>
          <a:p>
            <a:pPr algn="ctr"/>
            <a:r>
              <a:rPr lang="en-GB" sz="2600" b="1" dirty="0">
                <a:solidFill>
                  <a:srgbClr val="002060"/>
                </a:solidFill>
                <a:latin typeface="Roboto Slab"/>
                <a:ea typeface="Roboto Slab"/>
                <a:cs typeface="Roboto Slab"/>
                <a:sym typeface="Roboto Slab"/>
              </a:rPr>
              <a:t>Policy</a:t>
            </a:r>
            <a:endParaRPr lang="en-GB" sz="2600" b="1" dirty="0">
              <a:solidFill>
                <a:srgbClr val="002060"/>
              </a:solidFill>
              <a:latin typeface="Roboto Slab"/>
              <a:ea typeface="Roboto Slab"/>
              <a:cs typeface="Roboto Slab"/>
            </a:endParaRPr>
          </a:p>
        </p:txBody>
      </p:sp>
      <p:sp>
        <p:nvSpPr>
          <p:cNvPr id="4" name="Right Arrow 3">
            <a:extLst>
              <a:ext uri="{FF2B5EF4-FFF2-40B4-BE49-F238E27FC236}">
                <a16:creationId xmlns:a16="http://schemas.microsoft.com/office/drawing/2014/main" id="{EAB698D1-0119-62E5-A2AF-068D1EF1B826}"/>
              </a:ext>
            </a:extLst>
          </p:cNvPr>
          <p:cNvSpPr/>
          <p:nvPr/>
        </p:nvSpPr>
        <p:spPr>
          <a:xfrm>
            <a:off x="4429989" y="1884796"/>
            <a:ext cx="1151001" cy="419547"/>
          </a:xfrm>
          <a:prstGeom prst="rightArrow">
            <a:avLst/>
          </a:prstGeom>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59AE7ED-B166-90CE-9F68-6C4DDEAC207A}"/>
              </a:ext>
            </a:extLst>
          </p:cNvPr>
          <p:cNvSpPr txBox="1"/>
          <p:nvPr/>
        </p:nvSpPr>
        <p:spPr>
          <a:xfrm>
            <a:off x="5816843" y="1819651"/>
            <a:ext cx="5177808" cy="49244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p:spPr>
        <p:txBody>
          <a:bodyPr wrap="square" rtlCol="0">
            <a:spAutoFit/>
          </a:bodyPr>
          <a:lstStyle/>
          <a:p>
            <a:pPr algn="ctr"/>
            <a:r>
              <a:rPr lang="en-GB" sz="2600" b="1">
                <a:solidFill>
                  <a:srgbClr val="002060"/>
                </a:solidFill>
                <a:latin typeface="Roboto Slab"/>
                <a:ea typeface="Roboto Slab"/>
                <a:cs typeface="Roboto Slab"/>
                <a:sym typeface="Roboto Slab"/>
              </a:rPr>
              <a:t>Culture of academic integrity</a:t>
            </a:r>
            <a:endParaRPr lang="en-GB" sz="2600" b="1">
              <a:solidFill>
                <a:srgbClr val="002060"/>
              </a:solidFill>
              <a:latin typeface="Roboto Slab"/>
              <a:ea typeface="Roboto Slab"/>
              <a:cs typeface="Roboto Slab"/>
            </a:endParaRPr>
          </a:p>
        </p:txBody>
      </p:sp>
      <p:sp>
        <p:nvSpPr>
          <p:cNvPr id="6" name="Text Placeholder 2">
            <a:extLst>
              <a:ext uri="{FF2B5EF4-FFF2-40B4-BE49-F238E27FC236}">
                <a16:creationId xmlns:a16="http://schemas.microsoft.com/office/drawing/2014/main" id="{E993FE37-E33E-F7C7-8960-66BAE8D37354}"/>
              </a:ext>
            </a:extLst>
          </p:cNvPr>
          <p:cNvSpPr txBox="1">
            <a:spLocks/>
          </p:cNvSpPr>
          <p:nvPr/>
        </p:nvSpPr>
        <p:spPr>
          <a:xfrm>
            <a:off x="733528" y="2716280"/>
            <a:ext cx="10515600" cy="1558420"/>
          </a:xfrm>
          <a:prstGeom prst="rect">
            <a:avLst/>
          </a:prstGeom>
          <a:ln w="31750">
            <a:solidFill>
              <a:srgbClr val="00206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q"/>
            </a:pPr>
            <a:r>
              <a:rPr lang="en-GB" sz="2600">
                <a:solidFill>
                  <a:srgbClr val="002060"/>
                </a:solidFill>
                <a:sym typeface="Arial"/>
              </a:rPr>
              <a:t>A well-developed educative policy reveals the responsibilities of stakeholders</a:t>
            </a:r>
            <a:r>
              <a:rPr lang="en-GB" sz="2600">
                <a:solidFill>
                  <a:srgbClr val="002060"/>
                </a:solidFill>
              </a:rPr>
              <a:t> </a:t>
            </a:r>
            <a:r>
              <a:rPr lang="en-GB" sz="2600">
                <a:solidFill>
                  <a:srgbClr val="002060"/>
                </a:solidFill>
                <a:sym typeface="Arial"/>
              </a:rPr>
              <a:t>(Razı et al., 2021).</a:t>
            </a:r>
          </a:p>
          <a:p>
            <a:pPr>
              <a:buFont typeface="Wingdings" pitchFamily="2" charset="2"/>
              <a:buChar char="q"/>
            </a:pPr>
            <a:r>
              <a:rPr lang="en-GB" sz="2600">
                <a:solidFill>
                  <a:srgbClr val="002060"/>
                </a:solidFill>
                <a:sym typeface="Arial"/>
              </a:rPr>
              <a:t>Policies help institute a culture of academic integrity</a:t>
            </a:r>
            <a:r>
              <a:rPr lang="en-GB" sz="2600">
                <a:solidFill>
                  <a:srgbClr val="002060"/>
                </a:solidFill>
              </a:rPr>
              <a:t> (Razı et al., 2022).</a:t>
            </a:r>
            <a:endParaRPr lang="en-GB" sz="2600" dirty="0">
              <a:solidFill>
                <a:srgbClr val="002060"/>
              </a:solidFill>
            </a:endParaRPr>
          </a:p>
        </p:txBody>
      </p:sp>
      <p:sp>
        <p:nvSpPr>
          <p:cNvPr id="7" name="TextBox 6">
            <a:extLst>
              <a:ext uri="{FF2B5EF4-FFF2-40B4-BE49-F238E27FC236}">
                <a16:creationId xmlns:a16="http://schemas.microsoft.com/office/drawing/2014/main" id="{FD738314-394D-A045-FF6B-C1287E34F797}"/>
              </a:ext>
            </a:extLst>
          </p:cNvPr>
          <p:cNvSpPr txBox="1"/>
          <p:nvPr/>
        </p:nvSpPr>
        <p:spPr>
          <a:xfrm>
            <a:off x="838200" y="5064768"/>
            <a:ext cx="1905428" cy="113877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p:spPr>
        <p:txBody>
          <a:bodyPr wrap="square" rtlCol="0">
            <a:spAutoFit/>
          </a:bodyPr>
          <a:lstStyle/>
          <a:p>
            <a:pPr marL="0" marR="0" lvl="0" indent="0" algn="ctr" rtl="0">
              <a:lnSpc>
                <a:spcPct val="100000"/>
              </a:lnSpc>
              <a:spcBef>
                <a:spcPts val="0"/>
              </a:spcBef>
              <a:spcAft>
                <a:spcPts val="0"/>
              </a:spcAft>
              <a:buClr>
                <a:srgbClr val="000000"/>
              </a:buClr>
              <a:buSzPts val="1400"/>
              <a:buFont typeface="Arial"/>
              <a:buNone/>
            </a:pPr>
            <a:r>
              <a:rPr lang="en-GB" sz="2400" dirty="0">
                <a:solidFill>
                  <a:srgbClr val="002060"/>
                </a:solidFill>
                <a:latin typeface="Roboto Slab"/>
                <a:ea typeface="Roboto Slab"/>
                <a:cs typeface="Roboto Slab"/>
              </a:rPr>
              <a:t>Approaches to Integrity</a:t>
            </a:r>
          </a:p>
          <a:p>
            <a:pPr marL="0" marR="0" lvl="0" indent="0" algn="ctr" rtl="0">
              <a:lnSpc>
                <a:spcPct val="100000"/>
              </a:lnSpc>
              <a:spcBef>
                <a:spcPts val="0"/>
              </a:spcBef>
              <a:spcAft>
                <a:spcPts val="0"/>
              </a:spcAft>
              <a:buClr>
                <a:srgbClr val="000000"/>
              </a:buClr>
              <a:buSzPts val="1400"/>
              <a:buFont typeface="Arial"/>
              <a:buNone/>
            </a:pPr>
            <a:r>
              <a:rPr lang="en-GB" sz="2000" dirty="0">
                <a:solidFill>
                  <a:srgbClr val="002060"/>
                </a:solidFill>
                <a:latin typeface="Roboto Slab"/>
                <a:ea typeface="Roboto Slab"/>
                <a:cs typeface="Roboto Slab"/>
              </a:rPr>
              <a:t>(Paine, 1994)</a:t>
            </a:r>
          </a:p>
        </p:txBody>
      </p:sp>
      <p:cxnSp>
        <p:nvCxnSpPr>
          <p:cNvPr id="8" name="Elbow Connector 7">
            <a:extLst>
              <a:ext uri="{FF2B5EF4-FFF2-40B4-BE49-F238E27FC236}">
                <a16:creationId xmlns:a16="http://schemas.microsoft.com/office/drawing/2014/main" id="{8C14EFC6-FE1F-AE21-452C-19F0C4C06445}"/>
              </a:ext>
            </a:extLst>
          </p:cNvPr>
          <p:cNvCxnSpPr>
            <a:cxnSpLocks/>
          </p:cNvCxnSpPr>
          <p:nvPr/>
        </p:nvCxnSpPr>
        <p:spPr>
          <a:xfrm flipV="1">
            <a:off x="2822180" y="5025266"/>
            <a:ext cx="772465" cy="308119"/>
          </a:xfrm>
          <a:prstGeom prst="bentConnector3">
            <a:avLst>
              <a:gd name="adj1" fmla="val 36074"/>
            </a:avLst>
          </a:prstGeom>
          <a:ln w="10795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a:extLst>
              <a:ext uri="{FF2B5EF4-FFF2-40B4-BE49-F238E27FC236}">
                <a16:creationId xmlns:a16="http://schemas.microsoft.com/office/drawing/2014/main" id="{BB4C921A-A965-F760-30AF-B5ABA1AA2793}"/>
              </a:ext>
            </a:extLst>
          </p:cNvPr>
          <p:cNvCxnSpPr>
            <a:cxnSpLocks/>
          </p:cNvCxnSpPr>
          <p:nvPr/>
        </p:nvCxnSpPr>
        <p:spPr>
          <a:xfrm>
            <a:off x="2831814" y="5829031"/>
            <a:ext cx="772465" cy="305720"/>
          </a:xfrm>
          <a:prstGeom prst="bentConnector3">
            <a:avLst>
              <a:gd name="adj1" fmla="val 37815"/>
            </a:avLst>
          </a:prstGeom>
          <a:ln w="107950">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DA388A-D297-434B-55FC-578D9B4AA6A0}"/>
              </a:ext>
            </a:extLst>
          </p:cNvPr>
          <p:cNvSpPr txBox="1"/>
          <p:nvPr/>
        </p:nvSpPr>
        <p:spPr>
          <a:xfrm>
            <a:off x="3681446" y="4687054"/>
            <a:ext cx="2692757"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p:spPr>
        <p:txBody>
          <a:bodyPr wrap="square" rtlCol="0">
            <a:spAutoFit/>
          </a:bodyPr>
          <a:lstStyle/>
          <a:p>
            <a:pPr marL="0" marR="0" lvl="0" indent="0" algn="ctr" rtl="0">
              <a:lnSpc>
                <a:spcPct val="100000"/>
              </a:lnSpc>
              <a:spcBef>
                <a:spcPts val="0"/>
              </a:spcBef>
              <a:spcAft>
                <a:spcPts val="0"/>
              </a:spcAft>
              <a:buClr>
                <a:srgbClr val="000000"/>
              </a:buClr>
              <a:buSzPts val="1400"/>
              <a:buFont typeface="Arial"/>
              <a:buNone/>
            </a:pPr>
            <a:r>
              <a:rPr lang="en-GB" sz="2000" dirty="0">
                <a:solidFill>
                  <a:srgbClr val="002060"/>
                </a:solidFill>
                <a:latin typeface="Roboto Slab"/>
                <a:ea typeface="Roboto Slab"/>
                <a:cs typeface="Roboto Slab"/>
              </a:rPr>
              <a:t>Rule Compliance Approach</a:t>
            </a:r>
          </a:p>
        </p:txBody>
      </p:sp>
      <p:sp>
        <p:nvSpPr>
          <p:cNvPr id="11" name="TextBox 10">
            <a:extLst>
              <a:ext uri="{FF2B5EF4-FFF2-40B4-BE49-F238E27FC236}">
                <a16:creationId xmlns:a16="http://schemas.microsoft.com/office/drawing/2014/main" id="{B498FDED-0C41-4319-A974-2056F2E686D5}"/>
              </a:ext>
            </a:extLst>
          </p:cNvPr>
          <p:cNvSpPr txBox="1"/>
          <p:nvPr/>
        </p:nvSpPr>
        <p:spPr>
          <a:xfrm>
            <a:off x="3692465" y="5811585"/>
            <a:ext cx="2692757"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p:spPr>
        <p:txBody>
          <a:bodyPr wrap="square" rtlCol="0">
            <a:spAutoFit/>
          </a:bodyPr>
          <a:lstStyle/>
          <a:p>
            <a:pPr marL="0" marR="0" lvl="0" indent="0" algn="ctr" rtl="0">
              <a:lnSpc>
                <a:spcPct val="100000"/>
              </a:lnSpc>
              <a:spcBef>
                <a:spcPts val="0"/>
              </a:spcBef>
              <a:spcAft>
                <a:spcPts val="0"/>
              </a:spcAft>
              <a:buClr>
                <a:srgbClr val="000000"/>
              </a:buClr>
              <a:buSzPts val="1400"/>
              <a:buFont typeface="Arial"/>
              <a:buNone/>
            </a:pPr>
            <a:r>
              <a:rPr lang="en-GB" sz="2000" dirty="0">
                <a:solidFill>
                  <a:srgbClr val="002060"/>
                </a:solidFill>
                <a:latin typeface="Roboto Slab"/>
                <a:ea typeface="Roboto Slab"/>
                <a:cs typeface="Roboto Slab"/>
              </a:rPr>
              <a:t>Integrity</a:t>
            </a:r>
          </a:p>
          <a:p>
            <a:pPr marL="0" marR="0" lvl="0" indent="0" algn="ctr" rtl="0">
              <a:lnSpc>
                <a:spcPct val="100000"/>
              </a:lnSpc>
              <a:spcBef>
                <a:spcPts val="0"/>
              </a:spcBef>
              <a:spcAft>
                <a:spcPts val="0"/>
              </a:spcAft>
              <a:buClr>
                <a:srgbClr val="000000"/>
              </a:buClr>
              <a:buSzPts val="1400"/>
              <a:buFont typeface="Arial"/>
              <a:buNone/>
            </a:pPr>
            <a:r>
              <a:rPr lang="en-GB" sz="2000" dirty="0">
                <a:solidFill>
                  <a:srgbClr val="002060"/>
                </a:solidFill>
                <a:latin typeface="Roboto Slab"/>
                <a:ea typeface="Roboto Slab"/>
                <a:cs typeface="Roboto Slab"/>
              </a:rPr>
              <a:t>Approach</a:t>
            </a:r>
          </a:p>
        </p:txBody>
      </p:sp>
      <p:sp>
        <p:nvSpPr>
          <p:cNvPr id="12" name="Right Arrow 11">
            <a:extLst>
              <a:ext uri="{FF2B5EF4-FFF2-40B4-BE49-F238E27FC236}">
                <a16:creationId xmlns:a16="http://schemas.microsoft.com/office/drawing/2014/main" id="{838DBCA2-E7D7-E528-389B-E7754EAF2A7A}"/>
              </a:ext>
            </a:extLst>
          </p:cNvPr>
          <p:cNvSpPr/>
          <p:nvPr/>
        </p:nvSpPr>
        <p:spPr>
          <a:xfrm>
            <a:off x="6639972" y="4867107"/>
            <a:ext cx="827140" cy="419547"/>
          </a:xfrm>
          <a:prstGeom prst="rightArrow">
            <a:avLst>
              <a:gd name="adj1" fmla="val 50000"/>
              <a:gd name="adj2" fmla="val 50000"/>
            </a:avLst>
          </a:prstGeom>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a:extLst>
              <a:ext uri="{FF2B5EF4-FFF2-40B4-BE49-F238E27FC236}">
                <a16:creationId xmlns:a16="http://schemas.microsoft.com/office/drawing/2014/main" id="{D310E0C5-9635-68F6-17AF-724B782D8C08}"/>
              </a:ext>
            </a:extLst>
          </p:cNvPr>
          <p:cNvSpPr/>
          <p:nvPr/>
        </p:nvSpPr>
        <p:spPr>
          <a:xfrm>
            <a:off x="6639972" y="5915817"/>
            <a:ext cx="827140" cy="419547"/>
          </a:xfrm>
          <a:prstGeom prst="rightArrow">
            <a:avLst>
              <a:gd name="adj1" fmla="val 50000"/>
              <a:gd name="adj2" fmla="val 50000"/>
            </a:avLst>
          </a:prstGeom>
          <a:gradFill>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57856BA-630D-5AE0-3796-D104B8F1DAD5}"/>
              </a:ext>
            </a:extLst>
          </p:cNvPr>
          <p:cNvSpPr txBox="1"/>
          <p:nvPr/>
        </p:nvSpPr>
        <p:spPr>
          <a:xfrm>
            <a:off x="7709339" y="4601504"/>
            <a:ext cx="3539790" cy="8771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p:spPr>
        <p:txBody>
          <a:bodyPr wrap="square" rtlCol="0">
            <a:spAutoFit/>
          </a:bodyPr>
          <a:lstStyle/>
          <a:p>
            <a:pPr marL="0" marR="0" lvl="0" indent="0" algn="ctr" rtl="0">
              <a:lnSpc>
                <a:spcPct val="100000"/>
              </a:lnSpc>
              <a:spcBef>
                <a:spcPts val="0"/>
              </a:spcBef>
              <a:spcAft>
                <a:spcPts val="0"/>
              </a:spcAft>
              <a:buClr>
                <a:srgbClr val="000000"/>
              </a:buClr>
              <a:buSzPts val="1400"/>
              <a:buFont typeface="Arial"/>
              <a:buNone/>
            </a:pPr>
            <a:r>
              <a:rPr lang="en-GB" sz="1700" dirty="0">
                <a:solidFill>
                  <a:srgbClr val="002060"/>
                </a:solidFill>
                <a:latin typeface="Roboto Slab"/>
                <a:ea typeface="Roboto Slab"/>
                <a:cs typeface="Roboto Slab"/>
                <a:sym typeface="Calibri"/>
              </a:rPr>
              <a:t>“How do we stop students from cheating?”</a:t>
            </a:r>
          </a:p>
          <a:p>
            <a:pPr marL="0" marR="0" lvl="0" indent="0" algn="ctr" rtl="0">
              <a:lnSpc>
                <a:spcPct val="100000"/>
              </a:lnSpc>
              <a:spcBef>
                <a:spcPts val="0"/>
              </a:spcBef>
              <a:spcAft>
                <a:spcPts val="0"/>
              </a:spcAft>
              <a:buClr>
                <a:srgbClr val="000000"/>
              </a:buClr>
              <a:buSzPts val="1400"/>
              <a:buFont typeface="Arial"/>
              <a:buNone/>
            </a:pPr>
            <a:r>
              <a:rPr lang="en-GB" sz="1700" dirty="0">
                <a:solidFill>
                  <a:srgbClr val="002060"/>
                </a:solidFill>
                <a:latin typeface="Roboto Slab"/>
                <a:ea typeface="Roboto Slab"/>
                <a:cs typeface="Roboto Slab"/>
                <a:sym typeface="Calibri"/>
              </a:rPr>
              <a:t>(Bertram Gallant, 2017, p. 87)</a:t>
            </a:r>
            <a:endParaRPr lang="en-GB" sz="1700" dirty="0">
              <a:solidFill>
                <a:srgbClr val="002060"/>
              </a:solidFill>
              <a:latin typeface="Roboto Slab"/>
              <a:ea typeface="Roboto Slab"/>
              <a:cs typeface="Roboto Slab"/>
            </a:endParaRPr>
          </a:p>
        </p:txBody>
      </p:sp>
      <p:sp>
        <p:nvSpPr>
          <p:cNvPr id="15" name="TextBox 14">
            <a:extLst>
              <a:ext uri="{FF2B5EF4-FFF2-40B4-BE49-F238E27FC236}">
                <a16:creationId xmlns:a16="http://schemas.microsoft.com/office/drawing/2014/main" id="{68115E60-685E-F8FE-1664-B0DB409FBFAB}"/>
              </a:ext>
            </a:extLst>
          </p:cNvPr>
          <p:cNvSpPr txBox="1"/>
          <p:nvPr/>
        </p:nvSpPr>
        <p:spPr>
          <a:xfrm>
            <a:off x="7709339" y="5687010"/>
            <a:ext cx="3539789" cy="8771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0">
            <a:solidFill>
              <a:srgbClr val="002060"/>
            </a:solidFill>
          </a:ln>
        </p:spPr>
        <p:txBody>
          <a:bodyPr wrap="square" rtlCol="0">
            <a:spAutoFit/>
          </a:bodyPr>
          <a:lstStyle/>
          <a:p>
            <a:pPr marL="0" marR="0" lvl="0" indent="0" algn="ctr" rtl="0">
              <a:lnSpc>
                <a:spcPct val="100000"/>
              </a:lnSpc>
              <a:spcBef>
                <a:spcPts val="0"/>
              </a:spcBef>
              <a:spcAft>
                <a:spcPts val="0"/>
              </a:spcAft>
              <a:buClr>
                <a:srgbClr val="000000"/>
              </a:buClr>
              <a:buSzPts val="1400"/>
              <a:buFont typeface="Arial"/>
              <a:buNone/>
            </a:pPr>
            <a:r>
              <a:rPr lang="en-GB" sz="1700">
                <a:solidFill>
                  <a:srgbClr val="002060"/>
                </a:solidFill>
                <a:latin typeface="Roboto Slab"/>
                <a:ea typeface="Roboto Slab"/>
                <a:cs typeface="Roboto Slab"/>
                <a:sym typeface="Calibri"/>
              </a:rPr>
              <a:t>“How do we ensure students are learning?”</a:t>
            </a:r>
          </a:p>
          <a:p>
            <a:pPr algn="ctr">
              <a:buSzPts val="1400"/>
            </a:pPr>
            <a:r>
              <a:rPr lang="en-GB" sz="1700">
                <a:solidFill>
                  <a:srgbClr val="002060"/>
                </a:solidFill>
                <a:latin typeface="Roboto Slab"/>
                <a:ea typeface="Roboto Slab"/>
                <a:cs typeface="Roboto Slab"/>
                <a:sym typeface="Calibri"/>
              </a:rPr>
              <a:t>(Bertram Gallant, 2017, p. 87)</a:t>
            </a:r>
            <a:endParaRPr lang="en-GB" sz="1700">
              <a:solidFill>
                <a:srgbClr val="002060"/>
              </a:solidFill>
              <a:latin typeface="Roboto Slab"/>
              <a:ea typeface="Roboto Slab"/>
              <a:cs typeface="Roboto Slab"/>
            </a:endParaRPr>
          </a:p>
        </p:txBody>
      </p:sp>
    </p:spTree>
    <p:extLst>
      <p:ext uri="{BB962C8B-B14F-4D97-AF65-F5344CB8AC3E}">
        <p14:creationId xmlns:p14="http://schemas.microsoft.com/office/powerpoint/2010/main" val="242042709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376</TotalTime>
  <Words>1862</Words>
  <Application>Microsoft Macintosh PowerPoint</Application>
  <PresentationFormat>Widescreen</PresentationFormat>
  <Paragraphs>176</Paragraphs>
  <Slides>28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Aldhabi</vt:lpstr>
      <vt:lpstr>Arial</vt:lpstr>
      <vt:lpstr>Calibri</vt:lpstr>
      <vt:lpstr>Calibri Light</vt:lpstr>
      <vt:lpstr>Courier New</vt:lpstr>
      <vt:lpstr>Roboto Slab</vt:lpstr>
      <vt:lpstr>Wingdings</vt:lpstr>
      <vt:lpstr>Office Teması</vt:lpstr>
      <vt:lpstr>FAITH Project Academic Integrity Policy Corpus</vt:lpstr>
      <vt:lpstr>Outline</vt:lpstr>
      <vt:lpstr>Academic Integrity</vt:lpstr>
      <vt:lpstr>PowerPoint Presentation</vt:lpstr>
      <vt:lpstr>We need academic integrity because it…</vt:lpstr>
      <vt:lpstr>PowerPoint Presentation</vt:lpstr>
      <vt:lpstr>PowerPoint Presentation</vt:lpstr>
      <vt:lpstr>Core elements of exemplary AI policies</vt:lpstr>
      <vt:lpstr>Academic Integrity Policies</vt:lpstr>
      <vt:lpstr>HE Academic Integrity Policies</vt:lpstr>
      <vt:lpstr>Mobility of students and the role of institutions</vt:lpstr>
      <vt:lpstr>HE Academic Integrity Policies</vt:lpstr>
      <vt:lpstr>PowerPoint Presentation</vt:lpstr>
      <vt:lpstr>Importance of policy corpus</vt:lpstr>
      <vt:lpstr>PowerPoint Presentation</vt:lpstr>
      <vt:lpstr>PowerPoint Presentation</vt:lpstr>
      <vt:lpstr>PowerPoint Presentation</vt:lpstr>
      <vt:lpstr>Corpus Building Framework</vt:lpstr>
      <vt:lpstr>Corpus Building Framework</vt:lpstr>
      <vt:lpstr>Corpus Building Framework</vt:lpstr>
      <vt:lpstr>Corpus Building Framework</vt:lpstr>
      <vt:lpstr>Corpus Building Framework</vt:lpstr>
      <vt:lpstr>Research Workflow</vt:lpstr>
      <vt:lpstr>  Policy Collection</vt:lpstr>
      <vt:lpstr>Website Development https://faithproject.info/</vt:lpstr>
      <vt:lpstr>PowerPoint Presentation</vt:lpstr>
      <vt:lpstr>References</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BAŞLIK BURAYA</dc:title>
  <dc:creator>Kazim İnem</dc:creator>
  <cp:lastModifiedBy>Salim</cp:lastModifiedBy>
  <cp:revision>65</cp:revision>
  <dcterms:created xsi:type="dcterms:W3CDTF">2022-04-10T22:06:07Z</dcterms:created>
  <dcterms:modified xsi:type="dcterms:W3CDTF">2023-08-23T05:42:41Z</dcterms:modified>
</cp:coreProperties>
</file>