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322" r:id="rId3"/>
    <p:sldId id="344" r:id="rId4"/>
    <p:sldId id="315" r:id="rId5"/>
    <p:sldId id="316" r:id="rId6"/>
    <p:sldId id="317" r:id="rId7"/>
    <p:sldId id="318" r:id="rId8"/>
    <p:sldId id="319" r:id="rId9"/>
    <p:sldId id="320" r:id="rId10"/>
    <p:sldId id="333" r:id="rId11"/>
    <p:sldId id="321" r:id="rId12"/>
    <p:sldId id="323" r:id="rId13"/>
    <p:sldId id="324" r:id="rId14"/>
    <p:sldId id="325" r:id="rId15"/>
    <p:sldId id="326" r:id="rId16"/>
    <p:sldId id="327" r:id="rId17"/>
    <p:sldId id="328" r:id="rId18"/>
    <p:sldId id="329" r:id="rId19"/>
    <p:sldId id="330" r:id="rId20"/>
    <p:sldId id="331" r:id="rId21"/>
    <p:sldId id="332" r:id="rId22"/>
    <p:sldId id="334" r:id="rId23"/>
    <p:sldId id="335" r:id="rId24"/>
    <p:sldId id="336" r:id="rId25"/>
    <p:sldId id="337" r:id="rId26"/>
    <p:sldId id="338" r:id="rId27"/>
    <p:sldId id="347" r:id="rId28"/>
    <p:sldId id="339" r:id="rId29"/>
    <p:sldId id="340" r:id="rId30"/>
    <p:sldId id="346" r:id="rId31"/>
  </p:sldIdLst>
  <p:sldSz cx="12192000" cy="6858000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Cambria" panose="02040503050406030204" pitchFamily="18" charset="0"/>
      <p:regular r:id="rId37"/>
      <p:bold r:id="rId38"/>
      <p:italic r:id="rId39"/>
      <p:boldItalic r:id="rId40"/>
    </p:embeddedFont>
    <p:embeddedFont>
      <p:font typeface="Roboto" panose="02000000000000000000" pitchFamily="2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8" roundtripDataSignature="AMtx7miDR8f+XzU/2WkNfrSqb1YC78FG1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840"/>
    <p:restoredTop sz="94709"/>
  </p:normalViewPr>
  <p:slideViewPr>
    <p:cSldViewPr snapToGrid="0" snapToObjects="1">
      <p:cViewPr varScale="1">
        <p:scale>
          <a:sx n="78" d="100"/>
          <a:sy n="78" d="100"/>
        </p:scale>
        <p:origin x="192" y="7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customschemas.google.com/relationships/presentationmetadata" Target="meta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20" Type="http://schemas.openxmlformats.org/officeDocument/2006/relationships/slide" Target="slides/slide19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salim\Desktop\Working_Files\Riga_JSTE_2018\Figure_Plagiarism_Inciden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salim\Desktop\Working_Files\Riga_JSTE_2018\Figure_Plagiarism_Inciden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Work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Work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alimrazi/Desktop/Figure_Plagiarism_Incident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T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Recent!$A$2</c:f>
              <c:strCache>
                <c:ptCount val="1"/>
                <c:pt idx="0">
                  <c:v>2010-2011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0A9-2D4C-A5F7-752D1A159BE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0A9-2D4C-A5F7-752D1A159BE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0A9-2D4C-A5F7-752D1A159BE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Recent!$B$1:$D$1</c:f>
              <c:strCache>
                <c:ptCount val="3"/>
                <c:pt idx="0">
                  <c:v>Plagiarism</c:v>
                </c:pt>
                <c:pt idx="1">
                  <c:v>No submission</c:v>
                </c:pt>
                <c:pt idx="2">
                  <c:v>Total</c:v>
                </c:pt>
              </c:strCache>
            </c:strRef>
          </c:cat>
          <c:val>
            <c:numRef>
              <c:f>Recent!$B$2:$D$2</c:f>
              <c:numCache>
                <c:formatCode>General</c:formatCode>
                <c:ptCount val="3"/>
                <c:pt idx="0">
                  <c:v>100</c:v>
                </c:pt>
                <c:pt idx="1">
                  <c:v>33</c:v>
                </c:pt>
                <c:pt idx="2">
                  <c:v>172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0A9-2D4C-A5F7-752D1A159B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53919104"/>
        <c:axId val="1753921424"/>
      </c:barChart>
      <c:catAx>
        <c:axId val="1753919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TR"/>
          </a:p>
        </c:txPr>
        <c:crossAx val="1753921424"/>
        <c:crosses val="autoZero"/>
        <c:auto val="1"/>
        <c:lblAlgn val="ctr"/>
        <c:lblOffset val="100"/>
        <c:noMultiLvlLbl val="0"/>
      </c:catAx>
      <c:valAx>
        <c:axId val="1753921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TR"/>
          </a:p>
        </c:txPr>
        <c:crossAx val="1753919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T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Recent!$A$2</c:f>
              <c:strCache>
                <c:ptCount val="1"/>
                <c:pt idx="0">
                  <c:v>2010-2011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Recent!$B$1:$D$1</c:f>
              <c:strCache>
                <c:ptCount val="3"/>
                <c:pt idx="0">
                  <c:v>Plagiarism</c:v>
                </c:pt>
                <c:pt idx="1">
                  <c:v>No submission</c:v>
                </c:pt>
                <c:pt idx="2">
                  <c:v>Total</c:v>
                </c:pt>
              </c:strCache>
            </c:strRef>
          </c:cat>
          <c:val>
            <c:numRef>
              <c:f>Recent!$B$2:$D$2</c:f>
              <c:numCache>
                <c:formatCode>General</c:formatCode>
                <c:ptCount val="3"/>
                <c:pt idx="0">
                  <c:v>100</c:v>
                </c:pt>
                <c:pt idx="1">
                  <c:v>33</c:v>
                </c:pt>
                <c:pt idx="2">
                  <c:v>172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74-3540-8AF0-C32BD83EB45D}"/>
            </c:ext>
          </c:extLst>
        </c:ser>
        <c:ser>
          <c:idx val="1"/>
          <c:order val="1"/>
          <c:tx>
            <c:strRef>
              <c:f>Recent!$A$3</c:f>
              <c:strCache>
                <c:ptCount val="1"/>
                <c:pt idx="0">
                  <c:v>2011-2012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Recent!$B$1:$D$1</c:f>
              <c:strCache>
                <c:ptCount val="3"/>
                <c:pt idx="0">
                  <c:v>Plagiarism</c:v>
                </c:pt>
                <c:pt idx="1">
                  <c:v>No submission</c:v>
                </c:pt>
                <c:pt idx="2">
                  <c:v>Total</c:v>
                </c:pt>
              </c:strCache>
            </c:strRef>
          </c:cat>
          <c:val>
            <c:numRef>
              <c:f>Recent!$B$3:$D$3</c:f>
              <c:numCache>
                <c:formatCode>General</c:formatCode>
                <c:ptCount val="3"/>
                <c:pt idx="0">
                  <c:v>31</c:v>
                </c:pt>
                <c:pt idx="1">
                  <c:v>82</c:v>
                </c:pt>
                <c:pt idx="2">
                  <c:v>272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74-3540-8AF0-C32BD83EB4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61197504"/>
        <c:axId val="1760831536"/>
      </c:barChart>
      <c:catAx>
        <c:axId val="1761197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TR"/>
          </a:p>
        </c:txPr>
        <c:crossAx val="1760831536"/>
        <c:crosses val="autoZero"/>
        <c:auto val="1"/>
        <c:lblAlgn val="ctr"/>
        <c:lblOffset val="100"/>
        <c:noMultiLvlLbl val="0"/>
      </c:catAx>
      <c:valAx>
        <c:axId val="1760831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TR"/>
          </a:p>
        </c:txPr>
        <c:crossAx val="1761197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T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Sheet1!$D$1:$D$33</c:f>
              <c:strCache>
                <c:ptCount val="33"/>
                <c:pt idx="0">
                  <c:v>Cause of plagiarism</c:v>
                </c:pt>
                <c:pt idx="1">
                  <c:v>Paraphrasing: directly quotes</c:v>
                </c:pt>
                <c:pt idx="2">
                  <c:v>Reliability of sources</c:v>
                </c:pt>
                <c:pt idx="3">
                  <c:v>Paraphrasing: comprehension</c:v>
                </c:pt>
                <c:pt idx="4">
                  <c:v>Academic writing rules</c:v>
                </c:pt>
                <c:pt idx="5">
                  <c:v>Writing complex sentences</c:v>
                </c:pt>
                <c:pt idx="6">
                  <c:v>Length of a paragraph</c:v>
                </c:pt>
                <c:pt idx="7">
                  <c:v>What to integrate into paper</c:v>
                </c:pt>
                <c:pt idx="8">
                  <c:v>Requires a citation or not</c:v>
                </c:pt>
                <c:pt idx="9">
                  <c:v>Comprehending sources</c:v>
                </c:pt>
                <c:pt idx="10">
                  <c:v>Topic selection</c:v>
                </c:pt>
                <c:pt idx="11">
                  <c:v>Overall coherence</c:v>
                </c:pt>
                <c:pt idx="12">
                  <c:v>Overall unity</c:v>
                </c:pt>
                <c:pt idx="13">
                  <c:v>Vocabualry selection</c:v>
                </c:pt>
                <c:pt idx="14">
                  <c:v>Stopping reading to start writing</c:v>
                </c:pt>
                <c:pt idx="15">
                  <c:v>Writing the references</c:v>
                </c:pt>
                <c:pt idx="16">
                  <c:v>Paragraph coherence</c:v>
                </c:pt>
                <c:pt idx="17">
                  <c:v>Paragraph unity</c:v>
                </c:pt>
                <c:pt idx="18">
                  <c:v>Narrowing down the topic</c:v>
                </c:pt>
                <c:pt idx="19">
                  <c:v>Supporting the main idea</c:v>
                </c:pt>
                <c:pt idx="20">
                  <c:v>Identifying the main idea</c:v>
                </c:pt>
                <c:pt idx="21">
                  <c:v>Using linking devices</c:v>
                </c:pt>
                <c:pt idx="22">
                  <c:v>Outline</c:v>
                </c:pt>
                <c:pt idx="23">
                  <c:v>Why refer to other studies</c:v>
                </c:pt>
                <c:pt idx="24">
                  <c:v>Summarizing</c:v>
                </c:pt>
                <c:pt idx="25">
                  <c:v>Use of quotations</c:v>
                </c:pt>
                <c:pt idx="26">
                  <c:v>Paraphrasing: insufficiency in vocabulary</c:v>
                </c:pt>
                <c:pt idx="27">
                  <c:v>Headings</c:v>
                </c:pt>
                <c:pt idx="28">
                  <c:v>Incorporating figures</c:v>
                </c:pt>
                <c:pt idx="29">
                  <c:v>Paraphrasing: insufficiency in grammar</c:v>
                </c:pt>
                <c:pt idx="30">
                  <c:v>Using block quotations</c:v>
                </c:pt>
                <c:pt idx="31">
                  <c:v>Paraphrasing: in-text citation rules</c:v>
                </c:pt>
                <c:pt idx="32">
                  <c:v>Incorporating tables</c:v>
                </c:pt>
              </c:strCache>
            </c:strRef>
          </c:cat>
          <c:val>
            <c:numRef>
              <c:f>Sheet1!$E$1:$E$33</c:f>
              <c:numCache>
                <c:formatCode>General</c:formatCode>
                <c:ptCount val="33"/>
                <c:pt idx="0">
                  <c:v>4.24</c:v>
                </c:pt>
                <c:pt idx="1">
                  <c:v>3.43</c:v>
                </c:pt>
                <c:pt idx="2">
                  <c:v>3.1</c:v>
                </c:pt>
                <c:pt idx="3">
                  <c:v>3.08</c:v>
                </c:pt>
                <c:pt idx="4">
                  <c:v>3.07</c:v>
                </c:pt>
                <c:pt idx="5">
                  <c:v>3</c:v>
                </c:pt>
                <c:pt idx="6">
                  <c:v>2.93</c:v>
                </c:pt>
                <c:pt idx="7">
                  <c:v>2.92</c:v>
                </c:pt>
                <c:pt idx="8">
                  <c:v>2.92</c:v>
                </c:pt>
                <c:pt idx="9">
                  <c:v>2.92</c:v>
                </c:pt>
                <c:pt idx="10">
                  <c:v>2.92</c:v>
                </c:pt>
                <c:pt idx="11">
                  <c:v>2.89</c:v>
                </c:pt>
                <c:pt idx="12">
                  <c:v>2.87</c:v>
                </c:pt>
                <c:pt idx="13">
                  <c:v>2.86</c:v>
                </c:pt>
                <c:pt idx="14">
                  <c:v>2.85</c:v>
                </c:pt>
                <c:pt idx="15">
                  <c:v>2.85</c:v>
                </c:pt>
                <c:pt idx="16">
                  <c:v>2.82</c:v>
                </c:pt>
                <c:pt idx="17">
                  <c:v>2.78</c:v>
                </c:pt>
                <c:pt idx="18">
                  <c:v>2.72</c:v>
                </c:pt>
                <c:pt idx="19">
                  <c:v>2.71</c:v>
                </c:pt>
                <c:pt idx="20">
                  <c:v>2.63</c:v>
                </c:pt>
                <c:pt idx="21">
                  <c:v>2.61</c:v>
                </c:pt>
                <c:pt idx="22">
                  <c:v>2.6</c:v>
                </c:pt>
                <c:pt idx="23">
                  <c:v>2.5499999999999998</c:v>
                </c:pt>
                <c:pt idx="24">
                  <c:v>2.52</c:v>
                </c:pt>
                <c:pt idx="25">
                  <c:v>2.4500000000000002</c:v>
                </c:pt>
                <c:pt idx="26">
                  <c:v>2.4500000000000002</c:v>
                </c:pt>
                <c:pt idx="27">
                  <c:v>2.44</c:v>
                </c:pt>
                <c:pt idx="28">
                  <c:v>2.37</c:v>
                </c:pt>
                <c:pt idx="29">
                  <c:v>2.37</c:v>
                </c:pt>
                <c:pt idx="30">
                  <c:v>2.36</c:v>
                </c:pt>
                <c:pt idx="31">
                  <c:v>2.31</c:v>
                </c:pt>
                <c:pt idx="32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B7-9740-A3AD-CB194C65D0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463314192"/>
        <c:axId val="-570527248"/>
      </c:barChart>
      <c:catAx>
        <c:axId val="-4633141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TR"/>
          </a:p>
        </c:txPr>
        <c:crossAx val="-570527248"/>
        <c:crosses val="autoZero"/>
        <c:auto val="1"/>
        <c:lblAlgn val="ctr"/>
        <c:lblOffset val="100"/>
        <c:noMultiLvlLbl val="0"/>
      </c:catAx>
      <c:valAx>
        <c:axId val="-570527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TR"/>
          </a:p>
        </c:txPr>
        <c:crossAx val="-463314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02060"/>
          </a:solidFill>
        </a:defRPr>
      </a:pPr>
      <a:endParaRPr lang="en-T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Sheet1!$D$91:$D$140</c:f>
              <c:strCache>
                <c:ptCount val="50"/>
                <c:pt idx="0">
                  <c:v>Use of in-text citation rules</c:v>
                </c:pt>
                <c:pt idx="1">
                  <c:v>Citing when necessary</c:v>
                </c:pt>
                <c:pt idx="2">
                  <c:v>Restructuring paraphrases</c:v>
                </c:pt>
                <c:pt idx="3">
                  <c:v>Rewording paraphrases</c:v>
                </c:pt>
                <c:pt idx="4">
                  <c:v>Writing reference entries</c:v>
                </c:pt>
                <c:pt idx="5">
                  <c:v>Ratio of quotes</c:v>
                </c:pt>
                <c:pt idx="6">
                  <c:v>Introduction: Aims</c:v>
                </c:pt>
                <c:pt idx="7">
                  <c:v>Citing quotes</c:v>
                </c:pt>
                <c:pt idx="8">
                  <c:v>Use of quotations</c:v>
                </c:pt>
                <c:pt idx="9">
                  <c:v>Introducing quotes</c:v>
                </c:pt>
                <c:pt idx="10">
                  <c:v>Grammar</c:v>
                </c:pt>
                <c:pt idx="11">
                  <c:v>Drawing effective conclusions</c:v>
                </c:pt>
                <c:pt idx="12">
                  <c:v>Length of paragraphs</c:v>
                </c:pt>
                <c:pt idx="13">
                  <c:v>Paragraph unity</c:v>
                </c:pt>
                <c:pt idx="14">
                  <c:v>Ratio of secondary source</c:v>
                </c:pt>
                <c:pt idx="15">
                  <c:v>Abstract</c:v>
                </c:pt>
                <c:pt idx="16">
                  <c:v>Paragraph coherence</c:v>
                </c:pt>
                <c:pt idx="17">
                  <c:v>Punctuation</c:v>
                </c:pt>
                <c:pt idx="18">
                  <c:v>Introducing paraphrases</c:v>
                </c:pt>
                <c:pt idx="19">
                  <c:v>Use of secondary sources</c:v>
                </c:pt>
                <c:pt idx="20">
                  <c:v>Markers</c:v>
                </c:pt>
                <c:pt idx="21">
                  <c:v>Linking devices</c:v>
                </c:pt>
                <c:pt idx="22">
                  <c:v>Relevance of conclusions</c:v>
                </c:pt>
                <c:pt idx="23">
                  <c:v>Introduction: Topic</c:v>
                </c:pt>
                <c:pt idx="24">
                  <c:v>Key words</c:v>
                </c:pt>
                <c:pt idx="25">
                  <c:v>Flow of ideas</c:v>
                </c:pt>
                <c:pt idx="26">
                  <c:v>Length of paper</c:v>
                </c:pt>
                <c:pt idx="27">
                  <c:v>Overall unity</c:v>
                </c:pt>
                <c:pt idx="28">
                  <c:v>Overall coherence</c:v>
                </c:pt>
                <c:pt idx="29">
                  <c:v>Passive forms</c:v>
                </c:pt>
                <c:pt idx="30">
                  <c:v>Paper format</c:v>
                </c:pt>
                <c:pt idx="31">
                  <c:v>Order of reference entries</c:v>
                </c:pt>
                <c:pt idx="32">
                  <c:v>Number of sources</c:v>
                </c:pt>
                <c:pt idx="33">
                  <c:v>Spelling</c:v>
                </c:pt>
                <c:pt idx="34">
                  <c:v>Focussing on issue</c:v>
                </c:pt>
                <c:pt idx="35">
                  <c:v>Headings and subheadings</c:v>
                </c:pt>
                <c:pt idx="36">
                  <c:v>Complexity of the sentences</c:v>
                </c:pt>
                <c:pt idx="37">
                  <c:v>Vocabulary selection</c:v>
                </c:pt>
                <c:pt idx="38">
                  <c:v>Title</c:v>
                </c:pt>
                <c:pt idx="39">
                  <c:v>Reliability of sources</c:v>
                </c:pt>
                <c:pt idx="40">
                  <c:v>Avoiding extremeness</c:v>
                </c:pt>
                <c:pt idx="41">
                  <c:v>Use of tables and figures</c:v>
                </c:pt>
                <c:pt idx="42">
                  <c:v>Match of citations with references</c:v>
                </c:pt>
                <c:pt idx="43">
                  <c:v>Narrowing down</c:v>
                </c:pt>
                <c:pt idx="44">
                  <c:v>Avoiding contractions</c:v>
                </c:pt>
                <c:pt idx="45">
                  <c:v>Objective language</c:v>
                </c:pt>
                <c:pt idx="46">
                  <c:v>Words with precise meaning</c:v>
                </c:pt>
                <c:pt idx="47">
                  <c:v>Slang, jargon, clichés</c:v>
                </c:pt>
                <c:pt idx="48">
                  <c:v>Abbreviations</c:v>
                </c:pt>
                <c:pt idx="49">
                  <c:v>Topic selection</c:v>
                </c:pt>
              </c:strCache>
            </c:strRef>
          </c:cat>
          <c:val>
            <c:numRef>
              <c:f>Sheet1!$E$91:$E$140</c:f>
              <c:numCache>
                <c:formatCode>General</c:formatCode>
                <c:ptCount val="50"/>
                <c:pt idx="0">
                  <c:v>1.04</c:v>
                </c:pt>
                <c:pt idx="1">
                  <c:v>1.22</c:v>
                </c:pt>
                <c:pt idx="2">
                  <c:v>1.24</c:v>
                </c:pt>
                <c:pt idx="3">
                  <c:v>1.25</c:v>
                </c:pt>
                <c:pt idx="4">
                  <c:v>1.29</c:v>
                </c:pt>
                <c:pt idx="5">
                  <c:v>1.35</c:v>
                </c:pt>
                <c:pt idx="6">
                  <c:v>1.38</c:v>
                </c:pt>
                <c:pt idx="7">
                  <c:v>1.38</c:v>
                </c:pt>
                <c:pt idx="8">
                  <c:v>1.4</c:v>
                </c:pt>
                <c:pt idx="9">
                  <c:v>1.46</c:v>
                </c:pt>
                <c:pt idx="10">
                  <c:v>1.46</c:v>
                </c:pt>
                <c:pt idx="11">
                  <c:v>1.46</c:v>
                </c:pt>
                <c:pt idx="12">
                  <c:v>1.47</c:v>
                </c:pt>
                <c:pt idx="13">
                  <c:v>1.49</c:v>
                </c:pt>
                <c:pt idx="14">
                  <c:v>1.55</c:v>
                </c:pt>
                <c:pt idx="15">
                  <c:v>1.57</c:v>
                </c:pt>
                <c:pt idx="16">
                  <c:v>1.57</c:v>
                </c:pt>
                <c:pt idx="17">
                  <c:v>1.57</c:v>
                </c:pt>
                <c:pt idx="18">
                  <c:v>1.6</c:v>
                </c:pt>
                <c:pt idx="19">
                  <c:v>1.61</c:v>
                </c:pt>
                <c:pt idx="20">
                  <c:v>1.62</c:v>
                </c:pt>
                <c:pt idx="21">
                  <c:v>1.62</c:v>
                </c:pt>
                <c:pt idx="22">
                  <c:v>1.69</c:v>
                </c:pt>
                <c:pt idx="23">
                  <c:v>1.72</c:v>
                </c:pt>
                <c:pt idx="24">
                  <c:v>1.73</c:v>
                </c:pt>
                <c:pt idx="25">
                  <c:v>1.75</c:v>
                </c:pt>
                <c:pt idx="26">
                  <c:v>1.78</c:v>
                </c:pt>
                <c:pt idx="27">
                  <c:v>1.79</c:v>
                </c:pt>
                <c:pt idx="28">
                  <c:v>1.79</c:v>
                </c:pt>
                <c:pt idx="29">
                  <c:v>1.83</c:v>
                </c:pt>
                <c:pt idx="30">
                  <c:v>1.83</c:v>
                </c:pt>
                <c:pt idx="31">
                  <c:v>1.84</c:v>
                </c:pt>
                <c:pt idx="32">
                  <c:v>1.85</c:v>
                </c:pt>
                <c:pt idx="33">
                  <c:v>1.85</c:v>
                </c:pt>
                <c:pt idx="34">
                  <c:v>1.85</c:v>
                </c:pt>
                <c:pt idx="35">
                  <c:v>1.87</c:v>
                </c:pt>
                <c:pt idx="36">
                  <c:v>1.87</c:v>
                </c:pt>
                <c:pt idx="37">
                  <c:v>1.88</c:v>
                </c:pt>
                <c:pt idx="38">
                  <c:v>1.89</c:v>
                </c:pt>
                <c:pt idx="39">
                  <c:v>1.92</c:v>
                </c:pt>
                <c:pt idx="40">
                  <c:v>1.94</c:v>
                </c:pt>
                <c:pt idx="41">
                  <c:v>1.96</c:v>
                </c:pt>
                <c:pt idx="42">
                  <c:v>1.96</c:v>
                </c:pt>
                <c:pt idx="43">
                  <c:v>1.97</c:v>
                </c:pt>
                <c:pt idx="44">
                  <c:v>1.97</c:v>
                </c:pt>
                <c:pt idx="45">
                  <c:v>1.97</c:v>
                </c:pt>
                <c:pt idx="46">
                  <c:v>1.97</c:v>
                </c:pt>
                <c:pt idx="47">
                  <c:v>1.98</c:v>
                </c:pt>
                <c:pt idx="48">
                  <c:v>1.99</c:v>
                </c:pt>
                <c:pt idx="49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31-3148-ACE3-DF0D90053C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466926048"/>
        <c:axId val="-466923728"/>
      </c:barChart>
      <c:catAx>
        <c:axId val="-4669260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TR"/>
          </a:p>
        </c:txPr>
        <c:crossAx val="-466923728"/>
        <c:crosses val="autoZero"/>
        <c:auto val="1"/>
        <c:lblAlgn val="ctr"/>
        <c:lblOffset val="100"/>
        <c:noMultiLvlLbl val="0"/>
      </c:catAx>
      <c:valAx>
        <c:axId val="-466923728"/>
        <c:scaling>
          <c:orientation val="minMax"/>
          <c:max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TR"/>
          </a:p>
        </c:txPr>
        <c:crossAx val="-466926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T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Recent!$B$1</c:f>
              <c:strCache>
                <c:ptCount val="1"/>
                <c:pt idx="0">
                  <c:v>Plagiarism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Recent!$A$2:$A$8</c:f>
              <c:strCache>
                <c:ptCount val="7"/>
                <c:pt idx="0">
                  <c:v>2010-2011</c:v>
                </c:pt>
                <c:pt idx="1">
                  <c:v>2011-2012</c:v>
                </c:pt>
                <c:pt idx="2">
                  <c:v>2012-2013</c:v>
                </c:pt>
                <c:pt idx="3">
                  <c:v>2013-2014</c:v>
                </c:pt>
                <c:pt idx="4">
                  <c:v>2014-2015</c:v>
                </c:pt>
                <c:pt idx="5">
                  <c:v>2015-2016</c:v>
                </c:pt>
                <c:pt idx="6">
                  <c:v>2016-2017</c:v>
                </c:pt>
              </c:strCache>
            </c:strRef>
          </c:cat>
          <c:val>
            <c:numRef>
              <c:f>Recent!$B$2:$B$8</c:f>
              <c:numCache>
                <c:formatCode>General</c:formatCode>
                <c:ptCount val="7"/>
                <c:pt idx="0">
                  <c:v>100</c:v>
                </c:pt>
                <c:pt idx="1">
                  <c:v>31</c:v>
                </c:pt>
                <c:pt idx="2">
                  <c:v>20</c:v>
                </c:pt>
                <c:pt idx="3">
                  <c:v>28</c:v>
                </c:pt>
                <c:pt idx="4">
                  <c:v>14</c:v>
                </c:pt>
                <c:pt idx="5">
                  <c:v>5</c:v>
                </c:pt>
                <c:pt idx="6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FE-EA42-BEA6-69C3D1D9FA11}"/>
            </c:ext>
          </c:extLst>
        </c:ser>
        <c:ser>
          <c:idx val="1"/>
          <c:order val="1"/>
          <c:tx>
            <c:strRef>
              <c:f>Recent!$C$1</c:f>
              <c:strCache>
                <c:ptCount val="1"/>
                <c:pt idx="0">
                  <c:v>No submission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Recent!$A$2:$A$8</c:f>
              <c:strCache>
                <c:ptCount val="7"/>
                <c:pt idx="0">
                  <c:v>2010-2011</c:v>
                </c:pt>
                <c:pt idx="1">
                  <c:v>2011-2012</c:v>
                </c:pt>
                <c:pt idx="2">
                  <c:v>2012-2013</c:v>
                </c:pt>
                <c:pt idx="3">
                  <c:v>2013-2014</c:v>
                </c:pt>
                <c:pt idx="4">
                  <c:v>2014-2015</c:v>
                </c:pt>
                <c:pt idx="5">
                  <c:v>2015-2016</c:v>
                </c:pt>
                <c:pt idx="6">
                  <c:v>2016-2017</c:v>
                </c:pt>
              </c:strCache>
            </c:strRef>
          </c:cat>
          <c:val>
            <c:numRef>
              <c:f>Recent!$C$2:$C$8</c:f>
              <c:numCache>
                <c:formatCode>General</c:formatCode>
                <c:ptCount val="7"/>
                <c:pt idx="0">
                  <c:v>33</c:v>
                </c:pt>
                <c:pt idx="1">
                  <c:v>82</c:v>
                </c:pt>
                <c:pt idx="2">
                  <c:v>99</c:v>
                </c:pt>
                <c:pt idx="3">
                  <c:v>82</c:v>
                </c:pt>
                <c:pt idx="4">
                  <c:v>43</c:v>
                </c:pt>
                <c:pt idx="5">
                  <c:v>41</c:v>
                </c:pt>
                <c:pt idx="6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FE-EA42-BEA6-69C3D1D9FA11}"/>
            </c:ext>
          </c:extLst>
        </c:ser>
        <c:ser>
          <c:idx val="2"/>
          <c:order val="2"/>
          <c:tx>
            <c:strRef>
              <c:f>Recent!$D$1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Recent!$A$2:$A$8</c:f>
              <c:strCache>
                <c:ptCount val="7"/>
                <c:pt idx="0">
                  <c:v>2010-2011</c:v>
                </c:pt>
                <c:pt idx="1">
                  <c:v>2011-2012</c:v>
                </c:pt>
                <c:pt idx="2">
                  <c:v>2012-2013</c:v>
                </c:pt>
                <c:pt idx="3">
                  <c:v>2013-2014</c:v>
                </c:pt>
                <c:pt idx="4">
                  <c:v>2014-2015</c:v>
                </c:pt>
                <c:pt idx="5">
                  <c:v>2015-2016</c:v>
                </c:pt>
                <c:pt idx="6">
                  <c:v>2016-2017</c:v>
                </c:pt>
              </c:strCache>
            </c:strRef>
          </c:cat>
          <c:val>
            <c:numRef>
              <c:f>Recent!$D$2:$D$8</c:f>
              <c:numCache>
                <c:formatCode>General</c:formatCode>
                <c:ptCount val="7"/>
                <c:pt idx="0">
                  <c:v>172</c:v>
                </c:pt>
                <c:pt idx="1">
                  <c:v>272</c:v>
                </c:pt>
                <c:pt idx="2">
                  <c:v>243</c:v>
                </c:pt>
                <c:pt idx="3">
                  <c:v>194</c:v>
                </c:pt>
                <c:pt idx="4">
                  <c:v>152</c:v>
                </c:pt>
                <c:pt idx="5">
                  <c:v>135</c:v>
                </c:pt>
                <c:pt idx="6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9FE-EA42-BEA6-69C3D1D9FA1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-466773280"/>
        <c:axId val="-468405824"/>
      </c:barChart>
      <c:catAx>
        <c:axId val="-4667732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TR"/>
          </a:p>
        </c:txPr>
        <c:crossAx val="-468405824"/>
        <c:crosses val="autoZero"/>
        <c:auto val="1"/>
        <c:lblAlgn val="ctr"/>
        <c:lblOffset val="100"/>
        <c:noMultiLvlLbl val="0"/>
      </c:catAx>
      <c:valAx>
        <c:axId val="-468405824"/>
        <c:scaling>
          <c:orientation val="minMax"/>
        </c:scaling>
        <c:delete val="1"/>
        <c:axPos val="l"/>
        <c:numFmt formatCode="General" sourceLinked="0"/>
        <c:majorTickMark val="none"/>
        <c:minorTickMark val="none"/>
        <c:tickLblPos val="nextTo"/>
        <c:crossAx val="-466773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B0D28E-80F0-9E43-852C-E8DA8A1BAE8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8EC0834-E5B4-1F43-92AF-6909FF7DCF6A}">
      <dgm:prSet/>
      <dgm:spPr/>
      <dgm:t>
        <a:bodyPr/>
        <a:lstStyle/>
        <a:p>
          <a:r>
            <a:rPr lang="en-US" b="0" i="0"/>
            <a:t>Definition of plagiarism</a:t>
          </a:r>
          <a:endParaRPr lang="en-TR"/>
        </a:p>
      </dgm:t>
    </dgm:pt>
    <dgm:pt modelId="{EB0A6085-AA64-714B-BEEC-C2208D038276}" type="parTrans" cxnId="{0DC47217-0D80-8147-B083-CE3509DAC1E6}">
      <dgm:prSet/>
      <dgm:spPr/>
      <dgm:t>
        <a:bodyPr/>
        <a:lstStyle/>
        <a:p>
          <a:endParaRPr lang="en-US"/>
        </a:p>
      </dgm:t>
    </dgm:pt>
    <dgm:pt modelId="{F7AB381F-DBF8-4542-97F6-4A42493BAB90}" type="sibTrans" cxnId="{0DC47217-0D80-8147-B083-CE3509DAC1E6}">
      <dgm:prSet/>
      <dgm:spPr/>
      <dgm:t>
        <a:bodyPr/>
        <a:lstStyle/>
        <a:p>
          <a:endParaRPr lang="en-US"/>
        </a:p>
      </dgm:t>
    </dgm:pt>
    <dgm:pt modelId="{8ADB4040-BEF1-FF42-A528-D0C150CC1F7A}">
      <dgm:prSet/>
      <dgm:spPr/>
      <dgm:t>
        <a:bodyPr/>
        <a:lstStyle/>
        <a:p>
          <a:r>
            <a:rPr lang="en-US" b="0" i="0"/>
            <a:t>Risk of plagiarism in academic writing</a:t>
          </a:r>
          <a:endParaRPr lang="en-TR"/>
        </a:p>
      </dgm:t>
    </dgm:pt>
    <dgm:pt modelId="{3B6AB67C-1ECE-FC4A-A530-A7E712B20861}" type="parTrans" cxnId="{5812F63E-45AB-CA41-8E2B-FA85623989C5}">
      <dgm:prSet/>
      <dgm:spPr/>
      <dgm:t>
        <a:bodyPr/>
        <a:lstStyle/>
        <a:p>
          <a:endParaRPr lang="en-US"/>
        </a:p>
      </dgm:t>
    </dgm:pt>
    <dgm:pt modelId="{DEF5C58B-5906-6047-A63C-B29EF71D1D23}" type="sibTrans" cxnId="{5812F63E-45AB-CA41-8E2B-FA85623989C5}">
      <dgm:prSet/>
      <dgm:spPr/>
      <dgm:t>
        <a:bodyPr/>
        <a:lstStyle/>
        <a:p>
          <a:endParaRPr lang="en-US"/>
        </a:p>
      </dgm:t>
    </dgm:pt>
    <dgm:pt modelId="{D24B47EE-2973-6F4B-97D9-3D2246280978}">
      <dgm:prSet/>
      <dgm:spPr/>
      <dgm:t>
        <a:bodyPr/>
        <a:lstStyle/>
        <a:p>
          <a:r>
            <a:rPr lang="en-US" b="0" i="0"/>
            <a:t>Plagiarism cases in my courses</a:t>
          </a:r>
          <a:endParaRPr lang="en-TR"/>
        </a:p>
      </dgm:t>
    </dgm:pt>
    <dgm:pt modelId="{2A936C3F-7B8D-614B-A215-5723500ABF51}" type="parTrans" cxnId="{9A2788DE-C05A-F440-9483-3E70A818C374}">
      <dgm:prSet/>
      <dgm:spPr/>
      <dgm:t>
        <a:bodyPr/>
        <a:lstStyle/>
        <a:p>
          <a:endParaRPr lang="en-US"/>
        </a:p>
      </dgm:t>
    </dgm:pt>
    <dgm:pt modelId="{BC9A90A1-2ECF-3C48-AC78-40B89276EBEB}" type="sibTrans" cxnId="{9A2788DE-C05A-F440-9483-3E70A818C374}">
      <dgm:prSet/>
      <dgm:spPr/>
      <dgm:t>
        <a:bodyPr/>
        <a:lstStyle/>
        <a:p>
          <a:endParaRPr lang="en-US"/>
        </a:p>
      </dgm:t>
    </dgm:pt>
    <dgm:pt modelId="{0154D43D-A707-2241-BF4D-3014AE4B7087}">
      <dgm:prSet/>
      <dgm:spPr/>
      <dgm:t>
        <a:bodyPr/>
        <a:lstStyle/>
        <a:p>
          <a:r>
            <a:rPr lang="en-US" b="0" i="0"/>
            <a:t>Development of anonymous multi-mediated writing model</a:t>
          </a:r>
          <a:endParaRPr lang="en-TR"/>
        </a:p>
      </dgm:t>
    </dgm:pt>
    <dgm:pt modelId="{B46E3415-A7A0-8B48-87DE-A644CE707B97}" type="parTrans" cxnId="{7CAC6307-E0CC-F147-9C1A-C6527C67412A}">
      <dgm:prSet/>
      <dgm:spPr/>
      <dgm:t>
        <a:bodyPr/>
        <a:lstStyle/>
        <a:p>
          <a:endParaRPr lang="en-US"/>
        </a:p>
      </dgm:t>
    </dgm:pt>
    <dgm:pt modelId="{E4267C2A-D0EE-CB49-A8E0-F004471CB34C}" type="sibTrans" cxnId="{7CAC6307-E0CC-F147-9C1A-C6527C67412A}">
      <dgm:prSet/>
      <dgm:spPr/>
      <dgm:t>
        <a:bodyPr/>
        <a:lstStyle/>
        <a:p>
          <a:endParaRPr lang="en-US"/>
        </a:p>
      </dgm:t>
    </dgm:pt>
    <dgm:pt modelId="{2548593B-0194-D245-B31D-62E4BA3A58EB}">
      <dgm:prSet/>
      <dgm:spPr/>
      <dgm:t>
        <a:bodyPr/>
        <a:lstStyle/>
        <a:p>
          <a:r>
            <a:rPr lang="en-US" b="0" i="0"/>
            <a:t>Concluding remarks</a:t>
          </a:r>
          <a:endParaRPr lang="en-TR"/>
        </a:p>
      </dgm:t>
    </dgm:pt>
    <dgm:pt modelId="{12401BDB-CC86-464E-8B48-1607D296EBB9}" type="parTrans" cxnId="{4B8A70B5-4FBB-3F4B-B094-C91598357A42}">
      <dgm:prSet/>
      <dgm:spPr/>
      <dgm:t>
        <a:bodyPr/>
        <a:lstStyle/>
        <a:p>
          <a:endParaRPr lang="en-US"/>
        </a:p>
      </dgm:t>
    </dgm:pt>
    <dgm:pt modelId="{CD52E210-C164-0346-86A4-F8CE5BDF7983}" type="sibTrans" cxnId="{4B8A70B5-4FBB-3F4B-B094-C91598357A42}">
      <dgm:prSet/>
      <dgm:spPr/>
      <dgm:t>
        <a:bodyPr/>
        <a:lstStyle/>
        <a:p>
          <a:endParaRPr lang="en-US"/>
        </a:p>
      </dgm:t>
    </dgm:pt>
    <dgm:pt modelId="{80265D21-C299-2D4B-B1FA-998D7A319BC5}" type="pres">
      <dgm:prSet presAssocID="{D4B0D28E-80F0-9E43-852C-E8DA8A1BAE81}" presName="CompostProcess" presStyleCnt="0">
        <dgm:presLayoutVars>
          <dgm:dir/>
          <dgm:resizeHandles val="exact"/>
        </dgm:presLayoutVars>
      </dgm:prSet>
      <dgm:spPr/>
    </dgm:pt>
    <dgm:pt modelId="{7D323E43-5457-C647-A863-0069B5FCD1FA}" type="pres">
      <dgm:prSet presAssocID="{D4B0D28E-80F0-9E43-852C-E8DA8A1BAE81}" presName="arrow" presStyleLbl="bgShp" presStyleIdx="0" presStyleCnt="1"/>
      <dgm:spPr/>
    </dgm:pt>
    <dgm:pt modelId="{94425886-D6B9-8F46-99A2-FC957CB8D798}" type="pres">
      <dgm:prSet presAssocID="{D4B0D28E-80F0-9E43-852C-E8DA8A1BAE81}" presName="linearProcess" presStyleCnt="0"/>
      <dgm:spPr/>
    </dgm:pt>
    <dgm:pt modelId="{56B5C95C-A06F-E841-A68D-49643BE868A0}" type="pres">
      <dgm:prSet presAssocID="{28EC0834-E5B4-1F43-92AF-6909FF7DCF6A}" presName="textNode" presStyleLbl="node1" presStyleIdx="0" presStyleCnt="5">
        <dgm:presLayoutVars>
          <dgm:bulletEnabled val="1"/>
        </dgm:presLayoutVars>
      </dgm:prSet>
      <dgm:spPr/>
    </dgm:pt>
    <dgm:pt modelId="{60B29164-6184-2E4D-8E18-220C4EC27611}" type="pres">
      <dgm:prSet presAssocID="{F7AB381F-DBF8-4542-97F6-4A42493BAB90}" presName="sibTrans" presStyleCnt="0"/>
      <dgm:spPr/>
    </dgm:pt>
    <dgm:pt modelId="{54D84B94-F731-114F-97F2-905DEF8FB974}" type="pres">
      <dgm:prSet presAssocID="{8ADB4040-BEF1-FF42-A528-D0C150CC1F7A}" presName="textNode" presStyleLbl="node1" presStyleIdx="1" presStyleCnt="5">
        <dgm:presLayoutVars>
          <dgm:bulletEnabled val="1"/>
        </dgm:presLayoutVars>
      </dgm:prSet>
      <dgm:spPr/>
    </dgm:pt>
    <dgm:pt modelId="{4B8B92A3-B219-DC40-A513-D443EF819A5B}" type="pres">
      <dgm:prSet presAssocID="{DEF5C58B-5906-6047-A63C-B29EF71D1D23}" presName="sibTrans" presStyleCnt="0"/>
      <dgm:spPr/>
    </dgm:pt>
    <dgm:pt modelId="{CCC726C7-18A7-ED44-8AE5-5E3E47558FBE}" type="pres">
      <dgm:prSet presAssocID="{D24B47EE-2973-6F4B-97D9-3D2246280978}" presName="textNode" presStyleLbl="node1" presStyleIdx="2" presStyleCnt="5">
        <dgm:presLayoutVars>
          <dgm:bulletEnabled val="1"/>
        </dgm:presLayoutVars>
      </dgm:prSet>
      <dgm:spPr/>
    </dgm:pt>
    <dgm:pt modelId="{F6638367-410F-254C-9D8E-682FA44F6DF8}" type="pres">
      <dgm:prSet presAssocID="{BC9A90A1-2ECF-3C48-AC78-40B89276EBEB}" presName="sibTrans" presStyleCnt="0"/>
      <dgm:spPr/>
    </dgm:pt>
    <dgm:pt modelId="{F8353FF3-B500-944B-B96E-1C4AB4CE90F9}" type="pres">
      <dgm:prSet presAssocID="{0154D43D-A707-2241-BF4D-3014AE4B7087}" presName="textNode" presStyleLbl="node1" presStyleIdx="3" presStyleCnt="5">
        <dgm:presLayoutVars>
          <dgm:bulletEnabled val="1"/>
        </dgm:presLayoutVars>
      </dgm:prSet>
      <dgm:spPr/>
    </dgm:pt>
    <dgm:pt modelId="{C34DADA3-F892-854A-8DDA-F7447D85AE90}" type="pres">
      <dgm:prSet presAssocID="{E4267C2A-D0EE-CB49-A8E0-F004471CB34C}" presName="sibTrans" presStyleCnt="0"/>
      <dgm:spPr/>
    </dgm:pt>
    <dgm:pt modelId="{A33C364F-2783-7446-99E9-86C974C2B1CF}" type="pres">
      <dgm:prSet presAssocID="{2548593B-0194-D245-B31D-62E4BA3A58EB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7CAC6307-E0CC-F147-9C1A-C6527C67412A}" srcId="{D4B0D28E-80F0-9E43-852C-E8DA8A1BAE81}" destId="{0154D43D-A707-2241-BF4D-3014AE4B7087}" srcOrd="3" destOrd="0" parTransId="{B46E3415-A7A0-8B48-87DE-A644CE707B97}" sibTransId="{E4267C2A-D0EE-CB49-A8E0-F004471CB34C}"/>
    <dgm:cxn modelId="{0DC47217-0D80-8147-B083-CE3509DAC1E6}" srcId="{D4B0D28E-80F0-9E43-852C-E8DA8A1BAE81}" destId="{28EC0834-E5B4-1F43-92AF-6909FF7DCF6A}" srcOrd="0" destOrd="0" parTransId="{EB0A6085-AA64-714B-BEEC-C2208D038276}" sibTransId="{F7AB381F-DBF8-4542-97F6-4A42493BAB90}"/>
    <dgm:cxn modelId="{5812F63E-45AB-CA41-8E2B-FA85623989C5}" srcId="{D4B0D28E-80F0-9E43-852C-E8DA8A1BAE81}" destId="{8ADB4040-BEF1-FF42-A528-D0C150CC1F7A}" srcOrd="1" destOrd="0" parTransId="{3B6AB67C-1ECE-FC4A-A530-A7E712B20861}" sibTransId="{DEF5C58B-5906-6047-A63C-B29EF71D1D23}"/>
    <dgm:cxn modelId="{50A8DA50-4F04-6847-AF79-8B35A5785120}" type="presOf" srcId="{D4B0D28E-80F0-9E43-852C-E8DA8A1BAE81}" destId="{80265D21-C299-2D4B-B1FA-998D7A319BC5}" srcOrd="0" destOrd="0" presId="urn:microsoft.com/office/officeart/2005/8/layout/hProcess9"/>
    <dgm:cxn modelId="{B9AFB55E-62E9-C446-9684-0E2E99C3E23F}" type="presOf" srcId="{8ADB4040-BEF1-FF42-A528-D0C150CC1F7A}" destId="{54D84B94-F731-114F-97F2-905DEF8FB974}" srcOrd="0" destOrd="0" presId="urn:microsoft.com/office/officeart/2005/8/layout/hProcess9"/>
    <dgm:cxn modelId="{94CCA56A-7BC9-BA43-A7C9-D4BAF9CDAF92}" type="presOf" srcId="{28EC0834-E5B4-1F43-92AF-6909FF7DCF6A}" destId="{56B5C95C-A06F-E841-A68D-49643BE868A0}" srcOrd="0" destOrd="0" presId="urn:microsoft.com/office/officeart/2005/8/layout/hProcess9"/>
    <dgm:cxn modelId="{402B0B9B-1A9E-984F-887D-906741D5E704}" type="presOf" srcId="{0154D43D-A707-2241-BF4D-3014AE4B7087}" destId="{F8353FF3-B500-944B-B96E-1C4AB4CE90F9}" srcOrd="0" destOrd="0" presId="urn:microsoft.com/office/officeart/2005/8/layout/hProcess9"/>
    <dgm:cxn modelId="{4B8A70B5-4FBB-3F4B-B094-C91598357A42}" srcId="{D4B0D28E-80F0-9E43-852C-E8DA8A1BAE81}" destId="{2548593B-0194-D245-B31D-62E4BA3A58EB}" srcOrd="4" destOrd="0" parTransId="{12401BDB-CC86-464E-8B48-1607D296EBB9}" sibTransId="{CD52E210-C164-0346-86A4-F8CE5BDF7983}"/>
    <dgm:cxn modelId="{2A5104C9-49A4-5A40-977B-6E8E0108D344}" type="presOf" srcId="{D24B47EE-2973-6F4B-97D9-3D2246280978}" destId="{CCC726C7-18A7-ED44-8AE5-5E3E47558FBE}" srcOrd="0" destOrd="0" presId="urn:microsoft.com/office/officeart/2005/8/layout/hProcess9"/>
    <dgm:cxn modelId="{9A2788DE-C05A-F440-9483-3E70A818C374}" srcId="{D4B0D28E-80F0-9E43-852C-E8DA8A1BAE81}" destId="{D24B47EE-2973-6F4B-97D9-3D2246280978}" srcOrd="2" destOrd="0" parTransId="{2A936C3F-7B8D-614B-A215-5723500ABF51}" sibTransId="{BC9A90A1-2ECF-3C48-AC78-40B89276EBEB}"/>
    <dgm:cxn modelId="{66CAF5E4-B644-7B45-9A5B-05FEAFE1FF8F}" type="presOf" srcId="{2548593B-0194-D245-B31D-62E4BA3A58EB}" destId="{A33C364F-2783-7446-99E9-86C974C2B1CF}" srcOrd="0" destOrd="0" presId="urn:microsoft.com/office/officeart/2005/8/layout/hProcess9"/>
    <dgm:cxn modelId="{AEFCA895-4C52-AF46-B187-6B2DAB9180ED}" type="presParOf" srcId="{80265D21-C299-2D4B-B1FA-998D7A319BC5}" destId="{7D323E43-5457-C647-A863-0069B5FCD1FA}" srcOrd="0" destOrd="0" presId="urn:microsoft.com/office/officeart/2005/8/layout/hProcess9"/>
    <dgm:cxn modelId="{57660BE6-C44F-A541-A942-585B0EC1284C}" type="presParOf" srcId="{80265D21-C299-2D4B-B1FA-998D7A319BC5}" destId="{94425886-D6B9-8F46-99A2-FC957CB8D798}" srcOrd="1" destOrd="0" presId="urn:microsoft.com/office/officeart/2005/8/layout/hProcess9"/>
    <dgm:cxn modelId="{23F404F1-2CCC-DA4F-9DAF-EA9046D2F530}" type="presParOf" srcId="{94425886-D6B9-8F46-99A2-FC957CB8D798}" destId="{56B5C95C-A06F-E841-A68D-49643BE868A0}" srcOrd="0" destOrd="0" presId="urn:microsoft.com/office/officeart/2005/8/layout/hProcess9"/>
    <dgm:cxn modelId="{C44963D5-DDDD-D842-9F96-A64BB5D0B937}" type="presParOf" srcId="{94425886-D6B9-8F46-99A2-FC957CB8D798}" destId="{60B29164-6184-2E4D-8E18-220C4EC27611}" srcOrd="1" destOrd="0" presId="urn:microsoft.com/office/officeart/2005/8/layout/hProcess9"/>
    <dgm:cxn modelId="{A2FC01FB-4CA6-E548-8596-19A840278B11}" type="presParOf" srcId="{94425886-D6B9-8F46-99A2-FC957CB8D798}" destId="{54D84B94-F731-114F-97F2-905DEF8FB974}" srcOrd="2" destOrd="0" presId="urn:microsoft.com/office/officeart/2005/8/layout/hProcess9"/>
    <dgm:cxn modelId="{716B1E19-350A-A944-9400-E8DF2A5CC4E1}" type="presParOf" srcId="{94425886-D6B9-8F46-99A2-FC957CB8D798}" destId="{4B8B92A3-B219-DC40-A513-D443EF819A5B}" srcOrd="3" destOrd="0" presId="urn:microsoft.com/office/officeart/2005/8/layout/hProcess9"/>
    <dgm:cxn modelId="{AC3298E3-C425-B044-94FD-3A833C3F355B}" type="presParOf" srcId="{94425886-D6B9-8F46-99A2-FC957CB8D798}" destId="{CCC726C7-18A7-ED44-8AE5-5E3E47558FBE}" srcOrd="4" destOrd="0" presId="urn:microsoft.com/office/officeart/2005/8/layout/hProcess9"/>
    <dgm:cxn modelId="{5B8B4110-FA93-5547-884B-5E4AA5FB9760}" type="presParOf" srcId="{94425886-D6B9-8F46-99A2-FC957CB8D798}" destId="{F6638367-410F-254C-9D8E-682FA44F6DF8}" srcOrd="5" destOrd="0" presId="urn:microsoft.com/office/officeart/2005/8/layout/hProcess9"/>
    <dgm:cxn modelId="{92135807-B1DC-D04D-8715-9687B13B38BC}" type="presParOf" srcId="{94425886-D6B9-8F46-99A2-FC957CB8D798}" destId="{F8353FF3-B500-944B-B96E-1C4AB4CE90F9}" srcOrd="6" destOrd="0" presId="urn:microsoft.com/office/officeart/2005/8/layout/hProcess9"/>
    <dgm:cxn modelId="{952443F7-D5D3-974F-8446-AE1FCEC0A96A}" type="presParOf" srcId="{94425886-D6B9-8F46-99A2-FC957CB8D798}" destId="{C34DADA3-F892-854A-8DDA-F7447D85AE90}" srcOrd="7" destOrd="0" presId="urn:microsoft.com/office/officeart/2005/8/layout/hProcess9"/>
    <dgm:cxn modelId="{53AE3D4F-8294-C244-9551-5052D21A79C7}" type="presParOf" srcId="{94425886-D6B9-8F46-99A2-FC957CB8D798}" destId="{A33C364F-2783-7446-99E9-86C974C2B1CF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050CEE-9E7A-C94F-863D-02F52717490D}" type="doc">
      <dgm:prSet loTypeId="urn:microsoft.com/office/officeart/2005/8/layout/cycle3" loCatId="" qsTypeId="urn:microsoft.com/office/officeart/2005/8/quickstyle/simple4" qsCatId="simple" csTypeId="urn:microsoft.com/office/officeart/2005/8/colors/accent1_2#1" csCatId="accent1" phldr="1"/>
      <dgm:spPr/>
      <dgm:t>
        <a:bodyPr/>
        <a:lstStyle/>
        <a:p>
          <a:endParaRPr lang="en-GB"/>
        </a:p>
      </dgm:t>
    </dgm:pt>
    <dgm:pt modelId="{B9135468-B629-9C4C-B0B6-E60D11DC6505}">
      <dgm:prSet phldrT="[Text]"/>
      <dgm:spPr>
        <a:xfrm>
          <a:off x="1727141" y="0"/>
          <a:ext cx="1003417" cy="501708"/>
        </a:xfrm>
        <a:solidFill>
          <a:schemeClr val="bg1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GB" dirty="0">
              <a:solidFill>
                <a:srgbClr val="002060"/>
              </a:solidFill>
              <a:latin typeface="Cambria"/>
              <a:ea typeface="+mn-ea"/>
              <a:cs typeface="+mn-cs"/>
            </a:rPr>
            <a:t>Submit draft</a:t>
          </a:r>
        </a:p>
      </dgm:t>
    </dgm:pt>
    <dgm:pt modelId="{36A30F15-2A13-7148-9B90-A879F6CB464C}" type="parTrans" cxnId="{9A0FF506-B4F2-5C44-8D4F-8573A08EF504}">
      <dgm:prSet/>
      <dgm:spPr/>
      <dgm:t>
        <a:bodyPr/>
        <a:lstStyle/>
        <a:p>
          <a:endParaRPr lang="en-GB"/>
        </a:p>
      </dgm:t>
    </dgm:pt>
    <dgm:pt modelId="{98BEBA6A-D2C9-BE40-8D25-9E392B900D3B}" type="sibTrans" cxnId="{9A0FF506-B4F2-5C44-8D4F-8573A08EF504}">
      <dgm:prSet/>
      <dgm:spPr>
        <a:xfrm>
          <a:off x="1410321" y="-22843"/>
          <a:ext cx="1637056" cy="1637056"/>
        </a:xfrm>
        <a:solidFill>
          <a:srgbClr val="4F81B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GB"/>
        </a:p>
      </dgm:t>
    </dgm:pt>
    <dgm:pt modelId="{63B36815-5DD2-6449-9D0E-68DEC67ECD94}">
      <dgm:prSet phldrT="[Text]"/>
      <dgm:spPr>
        <a:xfrm>
          <a:off x="2314953" y="587960"/>
          <a:ext cx="1003417" cy="501708"/>
        </a:xfrm>
        <a:solidFill>
          <a:schemeClr val="bg1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GB" dirty="0">
              <a:solidFill>
                <a:srgbClr val="002060"/>
              </a:solidFill>
              <a:latin typeface="Cambria"/>
              <a:ea typeface="+mn-ea"/>
              <a:cs typeface="+mn-cs"/>
            </a:rPr>
            <a:t>Exchange anonymous digital peer feedback</a:t>
          </a:r>
        </a:p>
      </dgm:t>
    </dgm:pt>
    <dgm:pt modelId="{D0C6B52E-70BE-D14E-AA60-27E014F001B3}" type="parTrans" cxnId="{A875FAC2-AE74-D743-81E0-A180B8C9768E}">
      <dgm:prSet/>
      <dgm:spPr/>
      <dgm:t>
        <a:bodyPr/>
        <a:lstStyle/>
        <a:p>
          <a:endParaRPr lang="en-GB"/>
        </a:p>
      </dgm:t>
    </dgm:pt>
    <dgm:pt modelId="{96217FB3-63E3-B040-B8DC-E8C8D0288E99}" type="sibTrans" cxnId="{A875FAC2-AE74-D743-81E0-A180B8C9768E}">
      <dgm:prSet/>
      <dgm:spPr/>
      <dgm:t>
        <a:bodyPr/>
        <a:lstStyle/>
        <a:p>
          <a:endParaRPr lang="en-GB"/>
        </a:p>
      </dgm:t>
    </dgm:pt>
    <dgm:pt modelId="{173C8F54-7C85-E74D-B1EC-9E61C8EA1F32}">
      <dgm:prSet phldrT="[Text]"/>
      <dgm:spPr>
        <a:xfrm>
          <a:off x="1727141" y="1175772"/>
          <a:ext cx="1003417" cy="501708"/>
        </a:xfrm>
        <a:solidFill>
          <a:schemeClr val="bg1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GB" dirty="0">
              <a:solidFill>
                <a:srgbClr val="002060"/>
              </a:solidFill>
              <a:latin typeface="Cambria"/>
              <a:ea typeface="+mn-ea"/>
              <a:cs typeface="+mn-cs"/>
            </a:rPr>
            <a:t>Revise</a:t>
          </a:r>
        </a:p>
      </dgm:t>
    </dgm:pt>
    <dgm:pt modelId="{C0C094DA-4EFA-E043-8AB5-8069E67C653E}" type="parTrans" cxnId="{D9F1B12B-13EB-E643-A160-2E31CC228A58}">
      <dgm:prSet/>
      <dgm:spPr/>
      <dgm:t>
        <a:bodyPr/>
        <a:lstStyle/>
        <a:p>
          <a:endParaRPr lang="en-GB"/>
        </a:p>
      </dgm:t>
    </dgm:pt>
    <dgm:pt modelId="{4427E27E-BF9F-8A44-B8E2-44E3C8763F16}" type="sibTrans" cxnId="{D9F1B12B-13EB-E643-A160-2E31CC228A58}">
      <dgm:prSet/>
      <dgm:spPr/>
      <dgm:t>
        <a:bodyPr/>
        <a:lstStyle/>
        <a:p>
          <a:endParaRPr lang="en-GB"/>
        </a:p>
      </dgm:t>
    </dgm:pt>
    <dgm:pt modelId="{6E96F3BC-BFFE-8D47-8307-743070C390CE}">
      <dgm:prSet phldrT="[Text]"/>
      <dgm:spPr>
        <a:xfrm>
          <a:off x="1139329" y="587960"/>
          <a:ext cx="1003417" cy="501708"/>
        </a:xfrm>
        <a:solidFill>
          <a:schemeClr val="bg1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GB" dirty="0">
              <a:solidFill>
                <a:srgbClr val="002060"/>
              </a:solidFill>
              <a:latin typeface="Cambria"/>
              <a:ea typeface="+mn-ea"/>
              <a:cs typeface="+mn-cs"/>
            </a:rPr>
            <a:t>Resubmit</a:t>
          </a:r>
        </a:p>
      </dgm:t>
    </dgm:pt>
    <dgm:pt modelId="{6281F73B-7DC3-6F47-A967-F4FF0DB56129}" type="parTrans" cxnId="{204D9244-29E4-4D42-BDDF-605A9FDF15FC}">
      <dgm:prSet/>
      <dgm:spPr/>
      <dgm:t>
        <a:bodyPr/>
        <a:lstStyle/>
        <a:p>
          <a:endParaRPr lang="en-GB"/>
        </a:p>
      </dgm:t>
    </dgm:pt>
    <dgm:pt modelId="{8B1786A3-EBC2-D54B-BA71-3B4B25350BAA}" type="sibTrans" cxnId="{204D9244-29E4-4D42-BDDF-605A9FDF15FC}">
      <dgm:prSet/>
      <dgm:spPr/>
      <dgm:t>
        <a:bodyPr/>
        <a:lstStyle/>
        <a:p>
          <a:endParaRPr lang="en-GB"/>
        </a:p>
      </dgm:t>
    </dgm:pt>
    <dgm:pt modelId="{178CA579-BAB1-EB46-9E0A-77B9A1537838}" type="pres">
      <dgm:prSet presAssocID="{37050CEE-9E7A-C94F-863D-02F52717490D}" presName="Name0" presStyleCnt="0">
        <dgm:presLayoutVars>
          <dgm:dir/>
          <dgm:resizeHandles val="exact"/>
        </dgm:presLayoutVars>
      </dgm:prSet>
      <dgm:spPr/>
    </dgm:pt>
    <dgm:pt modelId="{8B16E419-F8AD-8849-8FEB-F2338E31017D}" type="pres">
      <dgm:prSet presAssocID="{37050CEE-9E7A-C94F-863D-02F52717490D}" presName="cycle" presStyleCnt="0"/>
      <dgm:spPr/>
    </dgm:pt>
    <dgm:pt modelId="{71F5E499-FF3B-4143-8631-6E9D710C2E73}" type="pres">
      <dgm:prSet presAssocID="{B9135468-B629-9C4C-B0B6-E60D11DC6505}" presName="nodeFirstNode" presStyleLbl="node1" presStyleIdx="0" presStyleCnt="4" custRadScaleRad="106860">
        <dgm:presLayoutVars>
          <dgm:bulletEnabled val="1"/>
        </dgm:presLayoutVars>
      </dgm:prSet>
      <dgm:spPr>
        <a:prstGeom prst="roundRect">
          <a:avLst/>
        </a:prstGeom>
      </dgm:spPr>
    </dgm:pt>
    <dgm:pt modelId="{E9B86B23-4C6F-2846-B657-5587ADCCFD10}" type="pres">
      <dgm:prSet presAssocID="{98BEBA6A-D2C9-BE40-8D25-9E392B900D3B}" presName="sibTransFirstNode" presStyleLbl="bgShp" presStyleIdx="0" presStyleCnt="1"/>
      <dgm:spPr>
        <a:prstGeom prst="circularArrow">
          <a:avLst>
            <a:gd name="adj1" fmla="val 4668"/>
            <a:gd name="adj2" fmla="val 272909"/>
            <a:gd name="adj3" fmla="val 13135789"/>
            <a:gd name="adj4" fmla="val 17826944"/>
            <a:gd name="adj5" fmla="val 4847"/>
          </a:avLst>
        </a:prstGeom>
      </dgm:spPr>
    </dgm:pt>
    <dgm:pt modelId="{A8DC5771-40FB-BE4D-9BC3-699413A17D0F}" type="pres">
      <dgm:prSet presAssocID="{63B36815-5DD2-6449-9D0E-68DEC67ECD94}" presName="nodeFollowingNodes" presStyleLbl="node1" presStyleIdx="1" presStyleCnt="4" custRadScaleRad="100004" custRadScaleInc="-689">
        <dgm:presLayoutVars>
          <dgm:bulletEnabled val="1"/>
        </dgm:presLayoutVars>
      </dgm:prSet>
      <dgm:spPr>
        <a:prstGeom prst="roundRect">
          <a:avLst/>
        </a:prstGeom>
      </dgm:spPr>
    </dgm:pt>
    <dgm:pt modelId="{0D59FF90-1728-C14D-AA23-54F73C01CD26}" type="pres">
      <dgm:prSet presAssocID="{173C8F54-7C85-E74D-B1EC-9E61C8EA1F32}" presName="nodeFollowingNodes" presStyleLbl="node1" presStyleIdx="2" presStyleCnt="4">
        <dgm:presLayoutVars>
          <dgm:bulletEnabled val="1"/>
        </dgm:presLayoutVars>
      </dgm:prSet>
      <dgm:spPr>
        <a:prstGeom prst="roundRect">
          <a:avLst/>
        </a:prstGeom>
      </dgm:spPr>
    </dgm:pt>
    <dgm:pt modelId="{33D5ECD3-DA28-A649-9097-9FE209F38634}" type="pres">
      <dgm:prSet presAssocID="{6E96F3BC-BFFE-8D47-8307-743070C390CE}" presName="nodeFollowingNodes" presStyleLbl="node1" presStyleIdx="3" presStyleCnt="4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9A0FF506-B4F2-5C44-8D4F-8573A08EF504}" srcId="{37050CEE-9E7A-C94F-863D-02F52717490D}" destId="{B9135468-B629-9C4C-B0B6-E60D11DC6505}" srcOrd="0" destOrd="0" parTransId="{36A30F15-2A13-7148-9B90-A879F6CB464C}" sibTransId="{98BEBA6A-D2C9-BE40-8D25-9E392B900D3B}"/>
    <dgm:cxn modelId="{A1262622-8DC0-424A-A6B3-6562BDCB9D38}" type="presOf" srcId="{37050CEE-9E7A-C94F-863D-02F52717490D}" destId="{178CA579-BAB1-EB46-9E0A-77B9A1537838}" srcOrd="0" destOrd="0" presId="urn:microsoft.com/office/officeart/2005/8/layout/cycle3"/>
    <dgm:cxn modelId="{D9F1B12B-13EB-E643-A160-2E31CC228A58}" srcId="{37050CEE-9E7A-C94F-863D-02F52717490D}" destId="{173C8F54-7C85-E74D-B1EC-9E61C8EA1F32}" srcOrd="2" destOrd="0" parTransId="{C0C094DA-4EFA-E043-8AB5-8069E67C653E}" sibTransId="{4427E27E-BF9F-8A44-B8E2-44E3C8763F16}"/>
    <dgm:cxn modelId="{5B1C283D-670E-C94B-B73D-33952F8A97CF}" type="presOf" srcId="{173C8F54-7C85-E74D-B1EC-9E61C8EA1F32}" destId="{0D59FF90-1728-C14D-AA23-54F73C01CD26}" srcOrd="0" destOrd="0" presId="urn:microsoft.com/office/officeart/2005/8/layout/cycle3"/>
    <dgm:cxn modelId="{204D9244-29E4-4D42-BDDF-605A9FDF15FC}" srcId="{37050CEE-9E7A-C94F-863D-02F52717490D}" destId="{6E96F3BC-BFFE-8D47-8307-743070C390CE}" srcOrd="3" destOrd="0" parTransId="{6281F73B-7DC3-6F47-A967-F4FF0DB56129}" sibTransId="{8B1786A3-EBC2-D54B-BA71-3B4B25350BAA}"/>
    <dgm:cxn modelId="{88A39857-9048-CA40-9B51-2434DC5EEE69}" type="presOf" srcId="{63B36815-5DD2-6449-9D0E-68DEC67ECD94}" destId="{A8DC5771-40FB-BE4D-9BC3-699413A17D0F}" srcOrd="0" destOrd="0" presId="urn:microsoft.com/office/officeart/2005/8/layout/cycle3"/>
    <dgm:cxn modelId="{834547B2-ECF6-C64D-9D02-C5B77DB5C4BC}" type="presOf" srcId="{98BEBA6A-D2C9-BE40-8D25-9E392B900D3B}" destId="{E9B86B23-4C6F-2846-B657-5587ADCCFD10}" srcOrd="0" destOrd="0" presId="urn:microsoft.com/office/officeart/2005/8/layout/cycle3"/>
    <dgm:cxn modelId="{A875FAC2-AE74-D743-81E0-A180B8C9768E}" srcId="{37050CEE-9E7A-C94F-863D-02F52717490D}" destId="{63B36815-5DD2-6449-9D0E-68DEC67ECD94}" srcOrd="1" destOrd="0" parTransId="{D0C6B52E-70BE-D14E-AA60-27E014F001B3}" sibTransId="{96217FB3-63E3-B040-B8DC-E8C8D0288E99}"/>
    <dgm:cxn modelId="{4D2D5FD0-9617-974D-B2C0-97B8A1969D67}" type="presOf" srcId="{6E96F3BC-BFFE-8D47-8307-743070C390CE}" destId="{33D5ECD3-DA28-A649-9097-9FE209F38634}" srcOrd="0" destOrd="0" presId="urn:microsoft.com/office/officeart/2005/8/layout/cycle3"/>
    <dgm:cxn modelId="{A435BADF-D37C-4D47-A5A9-F469372F4E65}" type="presOf" srcId="{B9135468-B629-9C4C-B0B6-E60D11DC6505}" destId="{71F5E499-FF3B-4143-8631-6E9D710C2E73}" srcOrd="0" destOrd="0" presId="urn:microsoft.com/office/officeart/2005/8/layout/cycle3"/>
    <dgm:cxn modelId="{DA50CD82-1537-A44F-A699-223F9633E095}" type="presParOf" srcId="{178CA579-BAB1-EB46-9E0A-77B9A1537838}" destId="{8B16E419-F8AD-8849-8FEB-F2338E31017D}" srcOrd="0" destOrd="0" presId="urn:microsoft.com/office/officeart/2005/8/layout/cycle3"/>
    <dgm:cxn modelId="{8C6955DE-B38D-DC45-A1E2-9CB956E0D3CA}" type="presParOf" srcId="{8B16E419-F8AD-8849-8FEB-F2338E31017D}" destId="{71F5E499-FF3B-4143-8631-6E9D710C2E73}" srcOrd="0" destOrd="0" presId="urn:microsoft.com/office/officeart/2005/8/layout/cycle3"/>
    <dgm:cxn modelId="{08161217-BE1A-BD4D-8D6C-1490899D144D}" type="presParOf" srcId="{8B16E419-F8AD-8849-8FEB-F2338E31017D}" destId="{E9B86B23-4C6F-2846-B657-5587ADCCFD10}" srcOrd="1" destOrd="0" presId="urn:microsoft.com/office/officeart/2005/8/layout/cycle3"/>
    <dgm:cxn modelId="{7CE57742-755D-F841-96B5-DE1C28F2BA87}" type="presParOf" srcId="{8B16E419-F8AD-8849-8FEB-F2338E31017D}" destId="{A8DC5771-40FB-BE4D-9BC3-699413A17D0F}" srcOrd="2" destOrd="0" presId="urn:microsoft.com/office/officeart/2005/8/layout/cycle3"/>
    <dgm:cxn modelId="{04CC322A-2C4E-B04D-9EDD-35F2E28CB16D}" type="presParOf" srcId="{8B16E419-F8AD-8849-8FEB-F2338E31017D}" destId="{0D59FF90-1728-C14D-AA23-54F73C01CD26}" srcOrd="3" destOrd="0" presId="urn:microsoft.com/office/officeart/2005/8/layout/cycle3"/>
    <dgm:cxn modelId="{712FCDC1-2770-9B4A-89CA-436059E8F7F3}" type="presParOf" srcId="{8B16E419-F8AD-8849-8FEB-F2338E31017D}" destId="{33D5ECD3-DA28-A649-9097-9FE209F38634}" srcOrd="4" destOrd="0" presId="urn:microsoft.com/office/officeart/2005/8/layout/cycle3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323E43-5457-C647-A863-0069B5FCD1FA}">
      <dsp:nvSpPr>
        <dsp:cNvPr id="0" name=""/>
        <dsp:cNvSpPr/>
      </dsp:nvSpPr>
      <dsp:spPr>
        <a:xfrm>
          <a:off x="788670" y="0"/>
          <a:ext cx="8938260" cy="399811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B5C95C-A06F-E841-A68D-49643BE868A0}">
      <dsp:nvSpPr>
        <dsp:cNvPr id="0" name=""/>
        <dsp:cNvSpPr/>
      </dsp:nvSpPr>
      <dsp:spPr>
        <a:xfrm>
          <a:off x="4621" y="1199435"/>
          <a:ext cx="2020453" cy="15992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/>
            <a:t>Definition of plagiarism</a:t>
          </a:r>
          <a:endParaRPr lang="en-TR" sz="2000" kern="1200"/>
        </a:p>
      </dsp:txBody>
      <dsp:txXfrm>
        <a:off x="82690" y="1277504"/>
        <a:ext cx="1864315" cy="1443109"/>
      </dsp:txXfrm>
    </dsp:sp>
    <dsp:sp modelId="{54D84B94-F731-114F-97F2-905DEF8FB974}">
      <dsp:nvSpPr>
        <dsp:cNvPr id="0" name=""/>
        <dsp:cNvSpPr/>
      </dsp:nvSpPr>
      <dsp:spPr>
        <a:xfrm>
          <a:off x="2126097" y="1199435"/>
          <a:ext cx="2020453" cy="15992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/>
            <a:t>Risk of plagiarism in academic writing</a:t>
          </a:r>
          <a:endParaRPr lang="en-TR" sz="2000" kern="1200"/>
        </a:p>
      </dsp:txBody>
      <dsp:txXfrm>
        <a:off x="2204166" y="1277504"/>
        <a:ext cx="1864315" cy="1443109"/>
      </dsp:txXfrm>
    </dsp:sp>
    <dsp:sp modelId="{CCC726C7-18A7-ED44-8AE5-5E3E47558FBE}">
      <dsp:nvSpPr>
        <dsp:cNvPr id="0" name=""/>
        <dsp:cNvSpPr/>
      </dsp:nvSpPr>
      <dsp:spPr>
        <a:xfrm>
          <a:off x="4247573" y="1199435"/>
          <a:ext cx="2020453" cy="15992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/>
            <a:t>Plagiarism cases in my courses</a:t>
          </a:r>
          <a:endParaRPr lang="en-TR" sz="2000" kern="1200"/>
        </a:p>
      </dsp:txBody>
      <dsp:txXfrm>
        <a:off x="4325642" y="1277504"/>
        <a:ext cx="1864315" cy="1443109"/>
      </dsp:txXfrm>
    </dsp:sp>
    <dsp:sp modelId="{F8353FF3-B500-944B-B96E-1C4AB4CE90F9}">
      <dsp:nvSpPr>
        <dsp:cNvPr id="0" name=""/>
        <dsp:cNvSpPr/>
      </dsp:nvSpPr>
      <dsp:spPr>
        <a:xfrm>
          <a:off x="6369049" y="1199435"/>
          <a:ext cx="2020453" cy="15992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/>
            <a:t>Development of anonymous multi-mediated writing model</a:t>
          </a:r>
          <a:endParaRPr lang="en-TR" sz="2000" kern="1200"/>
        </a:p>
      </dsp:txBody>
      <dsp:txXfrm>
        <a:off x="6447118" y="1277504"/>
        <a:ext cx="1864315" cy="1443109"/>
      </dsp:txXfrm>
    </dsp:sp>
    <dsp:sp modelId="{A33C364F-2783-7446-99E9-86C974C2B1CF}">
      <dsp:nvSpPr>
        <dsp:cNvPr id="0" name=""/>
        <dsp:cNvSpPr/>
      </dsp:nvSpPr>
      <dsp:spPr>
        <a:xfrm>
          <a:off x="8490525" y="1199435"/>
          <a:ext cx="2020453" cy="15992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/>
            <a:t>Concluding remarks</a:t>
          </a:r>
          <a:endParaRPr lang="en-TR" sz="2000" kern="1200"/>
        </a:p>
      </dsp:txBody>
      <dsp:txXfrm>
        <a:off x="8568594" y="1277504"/>
        <a:ext cx="1864315" cy="14431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86B23-4C6F-2846-B657-5587ADCCFD10}">
      <dsp:nvSpPr>
        <dsp:cNvPr id="0" name=""/>
        <dsp:cNvSpPr/>
      </dsp:nvSpPr>
      <dsp:spPr>
        <a:xfrm>
          <a:off x="569813" y="-36973"/>
          <a:ext cx="2982270" cy="2982270"/>
        </a:xfrm>
        <a:prstGeom prst="circularArrow">
          <a:avLst>
            <a:gd name="adj1" fmla="val 4668"/>
            <a:gd name="adj2" fmla="val 272909"/>
            <a:gd name="adj3" fmla="val 13135789"/>
            <a:gd name="adj4" fmla="val 17826944"/>
            <a:gd name="adj5" fmla="val 4847"/>
          </a:avLst>
        </a:prstGeom>
        <a:solidFill>
          <a:srgbClr val="4F81B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1F5E499-FF3B-4143-8631-6E9D710C2E73}">
      <dsp:nvSpPr>
        <dsp:cNvPr id="0" name=""/>
        <dsp:cNvSpPr/>
      </dsp:nvSpPr>
      <dsp:spPr>
        <a:xfrm>
          <a:off x="1158277" y="0"/>
          <a:ext cx="1805342" cy="902671"/>
        </a:xfrm>
        <a:prstGeom prst="roundRect">
          <a:avLst/>
        </a:prstGeom>
        <a:solidFill>
          <a:schemeClr val="bg1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solidFill>
                <a:srgbClr val="002060"/>
              </a:solidFill>
              <a:latin typeface="Cambria"/>
              <a:ea typeface="+mn-ea"/>
              <a:cs typeface="+mn-cs"/>
            </a:rPr>
            <a:t>Submit draft</a:t>
          </a:r>
        </a:p>
      </dsp:txBody>
      <dsp:txXfrm>
        <a:off x="1202342" y="44065"/>
        <a:ext cx="1717212" cy="814541"/>
      </dsp:txXfrm>
    </dsp:sp>
    <dsp:sp modelId="{A8DC5771-40FB-BE4D-9BC3-699413A17D0F}">
      <dsp:nvSpPr>
        <dsp:cNvPr id="0" name=""/>
        <dsp:cNvSpPr/>
      </dsp:nvSpPr>
      <dsp:spPr>
        <a:xfrm>
          <a:off x="2229113" y="1062961"/>
          <a:ext cx="1805342" cy="902671"/>
        </a:xfrm>
        <a:prstGeom prst="roundRect">
          <a:avLst/>
        </a:prstGeom>
        <a:solidFill>
          <a:schemeClr val="bg1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solidFill>
                <a:srgbClr val="002060"/>
              </a:solidFill>
              <a:latin typeface="Cambria"/>
              <a:ea typeface="+mn-ea"/>
              <a:cs typeface="+mn-cs"/>
            </a:rPr>
            <a:t>Exchange anonymous digital peer feedback</a:t>
          </a:r>
        </a:p>
      </dsp:txBody>
      <dsp:txXfrm>
        <a:off x="2273178" y="1107026"/>
        <a:ext cx="1717212" cy="814541"/>
      </dsp:txXfrm>
    </dsp:sp>
    <dsp:sp modelId="{0D59FF90-1728-C14D-AA23-54F73C01CD26}">
      <dsp:nvSpPr>
        <dsp:cNvPr id="0" name=""/>
        <dsp:cNvSpPr/>
      </dsp:nvSpPr>
      <dsp:spPr>
        <a:xfrm>
          <a:off x="1158277" y="2143066"/>
          <a:ext cx="1805342" cy="902671"/>
        </a:xfrm>
        <a:prstGeom prst="roundRect">
          <a:avLst/>
        </a:prstGeom>
        <a:solidFill>
          <a:schemeClr val="bg1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solidFill>
                <a:srgbClr val="002060"/>
              </a:solidFill>
              <a:latin typeface="Cambria"/>
              <a:ea typeface="+mn-ea"/>
              <a:cs typeface="+mn-cs"/>
            </a:rPr>
            <a:t>Revise</a:t>
          </a:r>
        </a:p>
      </dsp:txBody>
      <dsp:txXfrm>
        <a:off x="1202342" y="2187131"/>
        <a:ext cx="1717212" cy="814541"/>
      </dsp:txXfrm>
    </dsp:sp>
    <dsp:sp modelId="{33D5ECD3-DA28-A649-9097-9FE209F38634}">
      <dsp:nvSpPr>
        <dsp:cNvPr id="0" name=""/>
        <dsp:cNvSpPr/>
      </dsp:nvSpPr>
      <dsp:spPr>
        <a:xfrm>
          <a:off x="87444" y="1072233"/>
          <a:ext cx="1805342" cy="902671"/>
        </a:xfrm>
        <a:prstGeom prst="roundRect">
          <a:avLst/>
        </a:prstGeom>
        <a:solidFill>
          <a:schemeClr val="bg1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solidFill>
                <a:srgbClr val="002060"/>
              </a:solidFill>
              <a:latin typeface="Cambria"/>
              <a:ea typeface="+mn-ea"/>
              <a:cs typeface="+mn-cs"/>
            </a:rPr>
            <a:t>Resubmit</a:t>
          </a:r>
        </a:p>
      </dsp:txBody>
      <dsp:txXfrm>
        <a:off x="131509" y="1116298"/>
        <a:ext cx="1717212" cy="8145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3" name="Google Shape;48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57346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3" name="Google Shape;48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95535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3" name="Google Shape;48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785461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3" name="Google Shape;48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59512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3" name="Google Shape;48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599531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3" name="Google Shape;48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10483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3" name="Google Shape;48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91816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3" name="Google Shape;48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16507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3" name="Google Shape;48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99009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3" name="Google Shape;48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6785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3" name="Google Shape;48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19686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3" name="Google Shape;48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71949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3" name="Google Shape;48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742879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3" name="Google Shape;48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56523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3" name="Google Shape;48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56678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3" name="Google Shape;48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041530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3" name="Google Shape;48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7173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3" name="Google Shape;48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30812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3" name="Google Shape;48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31896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3" name="Google Shape;48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51754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3" name="Google Shape;48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6494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3" name="Google Shape;48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27980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0495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3" name="Google Shape;48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3893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3" name="Google Shape;48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50514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3" name="Google Shape;48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3728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3" name="Google Shape;48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77034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3" name="Google Shape;48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14906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3" name="Google Shape;48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4095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 Slaydı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 ve Dikey Metin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key Başlık ve Metin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 ve İçerik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ölüm Üst Bilgisi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İki İçerik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3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rşılaştırma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3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3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alnızca Başlık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ş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lı İçerik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lı Resim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upp.uqo.ca/en/event/anonymous-multi-mediated-writing-model-in-preventing-plagiarism/" TargetMode="External"/><Relationship Id="rId4" Type="http://schemas.openxmlformats.org/officeDocument/2006/relationships/hyperlink" Target="https://youtu.be/ojyxcKdXM44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s://doi.org/10.1016/j.system.2023.102981" TargetMode="External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007/978-981-287-079-7_163-1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016/j.system.2023.102981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B30D23-3C12-D3B8-6712-DC5A749072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436" y="4838763"/>
            <a:ext cx="1488986" cy="7811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B5FCC20-08C4-803A-E79D-245667E148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276" y="4848773"/>
            <a:ext cx="1419013" cy="781108"/>
          </a:xfrm>
          <a:prstGeom prst="rect">
            <a:avLst/>
          </a:prstGeom>
        </p:spPr>
      </p:pic>
      <p:sp>
        <p:nvSpPr>
          <p:cNvPr id="4" name="Google Shape;159;p1">
            <a:extLst>
              <a:ext uri="{FF2B5EF4-FFF2-40B4-BE49-F238E27FC236}">
                <a16:creationId xmlns:a16="http://schemas.microsoft.com/office/drawing/2014/main" id="{8CDEA1DF-D428-18BF-9E5E-743F6FAE998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04825" y="144464"/>
            <a:ext cx="11395075" cy="1717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30000"/>
              </a:lnSpc>
              <a:buClr>
                <a:schemeClr val="lt1"/>
              </a:buClr>
              <a:buSzPts val="4200"/>
            </a:pPr>
            <a:r>
              <a:rPr lang="en-GB" sz="2200" b="1" dirty="0">
                <a:solidFill>
                  <a:schemeClr val="lt1"/>
                </a:solidFill>
                <a:latin typeface="Arial"/>
                <a:cs typeface="Arial"/>
                <a:sym typeface="Arial"/>
              </a:rPr>
              <a:t>24 August 2023</a:t>
            </a:r>
            <a:br>
              <a:rPr lang="en-GB" sz="2200" b="1" dirty="0">
                <a:solidFill>
                  <a:schemeClr val="lt1"/>
                </a:solidFill>
                <a:latin typeface="Arial"/>
                <a:cs typeface="Arial"/>
                <a:sym typeface="Arial"/>
              </a:rPr>
            </a:br>
            <a:r>
              <a:rPr lang="en-GB" sz="2200" b="1" dirty="0">
                <a:solidFill>
                  <a:schemeClr val="lt1"/>
                </a:solidFill>
                <a:latin typeface="Arial"/>
                <a:cs typeface="Arial"/>
              </a:rPr>
              <a:t>University of Maribor, Slovenia</a:t>
            </a:r>
          </a:p>
          <a:p>
            <a:pPr>
              <a:lnSpc>
                <a:spcPct val="130000"/>
              </a:lnSpc>
              <a:buClr>
                <a:schemeClr val="lt1"/>
              </a:buClr>
              <a:buSzPts val="4200"/>
            </a:pPr>
            <a:r>
              <a:rPr lang="en-GB" sz="2200" b="1" dirty="0">
                <a:solidFill>
                  <a:schemeClr val="lt1"/>
                </a:solidFill>
                <a:latin typeface="Arial"/>
                <a:cs typeface="Arial"/>
              </a:rPr>
              <a:t>FAITH Project Learning/Teaching/Training Activity</a:t>
            </a:r>
          </a:p>
          <a:p>
            <a:pPr>
              <a:lnSpc>
                <a:spcPct val="130000"/>
              </a:lnSpc>
              <a:buClr>
                <a:schemeClr val="lt1"/>
              </a:buClr>
              <a:buSzPts val="4200"/>
            </a:pPr>
            <a:r>
              <a:rPr lang="en-GB" sz="2200" b="1" dirty="0">
                <a:solidFill>
                  <a:schemeClr val="lt1"/>
                </a:solidFill>
                <a:latin typeface="Arial"/>
                <a:cs typeface="Arial"/>
              </a:rPr>
              <a:t>3rd ENAI Academic Integrity Summer School</a:t>
            </a:r>
            <a:endParaRPr lang="en-GB" sz="2200" b="1" dirty="0">
              <a:solidFill>
                <a:schemeClr val="lt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Google Shape;84;p1">
            <a:extLst>
              <a:ext uri="{FF2B5EF4-FFF2-40B4-BE49-F238E27FC236}">
                <a16:creationId xmlns:a16="http://schemas.microsoft.com/office/drawing/2014/main" id="{E3E2DC92-DA80-EAE4-D436-B585CF588803}"/>
              </a:ext>
            </a:extLst>
          </p:cNvPr>
          <p:cNvSpPr txBox="1">
            <a:spLocks/>
          </p:cNvSpPr>
          <p:nvPr/>
        </p:nvSpPr>
        <p:spPr>
          <a:xfrm>
            <a:off x="1200012" y="2272699"/>
            <a:ext cx="9791975" cy="140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lt1"/>
              </a:buClr>
              <a:buFont typeface="Arial"/>
              <a:buNone/>
            </a:pPr>
            <a:r>
              <a:rPr lang="en-US" sz="4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Developing</a:t>
            </a:r>
          </a:p>
          <a:p>
            <a:pPr>
              <a:buClr>
                <a:schemeClr val="lt1"/>
              </a:buClr>
              <a:buFont typeface="Arial"/>
              <a:buNone/>
            </a:pPr>
            <a:r>
              <a:rPr lang="en-US" sz="4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Academic Writing Skills</a:t>
            </a:r>
          </a:p>
        </p:txBody>
      </p:sp>
      <p:sp>
        <p:nvSpPr>
          <p:cNvPr id="8" name="Google Shape;159;p1">
            <a:extLst>
              <a:ext uri="{FF2B5EF4-FFF2-40B4-BE49-F238E27FC236}">
                <a16:creationId xmlns:a16="http://schemas.microsoft.com/office/drawing/2014/main" id="{C7E4A430-7EF1-BABF-AA3B-04B77FF3EBB2}"/>
              </a:ext>
            </a:extLst>
          </p:cNvPr>
          <p:cNvSpPr txBox="1">
            <a:spLocks/>
          </p:cNvSpPr>
          <p:nvPr/>
        </p:nvSpPr>
        <p:spPr>
          <a:xfrm>
            <a:off x="395723" y="3874576"/>
            <a:ext cx="11396134" cy="566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  <a:buClr>
                <a:schemeClr val="lt1"/>
              </a:buClr>
              <a:buSzPts val="4200"/>
            </a:pPr>
            <a:r>
              <a:rPr lang="en-GB" sz="2000" b="1" dirty="0">
                <a:solidFill>
                  <a:schemeClr val="lt1"/>
                </a:solidFill>
                <a:latin typeface="Arial"/>
                <a:cs typeface="Arial"/>
                <a:sym typeface="Arial"/>
              </a:rPr>
              <a:t>Salim Razı &amp; </a:t>
            </a:r>
            <a:r>
              <a:rPr lang="en-GB" sz="2000" b="1" dirty="0" err="1">
                <a:solidFill>
                  <a:schemeClr val="lt1"/>
                </a:solidFill>
                <a:latin typeface="Arial"/>
                <a:cs typeface="Arial"/>
                <a:sym typeface="Arial"/>
              </a:rPr>
              <a:t>Aysun</a:t>
            </a:r>
            <a:r>
              <a:rPr lang="en-GB" sz="2000" b="1" dirty="0">
                <a:solidFill>
                  <a:schemeClr val="lt1"/>
                </a:solidFill>
                <a:latin typeface="Arial"/>
                <a:cs typeface="Arial"/>
                <a:sym typeface="Arial"/>
              </a:rPr>
              <a:t> Yavuz</a:t>
            </a:r>
            <a:endParaRPr lang="en-GB" sz="3000" b="1" dirty="0">
              <a:solidFill>
                <a:schemeClr val="lt1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29"/>
          <p:cNvSpPr txBox="1">
            <a:spLocks noGrp="1"/>
          </p:cNvSpPr>
          <p:nvPr>
            <p:ph type="title"/>
          </p:nvPr>
        </p:nvSpPr>
        <p:spPr>
          <a:xfrm>
            <a:off x="838200" y="637185"/>
            <a:ext cx="8859592" cy="697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3400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Possible sanctions (Glendinning, 2016)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EA50F422-B180-80D6-E89B-A5D2C95430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17172" y="1604201"/>
            <a:ext cx="7557655" cy="4875693"/>
          </a:xfrm>
          <a:ln w="31750">
            <a:solidFill>
              <a:srgbClr val="002060"/>
            </a:solidFill>
          </a:ln>
        </p:spPr>
        <p:txBody>
          <a:bodyPr>
            <a:noAutofit/>
          </a:bodyPr>
          <a:lstStyle/>
          <a:p>
            <a:pPr>
              <a:spcBef>
                <a:spcPts val="225"/>
              </a:spcBef>
              <a:buClr>
                <a:schemeClr val="tx1"/>
              </a:buClr>
            </a:pPr>
            <a:r>
              <a:rPr lang="en-GB" altLang="en-US" sz="2200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No action</a:t>
            </a:r>
          </a:p>
          <a:p>
            <a:pPr>
              <a:spcBef>
                <a:spcPts val="225"/>
              </a:spcBef>
              <a:buClr>
                <a:schemeClr val="tx1"/>
              </a:buClr>
            </a:pPr>
            <a:r>
              <a:rPr lang="en-GB" altLang="en-US" sz="2200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Verbal warning</a:t>
            </a:r>
          </a:p>
          <a:p>
            <a:pPr>
              <a:spcBef>
                <a:spcPts val="225"/>
              </a:spcBef>
              <a:buClr>
                <a:schemeClr val="tx1"/>
              </a:buClr>
            </a:pPr>
            <a:r>
              <a:rPr lang="en-GB" altLang="en-US" sz="2200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Formal written warning</a:t>
            </a:r>
          </a:p>
          <a:p>
            <a:pPr>
              <a:spcBef>
                <a:spcPts val="225"/>
              </a:spcBef>
              <a:buClr>
                <a:schemeClr val="tx1"/>
              </a:buClr>
            </a:pPr>
            <a:r>
              <a:rPr lang="en-GB" altLang="en-US" sz="2200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Remedial education</a:t>
            </a:r>
          </a:p>
          <a:p>
            <a:pPr>
              <a:spcBef>
                <a:spcPts val="225"/>
              </a:spcBef>
              <a:buClr>
                <a:schemeClr val="tx1"/>
              </a:buClr>
            </a:pPr>
            <a:r>
              <a:rPr lang="en-GB" altLang="en-US" sz="2200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Reduced mark, marking on academic merit</a:t>
            </a:r>
          </a:p>
          <a:p>
            <a:pPr>
              <a:spcBef>
                <a:spcPts val="225"/>
              </a:spcBef>
              <a:buClr>
                <a:schemeClr val="tx1"/>
              </a:buClr>
            </a:pPr>
            <a:r>
              <a:rPr lang="en-GB" altLang="en-US" sz="2200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Zero mark (component, module)</a:t>
            </a:r>
          </a:p>
          <a:p>
            <a:pPr>
              <a:spcBef>
                <a:spcPts val="225"/>
              </a:spcBef>
              <a:buClr>
                <a:schemeClr val="tx1"/>
              </a:buClr>
            </a:pPr>
            <a:r>
              <a:rPr lang="en-GB" altLang="en-US" sz="2200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Corrections / rework / new assessment – cap / no cap</a:t>
            </a:r>
          </a:p>
          <a:p>
            <a:pPr>
              <a:spcBef>
                <a:spcPts val="225"/>
              </a:spcBef>
              <a:buClr>
                <a:schemeClr val="tx1"/>
              </a:buClr>
            </a:pPr>
            <a:r>
              <a:rPr lang="en-GB" altLang="en-US" sz="2200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Repeat module / year</a:t>
            </a:r>
          </a:p>
          <a:p>
            <a:pPr>
              <a:spcBef>
                <a:spcPts val="225"/>
              </a:spcBef>
              <a:buClr>
                <a:schemeClr val="tx1"/>
              </a:buClr>
            </a:pPr>
            <a:r>
              <a:rPr lang="en-GB" altLang="en-US" sz="2200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Fail module / year / degree – with / without retake rights</a:t>
            </a:r>
          </a:p>
          <a:p>
            <a:pPr>
              <a:spcBef>
                <a:spcPts val="225"/>
              </a:spcBef>
              <a:buClr>
                <a:schemeClr val="tx1"/>
              </a:buClr>
            </a:pPr>
            <a:r>
              <a:rPr lang="en-GB" altLang="en-US" sz="2200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Student</a:t>
            </a:r>
            <a:r>
              <a:rPr lang="en-GB" altLang="en-GB" sz="2200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’</a:t>
            </a:r>
            <a:r>
              <a:rPr lang="en-GB" altLang="en-US" sz="2200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s misconduct made public</a:t>
            </a:r>
          </a:p>
          <a:p>
            <a:pPr>
              <a:spcBef>
                <a:spcPts val="225"/>
              </a:spcBef>
              <a:buClr>
                <a:schemeClr val="tx1"/>
              </a:buClr>
            </a:pPr>
            <a:r>
              <a:rPr lang="en-GB" altLang="en-US" sz="2200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Suspension – temporary / short / long / permanent</a:t>
            </a:r>
          </a:p>
          <a:p>
            <a:pPr>
              <a:spcBef>
                <a:spcPts val="225"/>
              </a:spcBef>
              <a:buClr>
                <a:schemeClr val="tx1"/>
              </a:buClr>
            </a:pPr>
            <a:r>
              <a:rPr lang="en-GB" altLang="en-US" sz="2200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Financial penalty, fine</a:t>
            </a:r>
          </a:p>
          <a:p>
            <a:pPr>
              <a:spcBef>
                <a:spcPts val="225"/>
              </a:spcBef>
              <a:buClr>
                <a:schemeClr val="tx1"/>
              </a:buClr>
            </a:pPr>
            <a:r>
              <a:rPr lang="en-GB" altLang="en-US" sz="2200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Expulsion from the institution</a:t>
            </a:r>
          </a:p>
          <a:p>
            <a:pPr>
              <a:spcBef>
                <a:spcPts val="225"/>
              </a:spcBef>
              <a:buClr>
                <a:schemeClr val="tx1"/>
              </a:buClr>
            </a:pPr>
            <a:r>
              <a:rPr lang="en-GB" altLang="en-US" sz="2200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Misconduct recorded on student</a:t>
            </a:r>
            <a:r>
              <a:rPr lang="en-GB" altLang="en-GB" sz="2200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’</a:t>
            </a:r>
            <a:r>
              <a:rPr lang="en-GB" altLang="en-US" sz="2200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s file</a:t>
            </a:r>
          </a:p>
        </p:txBody>
      </p:sp>
    </p:spTree>
    <p:extLst>
      <p:ext uri="{BB962C8B-B14F-4D97-AF65-F5344CB8AC3E}">
        <p14:creationId xmlns:p14="http://schemas.microsoft.com/office/powerpoint/2010/main" val="2905238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29"/>
          <p:cNvSpPr txBox="1">
            <a:spLocks noGrp="1"/>
          </p:cNvSpPr>
          <p:nvPr>
            <p:ph type="title"/>
          </p:nvPr>
        </p:nvSpPr>
        <p:spPr>
          <a:xfrm>
            <a:off x="838200" y="238174"/>
            <a:ext cx="8859592" cy="697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3400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Plagiarism incidents: 2010-11 vs 2011-12</a:t>
            </a:r>
            <a:br>
              <a:rPr lang="en-GB" sz="3400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</a:br>
            <a:r>
              <a:rPr lang="en-GB" sz="3400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Academic Writing Skills Course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F2C9FD2-4D58-0FAB-E3B5-AC7F098469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6350371"/>
              </p:ext>
            </p:extLst>
          </p:nvPr>
        </p:nvGraphicFramePr>
        <p:xfrm>
          <a:off x="3352800" y="1716605"/>
          <a:ext cx="8669528" cy="4903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BE1D3A0-3496-4078-6A2A-B48338103319}"/>
              </a:ext>
            </a:extLst>
          </p:cNvPr>
          <p:cNvSpPr txBox="1"/>
          <p:nvPr/>
        </p:nvSpPr>
        <p:spPr>
          <a:xfrm>
            <a:off x="-159502" y="6342827"/>
            <a:ext cx="27672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(Based on </a:t>
            </a:r>
            <a:r>
              <a:rPr lang="en-US" sz="1200" dirty="0" err="1">
                <a:solidFill>
                  <a:schemeClr val="tx1"/>
                </a:solidFill>
              </a:rPr>
              <a:t>Razı</a:t>
            </a:r>
            <a:r>
              <a:rPr lang="en-US" sz="1200" dirty="0">
                <a:solidFill>
                  <a:schemeClr val="tx1"/>
                </a:solidFill>
              </a:rPr>
              <a:t>, 2016)</a:t>
            </a: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77B7E884-3902-F8AD-2EE1-34DE6152E9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92" y="3886200"/>
            <a:ext cx="3255908" cy="2190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209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EBFCF1-3CEF-BD46-183A-973B8975F121}"/>
              </a:ext>
            </a:extLst>
          </p:cNvPr>
          <p:cNvSpPr txBox="1">
            <a:spLocks/>
          </p:cNvSpPr>
          <p:nvPr/>
        </p:nvSpPr>
        <p:spPr>
          <a:xfrm>
            <a:off x="1463039" y="2004910"/>
            <a:ext cx="9576262" cy="341807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1750">
            <a:solidFill>
              <a:srgbClr val="00206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reflection blurRad="6350" stA="52000" endA="300" endPos="35000" dir="5400000" sy="-100000" algn="bl" rotWithShape="0"/>
            <a:softEdge rad="12700"/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buNone/>
            </a:pPr>
            <a:r>
              <a:rPr lang="en-GB" sz="3600" b="1" dirty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sym typeface="Roboto Slab"/>
              </a:rPr>
              <a:t>The implementation of</a:t>
            </a:r>
          </a:p>
          <a:p>
            <a:pPr marL="0" indent="0" algn="ctr">
              <a:lnSpc>
                <a:spcPct val="130000"/>
              </a:lnSpc>
              <a:buNone/>
            </a:pPr>
            <a:r>
              <a:rPr lang="en-GB" sz="3600" b="1" dirty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sym typeface="Roboto Slab"/>
              </a:rPr>
              <a:t>text matching software</a:t>
            </a:r>
          </a:p>
          <a:p>
            <a:pPr marL="0" indent="0" algn="ctr">
              <a:lnSpc>
                <a:spcPct val="130000"/>
              </a:lnSpc>
              <a:buNone/>
            </a:pPr>
            <a:r>
              <a:rPr lang="en-GB" sz="3600" b="1" dirty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sym typeface="Roboto Slab"/>
              </a:rPr>
              <a:t>resulted in a new problem.</a:t>
            </a:r>
          </a:p>
          <a:p>
            <a:pPr marL="0" indent="0" algn="ctr">
              <a:lnSpc>
                <a:spcPct val="130000"/>
              </a:lnSpc>
              <a:buNone/>
            </a:pPr>
            <a:r>
              <a:rPr lang="en-GB" sz="3600" b="1" dirty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sym typeface="Roboto Slab"/>
              </a:rPr>
              <a:t>Increase in no submissions!</a:t>
            </a:r>
          </a:p>
        </p:txBody>
      </p:sp>
    </p:spTree>
    <p:extLst>
      <p:ext uri="{BB962C8B-B14F-4D97-AF65-F5344CB8AC3E}">
        <p14:creationId xmlns:p14="http://schemas.microsoft.com/office/powerpoint/2010/main" val="1990323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29"/>
          <p:cNvSpPr txBox="1">
            <a:spLocks noGrp="1"/>
          </p:cNvSpPr>
          <p:nvPr>
            <p:ph type="title"/>
          </p:nvPr>
        </p:nvSpPr>
        <p:spPr>
          <a:xfrm>
            <a:off x="838200" y="267606"/>
            <a:ext cx="8859592" cy="975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>
              <a:lnSpc>
                <a:spcPct val="120000"/>
              </a:lnSpc>
              <a:defRPr/>
            </a:pPr>
            <a:r>
              <a:rPr lang="en-GB" altLang="en-US" sz="3100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Self-reported difficulties:</a:t>
            </a:r>
            <a:br>
              <a:rPr lang="en-GB" altLang="en-US" sz="3100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</a:br>
            <a:r>
              <a:rPr lang="en-GB" altLang="en-US" sz="3100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Academic session 2012-13 (Razı, 2015a)</a:t>
            </a:r>
            <a:endParaRPr lang="en-US" altLang="en-US" sz="3100" b="1" kern="12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0054666-0D5F-9463-AC2F-09A2C21702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7319323"/>
              </p:ext>
            </p:extLst>
          </p:nvPr>
        </p:nvGraphicFramePr>
        <p:xfrm>
          <a:off x="193964" y="1634837"/>
          <a:ext cx="11748653" cy="4955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23345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29"/>
          <p:cNvSpPr txBox="1">
            <a:spLocks noGrp="1"/>
          </p:cNvSpPr>
          <p:nvPr>
            <p:ph type="title"/>
          </p:nvPr>
        </p:nvSpPr>
        <p:spPr>
          <a:xfrm>
            <a:off x="821575" y="687062"/>
            <a:ext cx="8859592" cy="697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altLang="en-US" sz="2800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Lecturer-reported difficulties:</a:t>
            </a:r>
            <a:br>
              <a:rPr lang="en-GB" altLang="en-US" sz="2800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</a:br>
            <a:r>
              <a:rPr lang="en-GB" altLang="en-US" sz="2800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Academic session 2012/13 (Razı, 2015a)</a:t>
            </a:r>
            <a:endParaRPr lang="en-GB" sz="2800" b="1" kern="12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0764E67-0963-E65A-0B37-3919B835A6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2485755"/>
              </p:ext>
            </p:extLst>
          </p:nvPr>
        </p:nvGraphicFramePr>
        <p:xfrm>
          <a:off x="149629" y="1781665"/>
          <a:ext cx="11870575" cy="4517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24204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ED7BC7-9C32-E6AE-803E-CC1F3169B9AE}"/>
              </a:ext>
            </a:extLst>
          </p:cNvPr>
          <p:cNvSpPr txBox="1">
            <a:spLocks/>
          </p:cNvSpPr>
          <p:nvPr/>
        </p:nvSpPr>
        <p:spPr>
          <a:xfrm>
            <a:off x="2643446" y="2045702"/>
            <a:ext cx="7288877" cy="276659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1750">
            <a:solidFill>
              <a:srgbClr val="00206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reflection blurRad="6350" stA="52000" endA="300" endPos="35000" dir="5400000" sy="-100000" algn="bl" rotWithShape="0"/>
            <a:softEdge rad="12700"/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3600" b="1" dirty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Students were unaware of </a:t>
            </a:r>
            <a:br>
              <a:rPr lang="en-US" sz="3600" b="1" dirty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sz="3600" b="1" dirty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their real problems </a:t>
            </a:r>
            <a:br>
              <a:rPr lang="en-US" sz="3600" b="1" dirty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sz="3600" b="1" dirty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in academic writing!</a:t>
            </a:r>
            <a:endParaRPr lang="en-GB" sz="3600" b="1" dirty="0"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206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E6E009-B5FA-DD55-8D68-376AB02B4863}"/>
              </a:ext>
            </a:extLst>
          </p:cNvPr>
          <p:cNvSpPr txBox="1">
            <a:spLocks/>
          </p:cNvSpPr>
          <p:nvPr/>
        </p:nvSpPr>
        <p:spPr>
          <a:xfrm>
            <a:off x="2451561" y="2245207"/>
            <a:ext cx="7288877" cy="276659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1750">
            <a:solidFill>
              <a:srgbClr val="00206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reflection blurRad="6350" stA="52000" endA="300" endPos="35000" dir="5400000" sy="-100000" algn="bl" rotWithShape="0"/>
            <a:softEdge rad="12700"/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28575"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GB" sz="3600" b="1" dirty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Anonymous</a:t>
            </a:r>
          </a:p>
          <a:p>
            <a:pPr marL="0" lvl="1" indent="0"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GB" sz="3600" b="1" dirty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multi-mediated writing model</a:t>
            </a:r>
            <a:br>
              <a:rPr lang="en-GB" sz="3600" b="1" dirty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GB" sz="3600" b="1" dirty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(Razı, 2017, 2023)</a:t>
            </a:r>
            <a:endParaRPr lang="en-GB" altLang="en-US" sz="3600" b="1" dirty="0"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endParaRPr lang="en-GB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3600" b="1" dirty="0"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34737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29"/>
          <p:cNvSpPr txBox="1">
            <a:spLocks noGrp="1"/>
          </p:cNvSpPr>
          <p:nvPr>
            <p:ph type="title"/>
          </p:nvPr>
        </p:nvSpPr>
        <p:spPr>
          <a:xfrm>
            <a:off x="821575" y="618844"/>
            <a:ext cx="8859592" cy="697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3400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Process Approach: Steps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2893B8E5-DC6F-FB59-447E-79585842CEC6}"/>
              </a:ext>
            </a:extLst>
          </p:cNvPr>
          <p:cNvSpPr txBox="1">
            <a:spLocks/>
          </p:cNvSpPr>
          <p:nvPr/>
        </p:nvSpPr>
        <p:spPr>
          <a:xfrm>
            <a:off x="1342521" y="1316837"/>
            <a:ext cx="4656012" cy="53167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0">
            <a:solidFill>
              <a:schemeClr val="accent1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120000"/>
              </a:lnSpc>
              <a:buClr>
                <a:schemeClr val="bg2"/>
              </a:buClr>
              <a:defRPr/>
            </a:pPr>
            <a:r>
              <a:rPr lang="en-GB" sz="1800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Choosing the topic</a:t>
            </a:r>
          </a:p>
          <a:p>
            <a:pPr>
              <a:lnSpc>
                <a:spcPct val="120000"/>
              </a:lnSpc>
              <a:buClr>
                <a:schemeClr val="bg2"/>
              </a:buClr>
              <a:defRPr/>
            </a:pPr>
            <a:r>
              <a:rPr lang="en-GB" sz="1800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Narrowing down the topic</a:t>
            </a:r>
          </a:p>
          <a:p>
            <a:pPr>
              <a:lnSpc>
                <a:spcPct val="120000"/>
              </a:lnSpc>
              <a:buClr>
                <a:schemeClr val="bg2"/>
              </a:buClr>
              <a:defRPr/>
            </a:pPr>
            <a:r>
              <a:rPr lang="en-GB" sz="1800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Brainstorming</a:t>
            </a:r>
          </a:p>
          <a:p>
            <a:pPr>
              <a:lnSpc>
                <a:spcPct val="120000"/>
              </a:lnSpc>
              <a:buClr>
                <a:schemeClr val="bg2"/>
              </a:buClr>
              <a:defRPr/>
            </a:pPr>
            <a:r>
              <a:rPr lang="en-GB" sz="1800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Obtaining relevant information</a:t>
            </a:r>
          </a:p>
          <a:p>
            <a:pPr>
              <a:lnSpc>
                <a:spcPct val="120000"/>
              </a:lnSpc>
              <a:buClr>
                <a:schemeClr val="bg2"/>
              </a:buClr>
              <a:defRPr/>
            </a:pPr>
            <a:r>
              <a:rPr lang="en-GB" sz="1800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Preparing an outline</a:t>
            </a:r>
          </a:p>
          <a:p>
            <a:pPr>
              <a:lnSpc>
                <a:spcPct val="120000"/>
              </a:lnSpc>
              <a:buClr>
                <a:schemeClr val="bg2"/>
              </a:buClr>
              <a:defRPr/>
            </a:pPr>
            <a:r>
              <a:rPr lang="en-GB" sz="1800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Blending sources to the outline</a:t>
            </a:r>
          </a:p>
          <a:p>
            <a:pPr>
              <a:lnSpc>
                <a:spcPct val="120000"/>
              </a:lnSpc>
              <a:buClr>
                <a:schemeClr val="bg2"/>
              </a:buClr>
              <a:defRPr/>
            </a:pPr>
            <a:r>
              <a:rPr lang="en-GB" sz="1800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Writing the first draft</a:t>
            </a:r>
          </a:p>
          <a:p>
            <a:pPr>
              <a:lnSpc>
                <a:spcPct val="120000"/>
              </a:lnSpc>
              <a:buClr>
                <a:schemeClr val="bg2"/>
              </a:buClr>
              <a:defRPr/>
            </a:pPr>
            <a:r>
              <a:rPr lang="en-GB" sz="1800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Writing the second draft</a:t>
            </a:r>
          </a:p>
          <a:p>
            <a:pPr>
              <a:lnSpc>
                <a:spcPct val="120000"/>
              </a:lnSpc>
              <a:buClr>
                <a:schemeClr val="bg2"/>
              </a:buClr>
              <a:defRPr/>
            </a:pPr>
            <a:r>
              <a:rPr lang="en-GB" sz="1800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Revising for mechanical mistakes</a:t>
            </a:r>
          </a:p>
          <a:p>
            <a:pPr>
              <a:lnSpc>
                <a:spcPct val="120000"/>
              </a:lnSpc>
              <a:buClr>
                <a:schemeClr val="bg2"/>
              </a:buClr>
              <a:defRPr/>
            </a:pPr>
            <a:r>
              <a:rPr lang="en-GB" sz="1800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Proofreading</a:t>
            </a:r>
          </a:p>
          <a:p>
            <a:pPr>
              <a:lnSpc>
                <a:spcPct val="120000"/>
              </a:lnSpc>
              <a:buClr>
                <a:schemeClr val="bg2"/>
              </a:buClr>
              <a:defRPr/>
            </a:pPr>
            <a:r>
              <a:rPr lang="en-GB" sz="1800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Submitting the final version</a:t>
            </a:r>
          </a:p>
        </p:txBody>
      </p:sp>
      <p:sp>
        <p:nvSpPr>
          <p:cNvPr id="4" name="Striped Right Arrow 3">
            <a:extLst>
              <a:ext uri="{FF2B5EF4-FFF2-40B4-BE49-F238E27FC236}">
                <a16:creationId xmlns:a16="http://schemas.microsoft.com/office/drawing/2014/main" id="{9BB25A88-DE0B-7045-50AB-BCDEE3D0AB7F}"/>
              </a:ext>
            </a:extLst>
          </p:cNvPr>
          <p:cNvSpPr/>
          <p:nvPr/>
        </p:nvSpPr>
        <p:spPr>
          <a:xfrm rot="10800000">
            <a:off x="6381688" y="3633250"/>
            <a:ext cx="1458162" cy="54006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22BBCB4-632C-31E9-D89F-6D58AA662003}"/>
              </a:ext>
            </a:extLst>
          </p:cNvPr>
          <p:cNvSpPr txBox="1">
            <a:spLocks/>
          </p:cNvSpPr>
          <p:nvPr/>
        </p:nvSpPr>
        <p:spPr bwMode="auto">
          <a:xfrm>
            <a:off x="8520038" y="3295996"/>
            <a:ext cx="2322258" cy="121456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0">
            <a:solidFill>
              <a:schemeClr val="accent1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62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2pPr>
            <a:lvl3pPr marL="8556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charset="2"/>
              <a:buChar char=""/>
              <a:defRPr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4pPr>
            <a:lvl5pPr marL="14620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7410" lvl="1" indent="0" algn="ctr">
              <a:lnSpc>
                <a:spcPct val="150000"/>
              </a:lnSpc>
              <a:spcBef>
                <a:spcPct val="0"/>
              </a:spcBef>
              <a:buNone/>
            </a:pPr>
            <a:endParaRPr lang="en-GB" altLang="en-US" sz="1050" b="1" dirty="0">
              <a:solidFill>
                <a:srgbClr val="FF0000"/>
              </a:solidFill>
              <a:ea typeface="ＭＳ Ｐゴシック" charset="-128"/>
            </a:endParaRPr>
          </a:p>
          <a:p>
            <a:pPr marL="227410" lvl="1" indent="0"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250" b="1" dirty="0">
                <a:solidFill>
                  <a:srgbClr val="FF0000"/>
                </a:solidFill>
                <a:ea typeface="ＭＳ Ｐゴシック" charset="-128"/>
              </a:rPr>
              <a:t>Feedback</a:t>
            </a:r>
            <a:endParaRPr lang="en-GB" altLang="en-US" sz="2250" b="1" dirty="0">
              <a:solidFill>
                <a:srgbClr val="002060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434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29"/>
          <p:cNvSpPr txBox="1">
            <a:spLocks noGrp="1"/>
          </p:cNvSpPr>
          <p:nvPr>
            <p:ph type="title"/>
          </p:nvPr>
        </p:nvSpPr>
        <p:spPr>
          <a:xfrm>
            <a:off x="838200" y="689957"/>
            <a:ext cx="8859592" cy="697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3400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Peer Feedback: Theoretical Background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EA50F422-B180-80D6-E89B-A5D2C95430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7260"/>
            <a:ext cx="10515600" cy="4340783"/>
          </a:xfrm>
          <a:ln w="31750">
            <a:solidFill>
              <a:srgbClr val="002060"/>
            </a:solidFill>
          </a:ln>
        </p:spPr>
        <p:txBody>
          <a:bodyPr>
            <a:no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buClr>
                <a:schemeClr val="tx1"/>
              </a:buClr>
            </a:pPr>
            <a:r>
              <a:rPr lang="en-GB" altLang="en-US" sz="1800" b="1" dirty="0">
                <a:solidFill>
                  <a:srgbClr val="002060"/>
                </a:solidFill>
                <a:latin typeface="+mn-lt"/>
              </a:rPr>
              <a:t>Several related theories:</a:t>
            </a:r>
          </a:p>
          <a:p>
            <a:pPr lvl="1">
              <a:lnSpc>
                <a:spcPct val="130000"/>
              </a:lnSpc>
              <a:spcBef>
                <a:spcPct val="0"/>
              </a:spcBef>
              <a:buClr>
                <a:schemeClr val="tx1"/>
              </a:buClr>
            </a:pPr>
            <a:r>
              <a:rPr lang="en-GB" altLang="en-US" sz="1800" b="1" i="1" dirty="0">
                <a:solidFill>
                  <a:srgbClr val="002060"/>
                </a:solidFill>
                <a:latin typeface="+mn-lt"/>
              </a:rPr>
              <a:t>Social constructionist theory of learning </a:t>
            </a:r>
            <a:r>
              <a:rPr lang="en-GB" altLang="en-US" sz="1800" dirty="0">
                <a:solidFill>
                  <a:srgbClr val="002060"/>
                </a:solidFill>
                <a:latin typeface="+mn-lt"/>
              </a:rPr>
              <a:t>(</a:t>
            </a:r>
            <a:r>
              <a:rPr lang="en-GB" altLang="en-US" sz="1800" dirty="0" err="1">
                <a:solidFill>
                  <a:srgbClr val="002060"/>
                </a:solidFill>
                <a:latin typeface="+mn-lt"/>
              </a:rPr>
              <a:t>Hanjani</a:t>
            </a:r>
            <a:r>
              <a:rPr lang="en-GB" altLang="en-US" sz="1800" dirty="0">
                <a:solidFill>
                  <a:srgbClr val="002060"/>
                </a:solidFill>
                <a:latin typeface="+mn-lt"/>
              </a:rPr>
              <a:t> &amp; Li, 2014).</a:t>
            </a:r>
          </a:p>
          <a:p>
            <a:pPr lvl="1">
              <a:lnSpc>
                <a:spcPct val="130000"/>
              </a:lnSpc>
              <a:spcBef>
                <a:spcPct val="0"/>
              </a:spcBef>
              <a:buClr>
                <a:schemeClr val="tx1"/>
              </a:buClr>
            </a:pPr>
            <a:r>
              <a:rPr lang="en-GB" altLang="en-US" sz="1800" b="1" i="1" dirty="0">
                <a:solidFill>
                  <a:srgbClr val="002060"/>
                </a:solidFill>
                <a:latin typeface="+mn-lt"/>
              </a:rPr>
              <a:t>Collaborative writing </a:t>
            </a:r>
            <a:r>
              <a:rPr lang="en-GB" altLang="en-US" sz="1800" dirty="0">
                <a:solidFill>
                  <a:srgbClr val="002060"/>
                </a:solidFill>
                <a:latin typeface="+mn-lt"/>
              </a:rPr>
              <a:t>(Wigglesworth &amp; Storch, 2012).</a:t>
            </a:r>
          </a:p>
          <a:p>
            <a:pPr lvl="1">
              <a:lnSpc>
                <a:spcPct val="130000"/>
              </a:lnSpc>
              <a:spcBef>
                <a:spcPct val="0"/>
              </a:spcBef>
              <a:buClr>
                <a:schemeClr val="tx1"/>
              </a:buClr>
            </a:pPr>
            <a:r>
              <a:rPr lang="en-GB" altLang="en-US" sz="1800" b="1" i="1" dirty="0" err="1">
                <a:solidFill>
                  <a:srgbClr val="002060"/>
                </a:solidFill>
                <a:latin typeface="+mn-lt"/>
              </a:rPr>
              <a:t>Sociocognitive</a:t>
            </a:r>
            <a:r>
              <a:rPr lang="en-GB" altLang="en-US" sz="1800" b="1" i="1" dirty="0">
                <a:solidFill>
                  <a:srgbClr val="002060"/>
                </a:solidFill>
                <a:latin typeface="+mn-lt"/>
              </a:rPr>
              <a:t> approach</a:t>
            </a:r>
            <a:r>
              <a:rPr lang="en-GB" altLang="en-US" sz="1800" dirty="0">
                <a:solidFill>
                  <a:srgbClr val="002060"/>
                </a:solidFill>
                <a:latin typeface="+mn-lt"/>
              </a:rPr>
              <a:t> (Atkinson, 2010; Nishino &amp; Atkinson, 2015).</a:t>
            </a:r>
          </a:p>
          <a:p>
            <a:pPr lvl="1">
              <a:lnSpc>
                <a:spcPct val="130000"/>
              </a:lnSpc>
              <a:spcBef>
                <a:spcPct val="0"/>
              </a:spcBef>
              <a:buClr>
                <a:schemeClr val="tx1"/>
              </a:buClr>
            </a:pPr>
            <a:r>
              <a:rPr lang="en-GB" altLang="en-US" sz="1800" b="1" i="1" dirty="0">
                <a:solidFill>
                  <a:srgbClr val="002060"/>
                </a:solidFill>
                <a:latin typeface="+mn-lt"/>
              </a:rPr>
              <a:t>Activity theory </a:t>
            </a:r>
            <a:r>
              <a:rPr lang="en-GB" altLang="en-US" sz="1800" dirty="0">
                <a:solidFill>
                  <a:srgbClr val="002060"/>
                </a:solidFill>
                <a:latin typeface="+mn-lt"/>
              </a:rPr>
              <a:t>(</a:t>
            </a:r>
            <a:r>
              <a:rPr lang="en-GB" altLang="en-US" sz="1800" dirty="0" err="1">
                <a:solidFill>
                  <a:srgbClr val="002060"/>
                </a:solidFill>
                <a:latin typeface="+mn-lt"/>
              </a:rPr>
              <a:t>Engeström</a:t>
            </a:r>
            <a:r>
              <a:rPr lang="en-GB" altLang="en-US" sz="1800" dirty="0">
                <a:solidFill>
                  <a:srgbClr val="002060"/>
                </a:solidFill>
                <a:latin typeface="+mn-lt"/>
              </a:rPr>
              <a:t>, 1987, 1999; </a:t>
            </a:r>
            <a:r>
              <a:rPr lang="en-GB" altLang="en-US" sz="1800" dirty="0" err="1">
                <a:solidFill>
                  <a:srgbClr val="002060"/>
                </a:solidFill>
                <a:latin typeface="+mn-lt"/>
              </a:rPr>
              <a:t>Leont</a:t>
            </a:r>
            <a:r>
              <a:rPr lang="en-GB" altLang="en-GB" sz="1800" dirty="0" err="1">
                <a:solidFill>
                  <a:srgbClr val="002060"/>
                </a:solidFill>
                <a:latin typeface="+mn-lt"/>
              </a:rPr>
              <a:t>’</a:t>
            </a:r>
            <a:r>
              <a:rPr lang="en-GB" altLang="en-US" sz="1800" dirty="0" err="1">
                <a:solidFill>
                  <a:srgbClr val="002060"/>
                </a:solidFill>
                <a:latin typeface="+mn-lt"/>
              </a:rPr>
              <a:t>ev</a:t>
            </a:r>
            <a:r>
              <a:rPr lang="en-GB" altLang="en-US" sz="1800" dirty="0">
                <a:solidFill>
                  <a:srgbClr val="002060"/>
                </a:solidFill>
                <a:latin typeface="+mn-lt"/>
              </a:rPr>
              <a:t>, 1981).</a:t>
            </a:r>
          </a:p>
          <a:p>
            <a:pPr lvl="1">
              <a:lnSpc>
                <a:spcPct val="130000"/>
              </a:lnSpc>
              <a:spcBef>
                <a:spcPct val="0"/>
              </a:spcBef>
              <a:buClr>
                <a:schemeClr val="tx1"/>
              </a:buClr>
            </a:pPr>
            <a:r>
              <a:rPr lang="en-GB" altLang="en-US" sz="1800" b="1" i="1" dirty="0">
                <a:solidFill>
                  <a:srgbClr val="002060"/>
                </a:solidFill>
                <a:latin typeface="+mn-lt"/>
              </a:rPr>
              <a:t>Zone of Proximal Development </a:t>
            </a:r>
            <a:r>
              <a:rPr lang="en-GB" altLang="en-US" sz="1800" dirty="0">
                <a:solidFill>
                  <a:srgbClr val="002060"/>
                </a:solidFill>
                <a:latin typeface="+mn-lt"/>
              </a:rPr>
              <a:t>(Vygotsky, 1978).</a:t>
            </a:r>
          </a:p>
          <a:p>
            <a:pPr lvl="1">
              <a:lnSpc>
                <a:spcPct val="130000"/>
              </a:lnSpc>
              <a:spcBef>
                <a:spcPct val="0"/>
              </a:spcBef>
              <a:buClr>
                <a:schemeClr val="tx1"/>
              </a:buClr>
            </a:pPr>
            <a:r>
              <a:rPr lang="en-GB" altLang="en-US" sz="1800" b="1" i="1" dirty="0">
                <a:solidFill>
                  <a:srgbClr val="002060"/>
                </a:solidFill>
                <a:latin typeface="+mn-lt"/>
              </a:rPr>
              <a:t>Scaffolding</a:t>
            </a:r>
            <a:r>
              <a:rPr lang="en-GB" altLang="en-US" sz="1800" dirty="0">
                <a:solidFill>
                  <a:srgbClr val="002060"/>
                </a:solidFill>
                <a:latin typeface="+mn-lt"/>
              </a:rPr>
              <a:t> (Weissberg, 2006).</a:t>
            </a:r>
          </a:p>
          <a:p>
            <a:pPr lvl="1">
              <a:lnSpc>
                <a:spcPct val="130000"/>
              </a:lnSpc>
              <a:spcBef>
                <a:spcPct val="0"/>
              </a:spcBef>
              <a:buClr>
                <a:schemeClr val="tx1"/>
              </a:buClr>
            </a:pPr>
            <a:r>
              <a:rPr lang="en-GB" altLang="en-US" sz="1800" b="1" i="1" dirty="0">
                <a:solidFill>
                  <a:srgbClr val="002060"/>
                </a:solidFill>
                <a:latin typeface="+mn-lt"/>
              </a:rPr>
              <a:t>Noticing hypothesis </a:t>
            </a:r>
            <a:r>
              <a:rPr lang="en-GB" altLang="en-US" sz="1800" dirty="0">
                <a:solidFill>
                  <a:srgbClr val="002060"/>
                </a:solidFill>
                <a:latin typeface="+mn-lt"/>
              </a:rPr>
              <a:t>(Schmidt, 1990).</a:t>
            </a:r>
          </a:p>
          <a:p>
            <a:pPr lvl="1">
              <a:lnSpc>
                <a:spcPct val="130000"/>
              </a:lnSpc>
              <a:spcBef>
                <a:spcPct val="0"/>
              </a:spcBef>
              <a:buClr>
                <a:schemeClr val="tx1"/>
              </a:buClr>
            </a:pPr>
            <a:r>
              <a:rPr lang="en-GB" altLang="en-US" sz="1800" b="1" i="1" dirty="0" err="1">
                <a:solidFill>
                  <a:srgbClr val="002060"/>
                </a:solidFill>
                <a:latin typeface="+mn-lt"/>
              </a:rPr>
              <a:t>Socicultural</a:t>
            </a:r>
            <a:r>
              <a:rPr lang="en-GB" altLang="en-US" sz="1800" b="1" i="1" dirty="0">
                <a:solidFill>
                  <a:srgbClr val="002060"/>
                </a:solidFill>
                <a:latin typeface="+mn-lt"/>
              </a:rPr>
              <a:t> theory </a:t>
            </a:r>
            <a:r>
              <a:rPr lang="en-GB" altLang="en-US" sz="1800" dirty="0">
                <a:solidFill>
                  <a:srgbClr val="002060"/>
                </a:solidFill>
                <a:latin typeface="+mn-lt"/>
              </a:rPr>
              <a:t>(</a:t>
            </a:r>
            <a:r>
              <a:rPr lang="en-GB" altLang="en-US" sz="1800" dirty="0" err="1">
                <a:solidFill>
                  <a:srgbClr val="002060"/>
                </a:solidFill>
                <a:latin typeface="+mn-lt"/>
              </a:rPr>
              <a:t>Kayi-Aydar</a:t>
            </a:r>
            <a:r>
              <a:rPr lang="en-GB" altLang="en-US" sz="1800" dirty="0">
                <a:solidFill>
                  <a:srgbClr val="002060"/>
                </a:solidFill>
                <a:latin typeface="+mn-lt"/>
              </a:rPr>
              <a:t>, 2013).</a:t>
            </a:r>
          </a:p>
          <a:p>
            <a:pPr lvl="1">
              <a:lnSpc>
                <a:spcPct val="130000"/>
              </a:lnSpc>
              <a:spcBef>
                <a:spcPct val="0"/>
              </a:spcBef>
              <a:buClr>
                <a:schemeClr val="tx1"/>
              </a:buClr>
            </a:pPr>
            <a:r>
              <a:rPr lang="en-GB" altLang="en-US" sz="1800" b="1" i="1" dirty="0">
                <a:solidFill>
                  <a:srgbClr val="002060"/>
                </a:solidFill>
                <a:latin typeface="+mn-lt"/>
              </a:rPr>
              <a:t>Social / Genre Approach </a:t>
            </a:r>
            <a:r>
              <a:rPr lang="en-GB" altLang="en-US" sz="1800" dirty="0">
                <a:solidFill>
                  <a:srgbClr val="002060"/>
                </a:solidFill>
                <a:latin typeface="+mn-lt"/>
              </a:rPr>
              <a:t>(Tribble, 2015).</a:t>
            </a:r>
          </a:p>
          <a:p>
            <a:pPr lvl="1">
              <a:lnSpc>
                <a:spcPct val="130000"/>
              </a:lnSpc>
              <a:spcBef>
                <a:spcPct val="0"/>
              </a:spcBef>
              <a:buClr>
                <a:schemeClr val="tx1"/>
              </a:buClr>
            </a:pPr>
            <a:r>
              <a:rPr lang="en-GB" altLang="en-US" sz="1800" b="1" i="1" dirty="0">
                <a:solidFill>
                  <a:srgbClr val="002060"/>
                </a:solidFill>
                <a:latin typeface="+mn-lt"/>
              </a:rPr>
              <a:t>Process Approach </a:t>
            </a:r>
            <a:r>
              <a:rPr lang="en-GB" altLang="en-US" sz="1800" dirty="0">
                <a:solidFill>
                  <a:srgbClr val="002060"/>
                </a:solidFill>
                <a:latin typeface="+mn-lt"/>
              </a:rPr>
              <a:t>(Wette, 2015).</a:t>
            </a:r>
          </a:p>
        </p:txBody>
      </p:sp>
    </p:spTree>
    <p:extLst>
      <p:ext uri="{BB962C8B-B14F-4D97-AF65-F5344CB8AC3E}">
        <p14:creationId xmlns:p14="http://schemas.microsoft.com/office/powerpoint/2010/main" val="18683412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29"/>
          <p:cNvSpPr txBox="1">
            <a:spLocks noGrp="1"/>
          </p:cNvSpPr>
          <p:nvPr>
            <p:ph type="title"/>
          </p:nvPr>
        </p:nvSpPr>
        <p:spPr>
          <a:xfrm>
            <a:off x="838200" y="587308"/>
            <a:ext cx="8859592" cy="697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3400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Peer Feedback: Potential Problems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EA50F422-B180-80D6-E89B-A5D2C95430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93515"/>
            <a:ext cx="10515600" cy="3559387"/>
          </a:xfrm>
          <a:ln w="31750">
            <a:solidFill>
              <a:srgbClr val="002060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150"/>
              </a:spcBef>
              <a:buNone/>
            </a:pPr>
            <a:r>
              <a:rPr lang="en-GB" altLang="en-US" sz="2000" b="1" i="1" dirty="0">
                <a:solidFill>
                  <a:srgbClr val="002060"/>
                </a:solidFill>
                <a:latin typeface="+mn-lt"/>
                <a:ea typeface="ＭＳ Ｐゴシック" panose="020B0600070205080204" pitchFamily="34" charset="-128"/>
              </a:rPr>
              <a:t>Problem 1:</a:t>
            </a:r>
          </a:p>
          <a:p>
            <a:pPr lvl="1">
              <a:lnSpc>
                <a:spcPct val="150000"/>
              </a:lnSpc>
              <a:spcBef>
                <a:spcPts val="150"/>
              </a:spcBef>
            </a:pPr>
            <a:r>
              <a:rPr lang="en-GB" altLang="en-US" sz="2000" b="1" i="1" dirty="0">
                <a:solidFill>
                  <a:srgbClr val="002060"/>
                </a:solidFill>
                <a:latin typeface="+mn-lt"/>
                <a:ea typeface="ＭＳ Ｐゴシック" panose="020B0600070205080204" pitchFamily="34" charset="-128"/>
              </a:rPr>
              <a:t>Misleading </a:t>
            </a:r>
            <a:r>
              <a:rPr lang="en-GB" altLang="en-US" sz="2000" dirty="0">
                <a:solidFill>
                  <a:srgbClr val="002060"/>
                </a:solidFill>
                <a:latin typeface="+mn-lt"/>
                <a:ea typeface="ＭＳ Ｐゴシック" panose="020B0600070205080204" pitchFamily="34" charset="-128"/>
              </a:rPr>
              <a:t>each other due to their own deficiencies and </a:t>
            </a:r>
            <a:r>
              <a:rPr lang="en-GB" altLang="en-US" sz="2000" b="1" i="1" dirty="0">
                <a:solidFill>
                  <a:srgbClr val="002060"/>
                </a:solidFill>
                <a:latin typeface="+mn-lt"/>
                <a:ea typeface="ＭＳ Ｐゴシック" panose="020B0600070205080204" pitchFamily="34" charset="-128"/>
              </a:rPr>
              <a:t>lack of trust </a:t>
            </a:r>
            <a:r>
              <a:rPr lang="en-GB" altLang="en-US" sz="2000" dirty="0">
                <a:solidFill>
                  <a:srgbClr val="002060"/>
                </a:solidFill>
                <a:latin typeface="+mn-lt"/>
                <a:ea typeface="ＭＳ Ｐゴシック" panose="020B0600070205080204" pitchFamily="34" charset="-128"/>
              </a:rPr>
              <a:t>in peers</a:t>
            </a:r>
            <a:r>
              <a:rPr lang="en-GB" altLang="en-GB" sz="2000" dirty="0">
                <a:solidFill>
                  <a:srgbClr val="002060"/>
                </a:solidFill>
                <a:latin typeface="+mn-lt"/>
                <a:ea typeface="ＭＳ Ｐゴシック" panose="020B0600070205080204" pitchFamily="34" charset="-128"/>
              </a:rPr>
              <a:t>’</a:t>
            </a:r>
            <a:r>
              <a:rPr lang="en-GB" altLang="en-US" sz="2000" dirty="0">
                <a:solidFill>
                  <a:srgbClr val="002060"/>
                </a:solidFill>
                <a:latin typeface="+mn-lt"/>
                <a:ea typeface="ＭＳ Ｐゴシック" panose="020B0600070205080204" pitchFamily="34" charset="-128"/>
              </a:rPr>
              <a:t> feedback (see </a:t>
            </a:r>
            <a:r>
              <a:rPr lang="en-GB" altLang="en-US" sz="2000" dirty="0" err="1">
                <a:solidFill>
                  <a:srgbClr val="002060"/>
                </a:solidFill>
                <a:latin typeface="+mn-lt"/>
                <a:ea typeface="ＭＳ Ｐゴシック" panose="020B0600070205080204" pitchFamily="34" charset="-128"/>
              </a:rPr>
              <a:t>Aghaee</a:t>
            </a:r>
            <a:r>
              <a:rPr lang="en-GB" altLang="en-US" sz="2000" dirty="0">
                <a:solidFill>
                  <a:srgbClr val="002060"/>
                </a:solidFill>
                <a:latin typeface="+mn-lt"/>
                <a:ea typeface="ＭＳ Ｐゴシック" panose="020B0600070205080204" pitchFamily="34" charset="-128"/>
              </a:rPr>
              <a:t> &amp; Hansson, 2013; Berggren, 2015; Nelson &amp; Murphy, 1993; Paulus, 1999; Rinehart &amp; Chen, 2012; Rollinson, 2005; </a:t>
            </a:r>
            <a:r>
              <a:rPr lang="en-GB" altLang="en-US" sz="2000" dirty="0" err="1">
                <a:solidFill>
                  <a:srgbClr val="002060"/>
                </a:solidFill>
                <a:latin typeface="+mn-lt"/>
                <a:ea typeface="ＭＳ Ｐゴシック" panose="020B0600070205080204" pitchFamily="34" charset="-128"/>
              </a:rPr>
              <a:t>Ruecker</a:t>
            </a:r>
            <a:r>
              <a:rPr lang="en-GB" altLang="en-US" sz="2000" dirty="0">
                <a:solidFill>
                  <a:srgbClr val="002060"/>
                </a:solidFill>
                <a:latin typeface="+mn-lt"/>
                <a:ea typeface="ＭＳ Ｐゴシック" panose="020B0600070205080204" pitchFamily="34" charset="-128"/>
              </a:rPr>
              <a:t>, 2010; Yang, Badger, &amp; Yu, 2006; Zhao, 2014).</a:t>
            </a:r>
          </a:p>
          <a:p>
            <a:pPr marL="0" indent="0">
              <a:lnSpc>
                <a:spcPct val="150000"/>
              </a:lnSpc>
              <a:spcBef>
                <a:spcPts val="150"/>
              </a:spcBef>
              <a:buNone/>
            </a:pPr>
            <a:r>
              <a:rPr lang="en-GB" altLang="en-US" sz="2000" b="1" i="1" dirty="0">
                <a:solidFill>
                  <a:srgbClr val="002060"/>
                </a:solidFill>
                <a:latin typeface="+mn-lt"/>
                <a:ea typeface="ＭＳ Ｐゴシック" panose="020B0600070205080204" pitchFamily="34" charset="-128"/>
              </a:rPr>
              <a:t>Problem 2:</a:t>
            </a:r>
          </a:p>
          <a:p>
            <a:pPr lvl="1">
              <a:lnSpc>
                <a:spcPct val="150000"/>
              </a:lnSpc>
              <a:spcBef>
                <a:spcPts val="150"/>
              </a:spcBef>
            </a:pPr>
            <a:r>
              <a:rPr lang="en-GB" altLang="en-US" sz="2000" dirty="0">
                <a:solidFill>
                  <a:srgbClr val="002060"/>
                </a:solidFill>
                <a:latin typeface="+mn-lt"/>
                <a:ea typeface="ＭＳ Ｐゴシック" panose="020B0600070205080204" pitchFamily="34" charset="-128"/>
              </a:rPr>
              <a:t>Reluctant to criticize friends (</a:t>
            </a:r>
            <a:r>
              <a:rPr lang="en-GB" altLang="en-US" sz="2000" dirty="0" err="1">
                <a:solidFill>
                  <a:srgbClr val="002060"/>
                </a:solidFill>
                <a:latin typeface="+mn-lt"/>
                <a:ea typeface="ＭＳ Ｐゴシック" panose="020B0600070205080204" pitchFamily="34" charset="-128"/>
              </a:rPr>
              <a:t>Liou</a:t>
            </a:r>
            <a:r>
              <a:rPr lang="en-GB" altLang="en-US" sz="2000" dirty="0">
                <a:solidFill>
                  <a:srgbClr val="002060"/>
                </a:solidFill>
                <a:latin typeface="+mn-lt"/>
                <a:ea typeface="ＭＳ Ｐゴシック" panose="020B0600070205080204" pitchFamily="34" charset="-128"/>
              </a:rPr>
              <a:t> &amp; Peng, 2009).</a:t>
            </a:r>
          </a:p>
        </p:txBody>
      </p:sp>
    </p:spTree>
    <p:extLst>
      <p:ext uri="{BB962C8B-B14F-4D97-AF65-F5344CB8AC3E}">
        <p14:creationId xmlns:p14="http://schemas.microsoft.com/office/powerpoint/2010/main" val="155023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29"/>
          <p:cNvSpPr txBox="1">
            <a:spLocks noGrp="1"/>
          </p:cNvSpPr>
          <p:nvPr>
            <p:ph type="title"/>
          </p:nvPr>
        </p:nvSpPr>
        <p:spPr>
          <a:xfrm>
            <a:off x="705197" y="700252"/>
            <a:ext cx="8859592" cy="697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Disclaimer</a:t>
            </a:r>
            <a:endParaRPr b="1" kern="12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EA50F422-B180-80D6-E89B-A5D2C95430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44133"/>
            <a:ext cx="10515600" cy="3998118"/>
          </a:xfrm>
          <a:ln w="31750">
            <a:solidFill>
              <a:srgbClr val="002060"/>
            </a:solidFill>
          </a:ln>
        </p:spPr>
        <p:txBody>
          <a:bodyPr>
            <a:noAutofit/>
          </a:bodyPr>
          <a:lstStyle/>
          <a:p>
            <a:pPr algn="l"/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earlier version of this presentation was presented at the following webinar:</a:t>
            </a:r>
          </a:p>
          <a:p>
            <a:pPr algn="l"/>
            <a:endParaRPr lang="en-GB" sz="2400" b="0" i="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GB" sz="2400" b="0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Razı, S. (2023). </a:t>
            </a:r>
            <a:r>
              <a:rPr lang="en-GB" sz="2400" b="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Anonymous multi-mediated writing model in preventing plagiarism. </a:t>
            </a:r>
            <a:r>
              <a:rPr lang="en-GB" sz="2400" b="0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Webinar at PUPP (Partnership on University Plagiarism Prevention) Project Webinar Series, 26 April. </a:t>
            </a:r>
            <a:r>
              <a:rPr lang="en-GB" sz="2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https://youtu.be/ojyxcKdXM44</a:t>
            </a:r>
            <a:b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https://pupp.uqo.ca/en/event/anonymous-multi-mediated-writing-model-in-preventing-plagiarism/</a:t>
            </a:r>
            <a:endParaRPr lang="en-GB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0322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29"/>
          <p:cNvSpPr txBox="1">
            <a:spLocks noGrp="1"/>
          </p:cNvSpPr>
          <p:nvPr>
            <p:ph type="title"/>
          </p:nvPr>
        </p:nvSpPr>
        <p:spPr>
          <a:xfrm>
            <a:off x="838200" y="238174"/>
            <a:ext cx="8859592" cy="697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3400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Anonymous Multi-Mediated Writing Model</a:t>
            </a:r>
            <a:br>
              <a:rPr lang="en-GB" sz="3400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</a:br>
            <a:r>
              <a:rPr lang="en-GB" sz="3400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(Razı, 2017, p. 32)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B94150-104A-B9D0-9F43-FF86B4C9A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3985" y="1437953"/>
            <a:ext cx="3054110" cy="4854251"/>
          </a:xfrm>
          <a:ln w="317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114300" indent="0" algn="ctr">
              <a:lnSpc>
                <a:spcPct val="120000"/>
              </a:lnSpc>
              <a:buNone/>
            </a:pPr>
            <a:r>
              <a:rPr lang="en-GB" sz="2200" dirty="0">
                <a:solidFill>
                  <a:srgbClr val="002060"/>
                </a:solidFill>
                <a:latin typeface="+mn-lt"/>
              </a:rPr>
              <a:t>“The AMMW model enables anonymous asynchronous online feedback in a digital environment to encourage a balanced distribution of asymmetrical and symmetrical feedback” (Razı, 2023, p. 2).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6D005B8-CA64-CE3A-7ADF-63FF51DAE5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1789731"/>
              </p:ext>
            </p:extLst>
          </p:nvPr>
        </p:nvGraphicFramePr>
        <p:xfrm>
          <a:off x="4106671" y="2111759"/>
          <a:ext cx="4121897" cy="3047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7C66A29-4266-CA53-1387-273C5822CFA0}"/>
              </a:ext>
            </a:extLst>
          </p:cNvPr>
          <p:cNvCxnSpPr>
            <a:cxnSpLocks/>
          </p:cNvCxnSpPr>
          <p:nvPr/>
        </p:nvCxnSpPr>
        <p:spPr>
          <a:xfrm flipV="1">
            <a:off x="7176344" y="1714554"/>
            <a:ext cx="963250" cy="577505"/>
          </a:xfrm>
          <a:prstGeom prst="straightConnector1">
            <a:avLst/>
          </a:prstGeom>
          <a:ln w="38100">
            <a:solidFill>
              <a:schemeClr val="accent6">
                <a:lumMod val="20000"/>
                <a:lumOff val="8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10DD0F5-16AA-E0A2-16BE-C283DD36FB53}"/>
              </a:ext>
            </a:extLst>
          </p:cNvPr>
          <p:cNvCxnSpPr>
            <a:cxnSpLocks/>
          </p:cNvCxnSpPr>
          <p:nvPr/>
        </p:nvCxnSpPr>
        <p:spPr>
          <a:xfrm>
            <a:off x="8265091" y="3607079"/>
            <a:ext cx="1512685" cy="0"/>
          </a:xfrm>
          <a:prstGeom prst="straightConnector1">
            <a:avLst/>
          </a:prstGeom>
          <a:ln w="38100">
            <a:solidFill>
              <a:schemeClr val="accent6">
                <a:lumMod val="20000"/>
                <a:lumOff val="8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BBAE0CB-A812-B61C-115E-52DEAE193A5B}"/>
              </a:ext>
            </a:extLst>
          </p:cNvPr>
          <p:cNvCxnSpPr>
            <a:cxnSpLocks/>
          </p:cNvCxnSpPr>
          <p:nvPr/>
        </p:nvCxnSpPr>
        <p:spPr>
          <a:xfrm>
            <a:off x="7192384" y="5137322"/>
            <a:ext cx="835237" cy="686663"/>
          </a:xfrm>
          <a:prstGeom prst="straightConnector1">
            <a:avLst/>
          </a:prstGeom>
          <a:ln w="38100">
            <a:solidFill>
              <a:schemeClr val="accent6">
                <a:lumMod val="20000"/>
                <a:lumOff val="8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09389862-FAE8-85C9-C68E-EC999A87D5F0}"/>
              </a:ext>
            </a:extLst>
          </p:cNvPr>
          <p:cNvSpPr/>
          <p:nvPr/>
        </p:nvSpPr>
        <p:spPr>
          <a:xfrm>
            <a:off x="8267767" y="1068883"/>
            <a:ext cx="936104" cy="864096"/>
          </a:xfrm>
          <a:prstGeom prst="ellipse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C50FC4-5BBA-11CD-6D6A-AA10CE8237EE}"/>
              </a:ext>
            </a:extLst>
          </p:cNvPr>
          <p:cNvSpPr txBox="1"/>
          <p:nvPr/>
        </p:nvSpPr>
        <p:spPr>
          <a:xfrm>
            <a:off x="8354973" y="1293130"/>
            <a:ext cx="7207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GB" sz="1200" b="1" dirty="0">
                <a:solidFill>
                  <a:srgbClr val="002060"/>
                </a:solidFill>
                <a:latin typeface="+mj-lt"/>
                <a:ea typeface="ＭＳ Ｐゴシック" charset="0"/>
                <a:cs typeface="ＭＳ Ｐゴシック" charset="0"/>
              </a:rPr>
              <a:t>Good peer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A35B669-9E00-777D-792B-707814E59C74}"/>
              </a:ext>
            </a:extLst>
          </p:cNvPr>
          <p:cNvSpPr/>
          <p:nvPr/>
        </p:nvSpPr>
        <p:spPr>
          <a:xfrm>
            <a:off x="10103015" y="3163207"/>
            <a:ext cx="936104" cy="864096"/>
          </a:xfrm>
          <a:prstGeom prst="ellipse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1200" b="1" dirty="0">
                <a:solidFill>
                  <a:srgbClr val="002060"/>
                </a:solidFill>
                <a:ea typeface="ＭＳ Ｐゴシック" charset="0"/>
                <a:cs typeface="ＭＳ Ｐゴシック" charset="0"/>
              </a:rPr>
              <a:t>Moderate peer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E002ADB-F1F6-B317-3C8A-EB4AC92A4DA2}"/>
              </a:ext>
            </a:extLst>
          </p:cNvPr>
          <p:cNvSpPr/>
          <p:nvPr/>
        </p:nvSpPr>
        <p:spPr>
          <a:xfrm>
            <a:off x="8139594" y="5592707"/>
            <a:ext cx="936104" cy="864096"/>
          </a:xfrm>
          <a:prstGeom prst="ellipse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AFB23B-1F04-4EE1-7568-DACD4512A425}"/>
              </a:ext>
            </a:extLst>
          </p:cNvPr>
          <p:cNvSpPr txBox="1"/>
          <p:nvPr/>
        </p:nvSpPr>
        <p:spPr>
          <a:xfrm>
            <a:off x="8266947" y="5830539"/>
            <a:ext cx="72072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GB" sz="1200" b="1" dirty="0">
                <a:solidFill>
                  <a:srgbClr val="002060"/>
                </a:solidFill>
                <a:latin typeface="+mj-lt"/>
                <a:ea typeface="ＭＳ Ｐゴシック" charset="0"/>
                <a:cs typeface="ＭＳ Ｐゴシック" charset="0"/>
              </a:rPr>
              <a:t>Poor peer</a:t>
            </a:r>
          </a:p>
        </p:txBody>
      </p:sp>
    </p:spTree>
    <p:extLst>
      <p:ext uri="{BB962C8B-B14F-4D97-AF65-F5344CB8AC3E}">
        <p14:creationId xmlns:p14="http://schemas.microsoft.com/office/powerpoint/2010/main" val="249083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9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kran Resmi 2015-11-17 23.47.16.png">
            <a:extLst>
              <a:ext uri="{FF2B5EF4-FFF2-40B4-BE49-F238E27FC236}">
                <a16:creationId xmlns:a16="http://schemas.microsoft.com/office/drawing/2014/main" id="{39566C82-27D0-C69B-845E-0B88508638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52"/>
          <a:stretch>
            <a:fillRect/>
          </a:stretch>
        </p:blipFill>
        <p:spPr bwMode="auto">
          <a:xfrm>
            <a:off x="130084" y="133094"/>
            <a:ext cx="4975607" cy="4954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Ekran Resmi 2015-11-17 23.47.16.png">
            <a:extLst>
              <a:ext uri="{FF2B5EF4-FFF2-40B4-BE49-F238E27FC236}">
                <a16:creationId xmlns:a16="http://schemas.microsoft.com/office/drawing/2014/main" id="{7D0C6016-AABE-699D-07A1-04ABCAA348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19"/>
          <a:stretch>
            <a:fillRect/>
          </a:stretch>
        </p:blipFill>
        <p:spPr bwMode="auto">
          <a:xfrm>
            <a:off x="7069685" y="1392650"/>
            <a:ext cx="4975606" cy="5348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5">
            <a:extLst>
              <a:ext uri="{FF2B5EF4-FFF2-40B4-BE49-F238E27FC236}">
                <a16:creationId xmlns:a16="http://schemas.microsoft.com/office/drawing/2014/main" id="{83EC16CA-E33F-72A6-484C-847DC3609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9445" y="5664313"/>
            <a:ext cx="1653109" cy="10772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charset="2"/>
              <a:buChar char=""/>
              <a:defRPr sz="2400">
                <a:solidFill>
                  <a:schemeClr val="tx2"/>
                </a:solidFill>
                <a:latin typeface="Candara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charset="2"/>
              <a:buChar char=""/>
              <a:defRPr sz="2200">
                <a:solidFill>
                  <a:schemeClr val="tx2"/>
                </a:solidFill>
                <a:latin typeface="Candara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charset="2"/>
              <a:buChar char=""/>
              <a:defRPr sz="2000">
                <a:solidFill>
                  <a:schemeClr val="tx2"/>
                </a:solidFill>
                <a:latin typeface="Candara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charset="2"/>
              <a:buChar char=""/>
              <a:defRPr>
                <a:solidFill>
                  <a:schemeClr val="tx2"/>
                </a:solidFill>
                <a:latin typeface="Candara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charset="2"/>
              <a:buChar char=""/>
              <a:defRPr sz="1600">
                <a:solidFill>
                  <a:schemeClr val="tx2"/>
                </a:solidFill>
                <a:latin typeface="Candar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charset="2"/>
              <a:buChar char=""/>
              <a:defRPr sz="1600">
                <a:solidFill>
                  <a:schemeClr val="tx2"/>
                </a:solidFill>
                <a:latin typeface="Candar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charset="2"/>
              <a:buChar char=""/>
              <a:defRPr sz="1600">
                <a:solidFill>
                  <a:schemeClr val="tx2"/>
                </a:solidFill>
                <a:latin typeface="Candar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charset="2"/>
              <a:buChar char=""/>
              <a:defRPr sz="1600">
                <a:solidFill>
                  <a:schemeClr val="tx2"/>
                </a:solidFill>
                <a:latin typeface="Candar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charset="2"/>
              <a:buChar char=""/>
              <a:defRPr sz="1600">
                <a:solidFill>
                  <a:schemeClr val="tx2"/>
                </a:solidFill>
                <a:latin typeface="Candara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b="1" dirty="0">
                <a:solidFill>
                  <a:schemeClr val="bg1"/>
                </a:solidFill>
                <a:latin typeface="Arial" charset="0"/>
              </a:rPr>
              <a:t>Transparent Academic Writing Rubric (Razı, 2015b)</a:t>
            </a:r>
          </a:p>
        </p:txBody>
      </p:sp>
    </p:spTree>
    <p:extLst>
      <p:ext uri="{BB962C8B-B14F-4D97-AF65-F5344CB8AC3E}">
        <p14:creationId xmlns:p14="http://schemas.microsoft.com/office/powerpoint/2010/main" val="24817635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29"/>
          <p:cNvSpPr txBox="1">
            <a:spLocks noGrp="1"/>
          </p:cNvSpPr>
          <p:nvPr>
            <p:ph type="title"/>
          </p:nvPr>
        </p:nvSpPr>
        <p:spPr>
          <a:xfrm>
            <a:off x="629576" y="762853"/>
            <a:ext cx="8859592" cy="697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3100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Plagiarism incidents: 7 consecutive years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E48091D-40B5-3D16-3654-E7FA75B0E5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8793240"/>
              </p:ext>
            </p:extLst>
          </p:nvPr>
        </p:nvGraphicFramePr>
        <p:xfrm>
          <a:off x="629576" y="1460846"/>
          <a:ext cx="10958366" cy="5056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12156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3EB8D12-9701-F2D8-C7A6-7D14420D8E27}"/>
              </a:ext>
            </a:extLst>
          </p:cNvPr>
          <p:cNvSpPr txBox="1">
            <a:spLocks/>
          </p:cNvSpPr>
          <p:nvPr/>
        </p:nvSpPr>
        <p:spPr>
          <a:xfrm>
            <a:off x="2451561" y="2245207"/>
            <a:ext cx="7288877" cy="354045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1750">
            <a:solidFill>
              <a:srgbClr val="00206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reflection blurRad="6350" stA="52000" endA="300" endPos="35000" dir="5400000" sy="-100000" algn="bl" rotWithShape="0"/>
            <a:softEdge rad="12700"/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28575"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GB" sz="3600" b="1" dirty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sym typeface="Roboto Slab"/>
              </a:rPr>
              <a:t>Emergency remote teaching implementation of the anonymous multi-mediated writing model</a:t>
            </a:r>
            <a:endParaRPr lang="en-GB" sz="3600" b="1" dirty="0"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3600" b="1" dirty="0"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51493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29"/>
          <p:cNvSpPr txBox="1">
            <a:spLocks noGrp="1"/>
          </p:cNvSpPr>
          <p:nvPr>
            <p:ph type="title"/>
          </p:nvPr>
        </p:nvSpPr>
        <p:spPr>
          <a:xfrm>
            <a:off x="300743" y="606151"/>
            <a:ext cx="10479939" cy="697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100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AMMW Model: Controlled Writing Process</a:t>
            </a:r>
            <a:br>
              <a:rPr lang="en-US" sz="3100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</a:br>
            <a:r>
              <a:rPr lang="en-US" sz="3100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(Razı, 2023, p. 6)</a:t>
            </a:r>
            <a:endParaRPr lang="en-GB" sz="3100" b="1" kern="12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434D35-A7C8-1AE6-DC82-A9C2A4FBBF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743" y="1776540"/>
            <a:ext cx="7516367" cy="39000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Google Shape;76;p15">
            <a:extLst>
              <a:ext uri="{FF2B5EF4-FFF2-40B4-BE49-F238E27FC236}">
                <a16:creationId xmlns:a16="http://schemas.microsoft.com/office/drawing/2014/main" id="{7A13FA1D-EC71-EFFF-E447-42EBF63FF58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960808" y="1433490"/>
            <a:ext cx="4184100" cy="6861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r>
              <a:rPr lang="en-US" sz="1400" dirty="0">
                <a:solidFill>
                  <a:srgbClr val="002060"/>
                </a:solidFill>
              </a:rPr>
              <a:t>Submission of three written assignments on teacher-assigned topics.</a:t>
            </a:r>
          </a:p>
        </p:txBody>
      </p:sp>
      <p:sp>
        <p:nvSpPr>
          <p:cNvPr id="6" name="Google Shape;76;p15">
            <a:extLst>
              <a:ext uri="{FF2B5EF4-FFF2-40B4-BE49-F238E27FC236}">
                <a16:creationId xmlns:a16="http://schemas.microsoft.com/office/drawing/2014/main" id="{65F10512-FE4E-EB41-A5E5-C310AF803EE0}"/>
              </a:ext>
            </a:extLst>
          </p:cNvPr>
          <p:cNvSpPr txBox="1">
            <a:spLocks/>
          </p:cNvSpPr>
          <p:nvPr/>
        </p:nvSpPr>
        <p:spPr>
          <a:xfrm>
            <a:off x="7913716" y="2296707"/>
            <a:ext cx="4278284" cy="434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>
              <a:lnSpc>
                <a:spcPct val="100000"/>
              </a:lnSpc>
              <a:spcAft>
                <a:spcPts val="200"/>
              </a:spcAft>
              <a:buFont typeface="Courier New" panose="02070309020205020404" pitchFamily="49" charset="0"/>
              <a:buChar char="o"/>
              <a:tabLst>
                <a:tab pos="2743200" algn="ctr"/>
                <a:tab pos="5486400" algn="r"/>
              </a:tabLst>
            </a:pPr>
            <a:r>
              <a:rPr lang="en-US" sz="1600" dirty="0"/>
              <a:t>Introduction to academic writing.</a:t>
            </a:r>
          </a:p>
          <a:p>
            <a:pPr>
              <a:lnSpc>
                <a:spcPct val="100000"/>
              </a:lnSpc>
              <a:spcAft>
                <a:spcPts val="200"/>
              </a:spcAft>
              <a:buFont typeface="Courier New" panose="02070309020205020404" pitchFamily="49" charset="0"/>
              <a:buChar char="o"/>
              <a:tabLst>
                <a:tab pos="2743200" algn="ctr"/>
                <a:tab pos="5486400" algn="r"/>
              </a:tabLst>
            </a:pPr>
            <a:r>
              <a:rPr lang="en-US" sz="1600" dirty="0"/>
              <a:t>Basic steps in process writing.</a:t>
            </a:r>
          </a:p>
          <a:p>
            <a:pPr>
              <a:lnSpc>
                <a:spcPct val="100000"/>
              </a:lnSpc>
              <a:spcAft>
                <a:spcPts val="200"/>
              </a:spcAft>
              <a:buFont typeface="Courier New" panose="02070309020205020404" pitchFamily="49" charset="0"/>
              <a:buChar char="o"/>
              <a:tabLst>
                <a:tab pos="2743200" algn="ctr"/>
                <a:tab pos="5486400" algn="r"/>
              </a:tabLst>
            </a:pPr>
            <a:r>
              <a:rPr lang="en-US" sz="1600" dirty="0"/>
              <a:t>Day of Action against contract cheating. </a:t>
            </a:r>
          </a:p>
          <a:p>
            <a:pPr>
              <a:lnSpc>
                <a:spcPct val="100000"/>
              </a:lnSpc>
              <a:spcAft>
                <a:spcPts val="200"/>
              </a:spcAft>
              <a:buFont typeface="Courier New" panose="02070309020205020404" pitchFamily="49" charset="0"/>
              <a:buChar char="o"/>
              <a:tabLst>
                <a:tab pos="2743200" algn="ctr"/>
                <a:tab pos="5486400" algn="r"/>
              </a:tabLst>
            </a:pPr>
            <a:r>
              <a:rPr lang="en-US" sz="1600" dirty="0"/>
              <a:t>Introduction to in-text citations.</a:t>
            </a:r>
          </a:p>
          <a:p>
            <a:pPr>
              <a:lnSpc>
                <a:spcPct val="100000"/>
              </a:lnSpc>
              <a:spcAft>
                <a:spcPts val="200"/>
              </a:spcAft>
              <a:buFont typeface="Courier New" panose="02070309020205020404" pitchFamily="49" charset="0"/>
              <a:buChar char="o"/>
              <a:tabLst>
                <a:tab pos="2743200" algn="ctr"/>
                <a:tab pos="5486400" algn="r"/>
              </a:tabLst>
            </a:pPr>
            <a:r>
              <a:rPr lang="en-US" sz="1600" dirty="0"/>
              <a:t>Presenting in-text citations.</a:t>
            </a:r>
          </a:p>
          <a:p>
            <a:pPr>
              <a:lnSpc>
                <a:spcPct val="100000"/>
              </a:lnSpc>
              <a:spcAft>
                <a:spcPts val="200"/>
              </a:spcAft>
              <a:buFont typeface="Courier New" panose="02070309020205020404" pitchFamily="49" charset="0"/>
              <a:buChar char="o"/>
              <a:tabLst>
                <a:tab pos="2743200" algn="ctr"/>
                <a:tab pos="5486400" algn="r"/>
              </a:tabLst>
            </a:pPr>
            <a:r>
              <a:rPr lang="en-US" sz="1600" dirty="0" err="1"/>
              <a:t>Familiarisation</a:t>
            </a:r>
            <a:r>
              <a:rPr lang="en-US" sz="1600" dirty="0"/>
              <a:t> with academic integrity.</a:t>
            </a:r>
          </a:p>
          <a:p>
            <a:pPr>
              <a:lnSpc>
                <a:spcPct val="100000"/>
              </a:lnSpc>
              <a:spcAft>
                <a:spcPts val="200"/>
              </a:spcAft>
              <a:buFont typeface="Courier New" panose="02070309020205020404" pitchFamily="49" charset="0"/>
              <a:buChar char="o"/>
              <a:tabLst>
                <a:tab pos="2743200" algn="ctr"/>
                <a:tab pos="5486400" algn="r"/>
              </a:tabLst>
            </a:pPr>
            <a:r>
              <a:rPr lang="en-US" sz="1600" dirty="0"/>
              <a:t>Avoiding plagiarism and contract cheating.</a:t>
            </a:r>
          </a:p>
          <a:p>
            <a:pPr>
              <a:lnSpc>
                <a:spcPct val="100000"/>
              </a:lnSpc>
              <a:spcAft>
                <a:spcPts val="200"/>
              </a:spcAft>
              <a:buFont typeface="Courier New" panose="02070309020205020404" pitchFamily="49" charset="0"/>
              <a:buChar char="o"/>
              <a:tabLst>
                <a:tab pos="2743200" algn="ctr"/>
                <a:tab pos="5486400" algn="r"/>
              </a:tabLst>
            </a:pPr>
            <a:r>
              <a:rPr lang="en-US" sz="1600" dirty="0"/>
              <a:t>Interpreting text-matching software similarity reports.</a:t>
            </a:r>
          </a:p>
          <a:p>
            <a:pPr>
              <a:lnSpc>
                <a:spcPct val="100000"/>
              </a:lnSpc>
              <a:spcAft>
                <a:spcPts val="200"/>
              </a:spcAft>
              <a:buFont typeface="Courier New" panose="02070309020205020404" pitchFamily="49" charset="0"/>
              <a:buChar char="o"/>
              <a:tabLst>
                <a:tab pos="2743200" algn="ctr"/>
                <a:tab pos="5486400" algn="r"/>
              </a:tabLst>
            </a:pPr>
            <a:r>
              <a:rPr lang="en-US" sz="1600" dirty="0"/>
              <a:t>Details with in-text citations.</a:t>
            </a:r>
          </a:p>
          <a:p>
            <a:pPr>
              <a:lnSpc>
                <a:spcPct val="100000"/>
              </a:lnSpc>
              <a:spcAft>
                <a:spcPts val="200"/>
              </a:spcAft>
              <a:buFont typeface="Courier New" panose="02070309020205020404" pitchFamily="49" charset="0"/>
              <a:buChar char="o"/>
              <a:tabLst>
                <a:tab pos="2743200" algn="ctr"/>
                <a:tab pos="5486400" algn="r"/>
              </a:tabLst>
            </a:pPr>
            <a:r>
              <a:rPr lang="en-US" sz="1600" dirty="0" err="1"/>
              <a:t>Practising</a:t>
            </a:r>
            <a:r>
              <a:rPr lang="en-US" sz="1600" dirty="0"/>
              <a:t> in-text citations.</a:t>
            </a:r>
          </a:p>
          <a:p>
            <a:pPr>
              <a:lnSpc>
                <a:spcPct val="100000"/>
              </a:lnSpc>
              <a:spcAft>
                <a:spcPts val="200"/>
              </a:spcAft>
              <a:buFont typeface="Courier New" panose="02070309020205020404" pitchFamily="49" charset="0"/>
              <a:buChar char="o"/>
              <a:tabLst>
                <a:tab pos="2743200" algn="ctr"/>
                <a:tab pos="5486400" algn="r"/>
              </a:tabLst>
            </a:pPr>
            <a:r>
              <a:rPr lang="en-US" sz="1600" dirty="0"/>
              <a:t>Exchanging effective peer feedback.</a:t>
            </a:r>
          </a:p>
          <a:p>
            <a:pPr>
              <a:lnSpc>
                <a:spcPct val="100000"/>
              </a:lnSpc>
              <a:spcAft>
                <a:spcPts val="200"/>
              </a:spcAft>
              <a:buFont typeface="Courier New" panose="02070309020205020404" pitchFamily="49" charset="0"/>
              <a:buChar char="o"/>
              <a:tabLst>
                <a:tab pos="2743200" algn="ctr"/>
                <a:tab pos="5486400" algn="r"/>
              </a:tabLst>
            </a:pPr>
            <a:r>
              <a:rPr lang="en-US" sz="1600" dirty="0"/>
              <a:t>Connecting ideas: Unity and coherence.</a:t>
            </a:r>
          </a:p>
          <a:p>
            <a:pPr>
              <a:lnSpc>
                <a:spcPct val="100000"/>
              </a:lnSpc>
              <a:spcAft>
                <a:spcPts val="200"/>
              </a:spcAft>
              <a:buFont typeface="Courier New" panose="02070309020205020404" pitchFamily="49" charset="0"/>
              <a:buChar char="o"/>
              <a:tabLst>
                <a:tab pos="2743200" algn="ctr"/>
                <a:tab pos="5486400" algn="r"/>
              </a:tabLst>
            </a:pPr>
            <a:r>
              <a:rPr lang="en-US" sz="1600" dirty="0"/>
              <a:t>Online writing tools.</a:t>
            </a:r>
          </a:p>
        </p:txBody>
      </p:sp>
    </p:spTree>
    <p:extLst>
      <p:ext uri="{BB962C8B-B14F-4D97-AF65-F5344CB8AC3E}">
        <p14:creationId xmlns:p14="http://schemas.microsoft.com/office/powerpoint/2010/main" val="36904125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29"/>
          <p:cNvSpPr txBox="1">
            <a:spLocks noGrp="1"/>
          </p:cNvSpPr>
          <p:nvPr>
            <p:ph type="title"/>
          </p:nvPr>
        </p:nvSpPr>
        <p:spPr>
          <a:xfrm>
            <a:off x="517480" y="677239"/>
            <a:ext cx="8859592" cy="697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800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AMMW Model: Free Writing Process</a:t>
            </a:r>
            <a:br>
              <a:rPr lang="en-US" sz="2800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</a:br>
            <a:r>
              <a:rPr lang="en-US" sz="2800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(Razı, 2023, p. 7)</a:t>
            </a:r>
            <a:endParaRPr lang="en-GB" sz="2800" b="1" kern="12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Google Shape;76;p15">
            <a:extLst>
              <a:ext uri="{FF2B5EF4-FFF2-40B4-BE49-F238E27FC236}">
                <a16:creationId xmlns:a16="http://schemas.microsoft.com/office/drawing/2014/main" id="{C5601F48-ECD2-7A76-E37E-470C3F6AA6D8}"/>
              </a:ext>
            </a:extLst>
          </p:cNvPr>
          <p:cNvSpPr txBox="1">
            <a:spLocks/>
          </p:cNvSpPr>
          <p:nvPr/>
        </p:nvSpPr>
        <p:spPr>
          <a:xfrm>
            <a:off x="899866" y="1573306"/>
            <a:ext cx="5578520" cy="580807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ctr">
              <a:buNone/>
            </a:pPr>
            <a:r>
              <a:rPr lang="en-US" sz="1300" dirty="0">
                <a:solidFill>
                  <a:srgbClr val="002060"/>
                </a:solidFill>
              </a:rPr>
              <a:t>Submission of an ELT–related review paper of their choice, approximately 2,000 words in length, excluding the abstract and references 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sz="1300" dirty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endParaRPr lang="en-US" sz="1300" dirty="0">
              <a:solidFill>
                <a:srgbClr val="00206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388E70-099C-03DF-46D6-50AEE92B3B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403" y="2468914"/>
            <a:ext cx="7496109" cy="41675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Google Shape;76;p15">
            <a:extLst>
              <a:ext uri="{FF2B5EF4-FFF2-40B4-BE49-F238E27FC236}">
                <a16:creationId xmlns:a16="http://schemas.microsoft.com/office/drawing/2014/main" id="{1A9ECB6F-1293-0836-BE84-9471E30D28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36482" y="1573306"/>
            <a:ext cx="4322619" cy="45530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  <a:tabLst>
                <a:tab pos="2743200" algn="ctr"/>
                <a:tab pos="5486400" algn="r"/>
              </a:tabLst>
            </a:pPr>
            <a:r>
              <a:rPr lang="en-US" sz="1600" dirty="0"/>
              <a:t>Topic selection and finding relevant sources. </a:t>
            </a: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  <a:tabLst>
                <a:tab pos="2743200" algn="ctr"/>
                <a:tab pos="5486400" algn="r"/>
              </a:tabLst>
            </a:pPr>
            <a:r>
              <a:rPr lang="en-US" sz="1600" dirty="0"/>
              <a:t>Reviewing literature.</a:t>
            </a: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  <a:tabLst>
                <a:tab pos="2743200" algn="ctr"/>
                <a:tab pos="5486400" algn="r"/>
              </a:tabLst>
            </a:pPr>
            <a:r>
              <a:rPr lang="en-US" sz="1600" dirty="0"/>
              <a:t>Credibility of sources and avoiding predatory publishers.</a:t>
            </a: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  <a:tabLst>
                <a:tab pos="2743200" algn="ctr"/>
                <a:tab pos="5486400" algn="r"/>
              </a:tabLst>
            </a:pPr>
            <a:r>
              <a:rPr lang="en-US" sz="1600" dirty="0"/>
              <a:t>Outlining.</a:t>
            </a: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  <a:tabLst>
                <a:tab pos="2743200" algn="ctr"/>
                <a:tab pos="5486400" algn="r"/>
              </a:tabLst>
            </a:pPr>
            <a:r>
              <a:rPr lang="en-US" sz="1600" dirty="0"/>
              <a:t>Parts of an academic paper.</a:t>
            </a: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  <a:tabLst>
                <a:tab pos="2743200" algn="ctr"/>
                <a:tab pos="5486400" algn="r"/>
              </a:tabLst>
            </a:pPr>
            <a:r>
              <a:rPr lang="en-US" sz="1600" dirty="0"/>
              <a:t>Headings in APA style.</a:t>
            </a: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  <a:tabLst>
                <a:tab pos="2743200" algn="ctr"/>
                <a:tab pos="5486400" algn="r"/>
              </a:tabLst>
            </a:pPr>
            <a:r>
              <a:rPr lang="en-US" sz="1600" dirty="0"/>
              <a:t>Writing a list of references.</a:t>
            </a: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  <a:tabLst>
                <a:tab pos="2743200" algn="ctr"/>
                <a:tab pos="5486400" algn="r"/>
              </a:tabLst>
            </a:pPr>
            <a:r>
              <a:rPr lang="en-US" sz="1600" dirty="0" err="1"/>
              <a:t>Practising</a:t>
            </a:r>
            <a:r>
              <a:rPr lang="en-US" sz="1600" dirty="0"/>
              <a:t> writing references.</a:t>
            </a: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  <a:tabLst>
                <a:tab pos="2743200" algn="ctr"/>
                <a:tab pos="5486400" algn="r"/>
              </a:tabLst>
            </a:pPr>
            <a:r>
              <a:rPr lang="en-US" sz="1600" dirty="0"/>
              <a:t>Drafting ideas.</a:t>
            </a: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  <a:tabLst>
                <a:tab pos="2743200" algn="ctr"/>
                <a:tab pos="5486400" algn="r"/>
              </a:tabLst>
            </a:pPr>
            <a:r>
              <a:rPr lang="en-US" sz="1600" dirty="0"/>
              <a:t>Presenting tables and figures.</a:t>
            </a: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  <a:tabLst>
                <a:tab pos="2743200" algn="ctr"/>
                <a:tab pos="5486400" algn="r"/>
              </a:tabLst>
            </a:pPr>
            <a:r>
              <a:rPr lang="en-US" sz="1600" dirty="0"/>
              <a:t>Introducing Transparent Academic Writing Rubric (TAWR).</a:t>
            </a: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  <a:tabLst>
                <a:tab pos="2743200" algn="ctr"/>
                <a:tab pos="5486400" algn="r"/>
              </a:tabLst>
            </a:pPr>
            <a:r>
              <a:rPr lang="en-US" sz="1600" dirty="0" err="1"/>
              <a:t>Practising</a:t>
            </a:r>
            <a:r>
              <a:rPr lang="en-US" sz="1600" dirty="0"/>
              <a:t> feedback exchange using TAWR.</a:t>
            </a:r>
          </a:p>
        </p:txBody>
      </p:sp>
    </p:spTree>
    <p:extLst>
      <p:ext uri="{BB962C8B-B14F-4D97-AF65-F5344CB8AC3E}">
        <p14:creationId xmlns:p14="http://schemas.microsoft.com/office/powerpoint/2010/main" val="40633393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29"/>
          <p:cNvSpPr txBox="1">
            <a:spLocks noGrp="1"/>
          </p:cNvSpPr>
          <p:nvPr>
            <p:ph type="title"/>
          </p:nvPr>
        </p:nvSpPr>
        <p:spPr>
          <a:xfrm>
            <a:off x="838200" y="611084"/>
            <a:ext cx="8859592" cy="697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2500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Suggested Reading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D94D31-4F03-E964-FAE2-553F4953F7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8891" y="1786646"/>
            <a:ext cx="8798322" cy="32847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ADB8B1-0FE5-4D41-5EF1-748009CC7479}"/>
              </a:ext>
            </a:extLst>
          </p:cNvPr>
          <p:cNvSpPr txBox="1"/>
          <p:nvPr/>
        </p:nvSpPr>
        <p:spPr>
          <a:xfrm>
            <a:off x="1868891" y="5798257"/>
            <a:ext cx="5771213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000" b="1" u="sng" dirty="0">
                <a:solidFill>
                  <a:srgbClr val="002060"/>
                </a:solidFill>
                <a:latin typeface="+mj-lt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https://doi.org/10.1016/j.system.2023.102981</a:t>
            </a:r>
            <a:endParaRPr lang="en-GB" sz="2000" b="1" u="sng" dirty="0">
              <a:solidFill>
                <a:srgbClr val="002060"/>
              </a:solidFill>
              <a:latin typeface="+mj-lt"/>
              <a:ea typeface="Roboto"/>
              <a:cs typeface="Roboto"/>
              <a:sym typeface="Robot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4758D8-EE9C-48CE-F5ED-D8FE0960E8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51042" y="5417201"/>
            <a:ext cx="2195287" cy="82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6798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29"/>
          <p:cNvSpPr txBox="1">
            <a:spLocks noGrp="1"/>
          </p:cNvSpPr>
          <p:nvPr>
            <p:ph type="title"/>
          </p:nvPr>
        </p:nvSpPr>
        <p:spPr>
          <a:xfrm>
            <a:off x="838200" y="611084"/>
            <a:ext cx="8859592" cy="697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2500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Suggested Reading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E428AC-5476-0338-3E42-B5549E742D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3797" y="1428593"/>
            <a:ext cx="3154245" cy="44679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91782C-FC5D-F341-C61B-B0A58C201FD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175" t="10674" r="10092" b="27419"/>
          <a:stretch/>
        </p:blipFill>
        <p:spPr>
          <a:xfrm>
            <a:off x="6095999" y="1566271"/>
            <a:ext cx="3682203" cy="43279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DABFF2-73E7-7E06-CC0B-21109451DFE3}"/>
              </a:ext>
            </a:extLst>
          </p:cNvPr>
          <p:cNvSpPr txBox="1"/>
          <p:nvPr/>
        </p:nvSpPr>
        <p:spPr>
          <a:xfrm>
            <a:off x="3737427" y="6246916"/>
            <a:ext cx="4717143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0" i="0" u="sng" dirty="0">
                <a:solidFill>
                  <a:srgbClr val="0000FF"/>
                </a:solidFill>
                <a:effectLst/>
                <a:latin typeface="Cambria" panose="02040503050406030204" pitchFamily="18" charset="0"/>
                <a:hlinkClick r:id="rId6"/>
              </a:rPr>
              <a:t>https://doi.org/10.1007/978-981-287-079-7_163-1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84907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29"/>
          <p:cNvSpPr txBox="1">
            <a:spLocks noGrp="1"/>
          </p:cNvSpPr>
          <p:nvPr>
            <p:ph type="title"/>
          </p:nvPr>
        </p:nvSpPr>
        <p:spPr>
          <a:xfrm>
            <a:off x="838200" y="354553"/>
            <a:ext cx="8859592" cy="697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4400"/>
            </a:pPr>
            <a:r>
              <a:rPr lang="en-GB" sz="2500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Concluding Remarks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EA50F422-B180-80D6-E89B-A5D2C95430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27754"/>
            <a:ext cx="10515600" cy="4875693"/>
          </a:xfrm>
          <a:ln w="31750">
            <a:solidFill>
              <a:srgbClr val="002060"/>
            </a:solidFill>
          </a:ln>
        </p:spPr>
        <p:txBody>
          <a:bodyPr>
            <a:noAutofit/>
          </a:bodyPr>
          <a:lstStyle/>
          <a:p>
            <a:pPr marL="205740" indent="-205740">
              <a:lnSpc>
                <a:spcPct val="150000"/>
              </a:lnSpc>
              <a:buFont typeface="Symbol" pitchFamily="18" charset="2"/>
              <a:buChar char=""/>
              <a:defRPr/>
            </a:pPr>
            <a:r>
              <a:rPr lang="en-GB" sz="2000" dirty="0">
                <a:solidFill>
                  <a:srgbClr val="002060"/>
                </a:solidFill>
                <a:latin typeface="+mn-lt"/>
                <a:ea typeface="ＭＳ Ｐゴシック" panose="020B0600070205080204" pitchFamily="34" charset="-128"/>
              </a:rPr>
              <a:t>Zero plagiarism is an utopia!</a:t>
            </a:r>
          </a:p>
          <a:p>
            <a:pPr marL="205740" indent="-205740">
              <a:lnSpc>
                <a:spcPct val="150000"/>
              </a:lnSpc>
              <a:buFont typeface="Symbol" pitchFamily="18" charset="2"/>
              <a:buChar char=""/>
              <a:defRPr/>
            </a:pPr>
            <a:r>
              <a:rPr lang="en-GB" sz="2000" dirty="0">
                <a:solidFill>
                  <a:srgbClr val="002060"/>
                </a:solidFill>
                <a:latin typeface="+mn-lt"/>
                <a:ea typeface="ＭＳ Ｐゴシック" panose="020B0600070205080204" pitchFamily="34" charset="-128"/>
              </a:rPr>
              <a:t>Anonymous multi-mediated writing model:</a:t>
            </a:r>
          </a:p>
          <a:p>
            <a:pPr marL="662940" lvl="1" indent="-205740">
              <a:lnSpc>
                <a:spcPct val="150000"/>
              </a:lnSpc>
              <a:buFont typeface="Symbol" pitchFamily="18" charset="2"/>
              <a:buChar char=""/>
              <a:defRPr/>
            </a:pPr>
            <a:r>
              <a:rPr lang="en-GB" sz="2000" dirty="0">
                <a:solidFill>
                  <a:srgbClr val="002060"/>
                </a:solidFill>
                <a:latin typeface="+mn-lt"/>
                <a:ea typeface="ＭＳ Ｐゴシック" panose="020B0600070205080204" pitchFamily="34" charset="-128"/>
              </a:rPr>
              <a:t>contributes to the institution of a culture of academic integrity,</a:t>
            </a:r>
          </a:p>
          <a:p>
            <a:pPr marL="662940" lvl="1" indent="-205740">
              <a:lnSpc>
                <a:spcPct val="150000"/>
              </a:lnSpc>
              <a:buFont typeface="Symbol" pitchFamily="18" charset="2"/>
              <a:buChar char=""/>
              <a:defRPr/>
            </a:pPr>
            <a:r>
              <a:rPr lang="en-GB" sz="2000" dirty="0">
                <a:solidFill>
                  <a:srgbClr val="002060"/>
                </a:solidFill>
                <a:latin typeface="+mn-lt"/>
                <a:ea typeface="ＭＳ Ｐゴシック" panose="020B0600070205080204" pitchFamily="34" charset="-128"/>
              </a:rPr>
              <a:t>provides ideas for standalone teaching and assessment practices to teachers to maximize learning </a:t>
            </a:r>
          </a:p>
          <a:p>
            <a:pPr marL="662940" lvl="1" indent="-205740">
              <a:lnSpc>
                <a:spcPct val="150000"/>
              </a:lnSpc>
              <a:buFont typeface="Symbol" pitchFamily="18" charset="2"/>
              <a:buChar char=""/>
              <a:defRPr/>
            </a:pPr>
            <a:r>
              <a:rPr lang="en-GB" sz="2000" dirty="0">
                <a:solidFill>
                  <a:srgbClr val="002060"/>
                </a:solidFill>
                <a:latin typeface="+mn-lt"/>
                <a:ea typeface="ＭＳ Ｐゴシック" panose="020B0600070205080204" pitchFamily="34" charset="-128"/>
              </a:rPr>
              <a:t>enables exchanging various type of feedback even in large classes, </a:t>
            </a:r>
          </a:p>
          <a:p>
            <a:pPr marL="662940" lvl="1" indent="-205740">
              <a:lnSpc>
                <a:spcPct val="150000"/>
              </a:lnSpc>
              <a:buFont typeface="Symbol" pitchFamily="18" charset="2"/>
              <a:buChar char=""/>
              <a:defRPr/>
            </a:pPr>
            <a:r>
              <a:rPr lang="en-GB" sz="2000" dirty="0">
                <a:solidFill>
                  <a:srgbClr val="002060"/>
                </a:solidFill>
                <a:latin typeface="+mn-lt"/>
                <a:ea typeface="ＭＳ Ｐゴシック" panose="020B0600070205080204" pitchFamily="34" charset="-128"/>
              </a:rPr>
              <a:t>implements rubric as a learning tool, and</a:t>
            </a:r>
          </a:p>
          <a:p>
            <a:pPr marL="662940" lvl="1" indent="-205740">
              <a:lnSpc>
                <a:spcPct val="150000"/>
              </a:lnSpc>
              <a:buFont typeface="Symbol" pitchFamily="18" charset="2"/>
              <a:buChar char=""/>
              <a:defRPr/>
            </a:pPr>
            <a:r>
              <a:rPr lang="en-GB" sz="2000" dirty="0">
                <a:solidFill>
                  <a:srgbClr val="002060"/>
                </a:solidFill>
                <a:latin typeface="+mn-lt"/>
                <a:ea typeface="ＭＳ Ｐゴシック" panose="020B0600070205080204" pitchFamily="34" charset="-128"/>
              </a:rPr>
              <a:t>develops academic writing skills from the very beginning until students become independent writers.</a:t>
            </a:r>
            <a:endParaRPr lang="en-TR" sz="2000" dirty="0">
              <a:solidFill>
                <a:srgbClr val="002060"/>
              </a:solidFill>
              <a:latin typeface="+mn-lt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219240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29"/>
          <p:cNvSpPr txBox="1">
            <a:spLocks noGrp="1"/>
          </p:cNvSpPr>
          <p:nvPr>
            <p:ph type="title"/>
          </p:nvPr>
        </p:nvSpPr>
        <p:spPr>
          <a:xfrm>
            <a:off x="0" y="587309"/>
            <a:ext cx="8859592" cy="697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>
              <a:buSzPts val="4400"/>
            </a:pPr>
            <a:r>
              <a:rPr lang="en-GB" sz="2500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References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EA50F422-B180-80D6-E89B-A5D2C95430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004" y="1429789"/>
            <a:ext cx="11925996" cy="5378335"/>
          </a:xfrm>
          <a:ln w="31750">
            <a:solidFill>
              <a:srgbClr val="002060"/>
            </a:solidFill>
          </a:ln>
        </p:spPr>
        <p:txBody>
          <a:bodyPr>
            <a:noAutofit/>
          </a:bodyPr>
          <a:lstStyle/>
          <a:p>
            <a:pPr marL="454025" indent="-454025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900" kern="1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Aghaee</a:t>
            </a:r>
            <a:r>
              <a:rPr lang="en-GB" sz="9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N., &amp; Hansson, H. (2013). Peer portal: Quality enhancement in thesis writing using self-managed peer review on a mass scale. </a:t>
            </a:r>
            <a:r>
              <a:rPr lang="en-GB" sz="900" i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International Review of Research in Open and Distance Learning, 14</a:t>
            </a:r>
            <a:r>
              <a:rPr lang="en-GB" sz="9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(1), 186-203.</a:t>
            </a:r>
            <a:endParaRPr lang="en-TR" sz="9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4025" indent="-454025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9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Atkinson, D. (2010). Extended, embodied cognition and second language acquisition. </a:t>
            </a:r>
            <a:r>
              <a:rPr lang="en-US" sz="900" i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Applied Linguistics, 31, </a:t>
            </a:r>
            <a:r>
              <a:rPr lang="en-US" sz="9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599–622.</a:t>
            </a:r>
            <a:endParaRPr lang="en-TR" sz="9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4025" indent="-454025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900" kern="1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Baurain</a:t>
            </a:r>
            <a:r>
              <a:rPr lang="en-GB" sz="9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B. (2011). Cross-cultural moral explorations in plagiarism. In L. H. Phan &amp; B. </a:t>
            </a:r>
            <a:r>
              <a:rPr lang="en-GB" sz="900" kern="1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Baurain</a:t>
            </a:r>
            <a:r>
              <a:rPr lang="en-GB" sz="9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(Eds.), </a:t>
            </a:r>
            <a:r>
              <a:rPr lang="en-GB" sz="900" i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Voices, identities, negotiations, and conflicts: Writing academic English across cultures. Studies in writing</a:t>
            </a:r>
            <a:r>
              <a:rPr lang="en-GB" sz="9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(Vol. 22 </a:t>
            </a:r>
            <a:r>
              <a:rPr lang="en-US" sz="9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en-GB" sz="9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pp. 123-138). Bingley, UK: Emerald.</a:t>
            </a:r>
            <a:endParaRPr lang="en-TR" sz="9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4025" indent="-454025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9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Berggren, J. (2015). Learning from giving feedback: A study of secondary-level students. </a:t>
            </a:r>
            <a:r>
              <a:rPr lang="en-US" sz="900" i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ELT Journal, 69</a:t>
            </a:r>
            <a:r>
              <a:rPr lang="en-US" sz="9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(1), 58-70.</a:t>
            </a:r>
            <a:endParaRPr lang="en-TR" sz="9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4025" indent="-454025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900" kern="1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Engeström</a:t>
            </a:r>
            <a:r>
              <a:rPr lang="en-US" sz="9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Y. (1987). </a:t>
            </a:r>
            <a:r>
              <a:rPr lang="en-US" sz="900" i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Learning by expanding: An activity-theoretical approach to developmental research. </a:t>
            </a:r>
            <a:r>
              <a:rPr lang="en-US" sz="9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Helsinki: </a:t>
            </a:r>
            <a:r>
              <a:rPr lang="en-US" sz="900" kern="1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Orienta-Konsultit</a:t>
            </a:r>
            <a:r>
              <a:rPr lang="en-US" sz="9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TR" sz="9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4025" indent="-454025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900" kern="1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Engeström</a:t>
            </a:r>
            <a:r>
              <a:rPr lang="en-US" sz="9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Y. (1999). Activity theory and individual and social transformation. In Y. </a:t>
            </a:r>
            <a:r>
              <a:rPr lang="en-US" sz="900" kern="1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Engeström</a:t>
            </a:r>
            <a:r>
              <a:rPr lang="en-US" sz="9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R. Miettinen, R.-L. </a:t>
            </a:r>
            <a:r>
              <a:rPr lang="en-US" sz="900" kern="1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Punamäki</a:t>
            </a:r>
            <a:r>
              <a:rPr lang="en-US" sz="9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(Eds.), </a:t>
            </a:r>
            <a:r>
              <a:rPr lang="en-US" sz="900" i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Perspectives on activity theory </a:t>
            </a:r>
            <a:r>
              <a:rPr lang="en-US" sz="9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(pp. 19–38). Cambridge, UK: Cambridge University Press.</a:t>
            </a:r>
            <a:endParaRPr lang="en-TR" sz="9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4025" indent="-454025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9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Fishman, T. (2009). “We know it when we see it” is not good enough: Toward a standard definition of plagiarism that transcends theft, fraud, and copyright. Paper presented at the 4th Asia Pacific Conference on Educational Integrity (4APCEI) 28–30 September 2009, Australia. Retrieved from http://</a:t>
            </a:r>
            <a:r>
              <a:rPr lang="en-GB" sz="900" kern="1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www.bmartin.cc</a:t>
            </a:r>
            <a:r>
              <a:rPr lang="en-GB" sz="9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/pubs/09-4apcei/4apcei-Fishman.pdf</a:t>
            </a:r>
            <a:endParaRPr lang="en-TR" sz="9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4025" indent="-454025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9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Glendinning, I. (2016). </a:t>
            </a:r>
            <a:r>
              <a:rPr lang="en-US" sz="900" i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Disparities in penalties &amp; practices across the EU for addressing violations to academic integrity. </a:t>
            </a:r>
            <a:r>
              <a:rPr lang="en-US" sz="9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Paper presented at Inaugural Mediterranean Conference: Integrity as a way forward, 8-10 September 2016, Athens, Greece. </a:t>
            </a:r>
            <a:r>
              <a:rPr lang="en-US" sz="900" kern="1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Hanjani</a:t>
            </a:r>
            <a:r>
              <a:rPr lang="en-US" sz="9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A. M., &amp; Li, L. (2014). Exploring L2 writers’ collaborative revision interactions and their writing performance. </a:t>
            </a:r>
            <a:r>
              <a:rPr lang="en-US" sz="900" i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System, 44,</a:t>
            </a:r>
            <a:r>
              <a:rPr lang="en-US" sz="9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101-114.</a:t>
            </a:r>
            <a:endParaRPr lang="en-TR" sz="9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4025" indent="-454025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900" kern="1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Hanjani</a:t>
            </a:r>
            <a:r>
              <a:rPr lang="en-US" sz="9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A. M., &amp; Li, L. (2014). Exploring L2 writers’ collaborative revision interactions and their writing performance. </a:t>
            </a:r>
            <a:r>
              <a:rPr lang="en-US" sz="900" i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System, 44, </a:t>
            </a:r>
            <a:r>
              <a:rPr lang="en-US" sz="9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101–114.</a:t>
            </a:r>
            <a:endParaRPr lang="en-TR" sz="9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4025" indent="-454025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9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Kachru, Y. (2009). Speaking and writing in World </a:t>
            </a:r>
            <a:r>
              <a:rPr lang="en-US" sz="900" kern="1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Englishes</a:t>
            </a:r>
            <a:r>
              <a:rPr lang="en-US" sz="9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9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World </a:t>
            </a:r>
            <a:r>
              <a:rPr lang="en-GB" sz="900" kern="1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Englishes</a:t>
            </a:r>
            <a:r>
              <a:rPr lang="en-GB" sz="9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today. In B. B. Kachru, Y. Kachru &amp; C. L. Nelson  (Eds.), </a:t>
            </a:r>
            <a:r>
              <a:rPr lang="en-GB" sz="900" i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handbook of World </a:t>
            </a:r>
            <a:r>
              <a:rPr lang="en-GB" sz="900" i="1" kern="1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Englishes</a:t>
            </a:r>
            <a:r>
              <a:rPr lang="en-GB" sz="9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(pp.240-270 ). Oxford: Wiley-Blackwell.</a:t>
            </a:r>
            <a:endParaRPr lang="en-TR" sz="9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4025" indent="-454025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900" kern="1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Kayi-Aydar</a:t>
            </a:r>
            <a:r>
              <a:rPr lang="en-US" sz="9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H. (2013). Scaffolding language learning in an academic ESL classroom. </a:t>
            </a:r>
            <a:r>
              <a:rPr lang="en-US" sz="900" i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ELT Journal, 67</a:t>
            </a:r>
            <a:r>
              <a:rPr lang="en-US" sz="9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(3), 324-335.</a:t>
            </a:r>
            <a:endParaRPr lang="en-TR" sz="9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4025" indent="-454025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900" kern="1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Leont’ev</a:t>
            </a:r>
            <a:r>
              <a:rPr lang="en-US" sz="9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A. N. (1981). The problem of activity in psychology. In J. V. </a:t>
            </a:r>
            <a:r>
              <a:rPr lang="en-US" sz="900" kern="1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Wertsch</a:t>
            </a:r>
            <a:r>
              <a:rPr lang="en-US" sz="9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(Ed.), </a:t>
            </a:r>
            <a:r>
              <a:rPr lang="en-US" sz="900" i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concept of activity in Soviet psychology </a:t>
            </a:r>
            <a:r>
              <a:rPr lang="en-US" sz="9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(pp. 37–71). New York, NY: M.E. Sharpe.</a:t>
            </a:r>
            <a:endParaRPr lang="en-TR" sz="9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4025" indent="-454025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900" kern="1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Liou</a:t>
            </a:r>
            <a:r>
              <a:rPr lang="en-US" sz="9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H. C., &amp; Peng, Z. Y. (2009). Training effects on computer-mediated peer review. </a:t>
            </a:r>
            <a:r>
              <a:rPr lang="en-US" sz="900" i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System, 37, </a:t>
            </a:r>
            <a:r>
              <a:rPr lang="en-US" sz="9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514-525.</a:t>
            </a:r>
            <a:endParaRPr lang="en-TR" sz="9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4025" indent="-454025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9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Matsuda, P. K. (2001). Voice in Japanese written discourse: Implications for second language writing. </a:t>
            </a:r>
            <a:r>
              <a:rPr lang="en-US" sz="900" i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Journal of Second Language Writing, 10,</a:t>
            </a:r>
            <a:r>
              <a:rPr lang="en-US" sz="9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35–53. </a:t>
            </a:r>
            <a:endParaRPr lang="en-TR" sz="9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4025" indent="-454025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9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Nelson, G., &amp; Murphy, J. (1993). Peer response groups: Do L2 writers use peer comments in revising their drafts? </a:t>
            </a:r>
            <a:r>
              <a:rPr lang="en-GB" sz="900" i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TESOL Quarterly, 27</a:t>
            </a:r>
            <a:r>
              <a:rPr lang="en-GB" sz="9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(1), 135-142.</a:t>
            </a:r>
            <a:endParaRPr lang="en-TR" sz="9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4025" indent="-454025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9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Nishino, T., &amp; Atkinson, D. (2015). Second language writing as </a:t>
            </a:r>
            <a:r>
              <a:rPr lang="en-GB" sz="900" kern="1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sociocognitive</a:t>
            </a:r>
            <a:r>
              <a:rPr lang="en-GB" sz="9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alignment. </a:t>
            </a:r>
            <a:r>
              <a:rPr lang="en-US" sz="900" i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Journal of Second Language Writing, 27, </a:t>
            </a:r>
            <a:r>
              <a:rPr lang="en-US" sz="9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37-54.</a:t>
            </a:r>
            <a:endParaRPr lang="en-TR" sz="9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4025" indent="-454025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9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Park, C. (2003). In other (people’s) words: Plagiarism by university students – Literature and lessons. </a:t>
            </a:r>
            <a:r>
              <a:rPr lang="en-GB" sz="900" i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Assessment &amp; Evaluation in Higher Education, 28, </a:t>
            </a:r>
            <a:r>
              <a:rPr lang="en-GB" sz="9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471–488.</a:t>
            </a:r>
            <a:endParaRPr lang="en-TR" sz="9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4025" indent="-454025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9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Paulus, T. M. (1999). The effect of peer and teacher feedback on student writing. </a:t>
            </a:r>
            <a:r>
              <a:rPr lang="en-US" sz="900" i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Journal of Second Language Writing, 8, </a:t>
            </a:r>
            <a:r>
              <a:rPr lang="en-US" sz="9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265-289.</a:t>
            </a:r>
            <a:endParaRPr lang="en-TR" sz="9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4025" indent="-454025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9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Razı, S. (2015a). Cross-checked problems in undergraduate academic writing. K. </a:t>
            </a:r>
            <a:r>
              <a:rPr lang="en-US" sz="900" kern="1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Dikilitaş</a:t>
            </a:r>
            <a:r>
              <a:rPr lang="en-US" sz="9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R. Smith, &amp; W. Trotman (Eds.), </a:t>
            </a:r>
            <a:r>
              <a:rPr lang="en-US" sz="900" i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Teacher-researchers in action </a:t>
            </a:r>
            <a:r>
              <a:rPr lang="en-US" sz="9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(pp. 147-161). Kent: IATEFL.</a:t>
            </a:r>
            <a:endParaRPr lang="en-TR" sz="9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4025" indent="-454025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9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Razı, S. (2015b). Development of a rubric to assess academic writing incorporating plagiarism detectors. </a:t>
            </a:r>
            <a:r>
              <a:rPr lang="en-US" sz="900" i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SAGE Open, 5</a:t>
            </a:r>
            <a:r>
              <a:rPr lang="en-US" sz="9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(2), 1-13. DOI: 10.1177/2158244015590162</a:t>
            </a:r>
            <a:endParaRPr lang="en-TR" sz="9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4025" indent="-454025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9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Razı, S. (2015c). </a:t>
            </a:r>
            <a:r>
              <a:rPr lang="en-US" sz="900" i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Plagiarism in academic writing in English medium universities. </a:t>
            </a:r>
            <a:r>
              <a:rPr lang="en-US" sz="9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Paper presented at the 21st Conference of the International Association for World </a:t>
            </a:r>
            <a:r>
              <a:rPr lang="en-US" sz="900" kern="1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Englishes</a:t>
            </a:r>
            <a:r>
              <a:rPr lang="en-US" sz="9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8-10 October, Istanbul, Turkey.</a:t>
            </a:r>
            <a:endParaRPr lang="en-TR" sz="9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4025" indent="-454025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9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Razı, S. (2016). </a:t>
            </a:r>
            <a:r>
              <a:rPr lang="en-US" sz="900" i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Undergraduates’ perceptions of anonymous and open digital peer feedback in academic writing. </a:t>
            </a:r>
            <a:r>
              <a:rPr lang="en-US" sz="9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Paper presented at the 4th International Conference on Foreign Language Learning and Teaching, 24-25 June 2016, Bangkok, Thailand.</a:t>
            </a:r>
            <a:endParaRPr lang="en-TR" sz="9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4025" indent="-454025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9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Razı, S. (2017). Anonymous multi-mediated writing model: Peer feedback exchange in EAP. In D. </a:t>
            </a:r>
            <a:r>
              <a:rPr lang="en-US" sz="900" kern="1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Köksal</a:t>
            </a:r>
            <a:r>
              <a:rPr lang="en-US" sz="9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(Ed.), </a:t>
            </a:r>
            <a:r>
              <a:rPr lang="en-US" sz="900" i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Researching ELT: Classroom methodology and beyond </a:t>
            </a:r>
            <a:r>
              <a:rPr lang="en-US" sz="9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(pp. 29-42). Frankfurt: Peter Lang.</a:t>
            </a:r>
            <a:endParaRPr lang="en-TR" sz="9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4025" indent="-454025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9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Razı, S. (2023). Emergency remote teaching adaptation of the anonymous multi-mediated writing model. System, 113, 102981. </a:t>
            </a:r>
            <a:r>
              <a:rPr lang="en-TR" sz="900" u="none" strike="noStrike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https://doi.org/10.1016/j.system.2023.102981</a:t>
            </a:r>
            <a:endParaRPr lang="en-TR" sz="900" u="none" strike="noStrike" kern="1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4025" indent="-454025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9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Rinehart, D., &amp; Chen, S. J. (2012). </a:t>
            </a:r>
            <a:r>
              <a:rPr lang="en-US" sz="900" i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benefits of a cycle of corrective feedback on L2 writing. </a:t>
            </a:r>
            <a:r>
              <a:rPr lang="en-US" sz="900" kern="1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Saarbrücken</a:t>
            </a:r>
            <a:r>
              <a:rPr lang="en-US" sz="9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Germany: Lambert Academic Publishing.</a:t>
            </a:r>
            <a:endParaRPr lang="en-TR" sz="9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4025" indent="-454025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9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Rollinson, P. (2005). Using peer feedback in the ESL writing class. </a:t>
            </a:r>
            <a:r>
              <a:rPr lang="en-US" sz="900" i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ELT Journal, 59,</a:t>
            </a:r>
            <a:r>
              <a:rPr lang="en-US" sz="9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23-31.</a:t>
            </a:r>
            <a:endParaRPr lang="en-TR" sz="9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4025" indent="-454025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900" kern="1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Ruecker</a:t>
            </a:r>
            <a:r>
              <a:rPr lang="en-US" sz="9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T. (2010). The potential of dual-language cross-cultural peer review. </a:t>
            </a:r>
            <a:r>
              <a:rPr lang="en-US" sz="900" i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ELT Journal, 65, </a:t>
            </a:r>
            <a:r>
              <a:rPr lang="en-US" sz="9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398-407.</a:t>
            </a:r>
            <a:endParaRPr lang="en-TR" sz="9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4025" indent="-454025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9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Schmidt, R. (1990). The role of consciousness in second language learning. </a:t>
            </a:r>
            <a:r>
              <a:rPr lang="en-US" sz="900" i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Applied Linguistics, 11,</a:t>
            </a:r>
            <a:r>
              <a:rPr lang="en-US" sz="9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129-158.</a:t>
            </a:r>
            <a:endParaRPr lang="en-TR" sz="9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4025" indent="-454025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9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Tribble, C. (2015). Writing academic English further along the road. What is happening now in EAP writing instruction? </a:t>
            </a:r>
            <a:r>
              <a:rPr lang="en-US" sz="900" i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ELT Journal, 69</a:t>
            </a:r>
            <a:r>
              <a:rPr lang="en-US" sz="9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(4), 442-462.</a:t>
            </a:r>
            <a:endParaRPr lang="en-TR" sz="9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4025" indent="-454025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9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Vygotsky, L. S. (1978). </a:t>
            </a:r>
            <a:r>
              <a:rPr lang="en-US" sz="900" i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Mind in society: The development of higher psychological processes. </a:t>
            </a:r>
            <a:r>
              <a:rPr lang="en-US" sz="9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Cambridge, MA: Harvard University Press.</a:t>
            </a:r>
            <a:endParaRPr lang="en-TR" sz="9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4025" indent="-454025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9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Weissberg, R. (2006). Scaffolded feedback: theoretical conversations with advanced L2 writers. In K. Hyland &amp; F. Hyland (Eds). </a:t>
            </a:r>
            <a:r>
              <a:rPr lang="en-US" sz="900" i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Feedback in second language writing: Contexts and issues </a:t>
            </a:r>
            <a:r>
              <a:rPr lang="en-US" sz="9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(pp. 246-265). Cambridge: Cambridge University Press.</a:t>
            </a:r>
            <a:endParaRPr lang="en-TR" sz="9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4025" indent="-454025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9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Wette, R. (2015). Teacher-led collaborative modelling in academic L2 writing courses. </a:t>
            </a:r>
            <a:r>
              <a:rPr lang="en-US" sz="900" i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ELT Journal, 69</a:t>
            </a:r>
            <a:r>
              <a:rPr lang="en-US" sz="9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(1), 71-80.</a:t>
            </a:r>
            <a:endParaRPr lang="en-TR" sz="9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4025" indent="-454025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9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Wigglesworth, G., &amp; Storch, N. (2012). What role for collaboration in writing and writing feedback. </a:t>
            </a:r>
            <a:r>
              <a:rPr lang="en-US" sz="900" i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Journal of Second Language Writing, 21</a:t>
            </a:r>
            <a:r>
              <a:rPr lang="en-US" sz="9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364-374.</a:t>
            </a:r>
            <a:endParaRPr lang="en-TR" sz="9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4025" indent="-454025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9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Yang, M., Badger, R. &amp; Yu, Z. (2006). A comparative study of peer and teacher feedback in a Chinese EFL writing class. </a:t>
            </a:r>
            <a:r>
              <a:rPr lang="en-GB" sz="900" i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Journal of Second Language Writing, 8</a:t>
            </a:r>
            <a:r>
              <a:rPr lang="en-GB" sz="9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(3), 265-289.</a:t>
            </a:r>
            <a:endParaRPr lang="en-TR" sz="9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4025" indent="-454025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9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Yeo, S., &amp; </a:t>
            </a:r>
            <a:r>
              <a:rPr lang="en-GB" sz="900" kern="1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Chien</a:t>
            </a:r>
            <a:r>
              <a:rPr lang="en-GB" sz="9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R. (2007). Evaluation of a process and proforma for making consistent decisions about the seriousness of plagiarism incidents. </a:t>
            </a:r>
            <a:r>
              <a:rPr lang="en-GB" sz="900" i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Quality in Higher Education, 13, </a:t>
            </a:r>
            <a:r>
              <a:rPr lang="en-GB" sz="9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187–204.</a:t>
            </a:r>
            <a:endParaRPr lang="en-TR" sz="9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4025" indent="-454025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9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Zhao, H. (2014). Investigating teacher-supported peer assessment for EFL writing. </a:t>
            </a:r>
            <a:r>
              <a:rPr lang="en-US" sz="900" i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ELT Journal, 68, </a:t>
            </a:r>
            <a:r>
              <a:rPr lang="en-US" sz="9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155-168.</a:t>
            </a:r>
            <a:endParaRPr lang="en-TR" sz="9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GB" sz="9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494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29"/>
          <p:cNvSpPr txBox="1">
            <a:spLocks noGrp="1"/>
          </p:cNvSpPr>
          <p:nvPr>
            <p:ph type="title"/>
          </p:nvPr>
        </p:nvSpPr>
        <p:spPr>
          <a:xfrm>
            <a:off x="838200" y="766752"/>
            <a:ext cx="8859592" cy="697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Outline</a:t>
            </a:r>
            <a:endParaRPr b="1" kern="12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80223CC-3116-2C18-0912-CC34969098C6}"/>
              </a:ext>
            </a:extLst>
          </p:cNvPr>
          <p:cNvGraphicFramePr/>
          <p:nvPr/>
        </p:nvGraphicFramePr>
        <p:xfrm>
          <a:off x="838200" y="1744133"/>
          <a:ext cx="10515600" cy="3998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201963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B30D23-3C12-D3B8-6712-DC5A749072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436" y="4838763"/>
            <a:ext cx="1488986" cy="7811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B5FCC20-08C4-803A-E79D-245667E148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276" y="4848773"/>
            <a:ext cx="1419013" cy="781108"/>
          </a:xfrm>
          <a:prstGeom prst="rect">
            <a:avLst/>
          </a:prstGeom>
        </p:spPr>
      </p:pic>
      <p:sp>
        <p:nvSpPr>
          <p:cNvPr id="4" name="Google Shape;159;p1">
            <a:extLst>
              <a:ext uri="{FF2B5EF4-FFF2-40B4-BE49-F238E27FC236}">
                <a16:creationId xmlns:a16="http://schemas.microsoft.com/office/drawing/2014/main" id="{8CDEA1DF-D428-18BF-9E5E-743F6FAE998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04825" y="144464"/>
            <a:ext cx="11395075" cy="1717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30000"/>
              </a:lnSpc>
              <a:buClr>
                <a:schemeClr val="lt1"/>
              </a:buClr>
              <a:buSzPts val="4200"/>
            </a:pPr>
            <a:r>
              <a:rPr lang="en-GB" sz="2200" b="1" dirty="0">
                <a:solidFill>
                  <a:schemeClr val="lt1"/>
                </a:solidFill>
                <a:latin typeface="Arial"/>
                <a:cs typeface="Arial"/>
                <a:sym typeface="Arial"/>
              </a:rPr>
              <a:t>24 August 2023</a:t>
            </a:r>
            <a:br>
              <a:rPr lang="en-GB" sz="2200" b="1" dirty="0">
                <a:solidFill>
                  <a:schemeClr val="lt1"/>
                </a:solidFill>
                <a:latin typeface="Arial"/>
                <a:cs typeface="Arial"/>
                <a:sym typeface="Arial"/>
              </a:rPr>
            </a:br>
            <a:r>
              <a:rPr lang="en-GB" sz="2200" b="1" dirty="0">
                <a:solidFill>
                  <a:schemeClr val="lt1"/>
                </a:solidFill>
                <a:latin typeface="Arial"/>
                <a:cs typeface="Arial"/>
              </a:rPr>
              <a:t>University of Maribor, Slovenia</a:t>
            </a:r>
          </a:p>
          <a:p>
            <a:pPr>
              <a:lnSpc>
                <a:spcPct val="130000"/>
              </a:lnSpc>
              <a:buClr>
                <a:schemeClr val="lt1"/>
              </a:buClr>
              <a:buSzPts val="4200"/>
            </a:pPr>
            <a:r>
              <a:rPr lang="en-GB" sz="2200" b="1" dirty="0">
                <a:solidFill>
                  <a:schemeClr val="lt1"/>
                </a:solidFill>
                <a:latin typeface="Arial"/>
                <a:cs typeface="Arial"/>
              </a:rPr>
              <a:t>FAITH Project Learning/Teaching/Training Activity</a:t>
            </a:r>
          </a:p>
          <a:p>
            <a:pPr>
              <a:lnSpc>
                <a:spcPct val="130000"/>
              </a:lnSpc>
              <a:buClr>
                <a:schemeClr val="lt1"/>
              </a:buClr>
              <a:buSzPts val="4200"/>
            </a:pPr>
            <a:r>
              <a:rPr lang="en-GB" sz="2200" b="1" dirty="0">
                <a:solidFill>
                  <a:schemeClr val="lt1"/>
                </a:solidFill>
                <a:latin typeface="Arial"/>
                <a:cs typeface="Arial"/>
              </a:rPr>
              <a:t>3rd ENAI Academic Integrity Summer School</a:t>
            </a:r>
            <a:endParaRPr lang="en-GB" sz="2200" b="1" dirty="0">
              <a:solidFill>
                <a:schemeClr val="lt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Google Shape;84;p1">
            <a:extLst>
              <a:ext uri="{FF2B5EF4-FFF2-40B4-BE49-F238E27FC236}">
                <a16:creationId xmlns:a16="http://schemas.microsoft.com/office/drawing/2014/main" id="{E3E2DC92-DA80-EAE4-D436-B585CF588803}"/>
              </a:ext>
            </a:extLst>
          </p:cNvPr>
          <p:cNvSpPr txBox="1">
            <a:spLocks/>
          </p:cNvSpPr>
          <p:nvPr/>
        </p:nvSpPr>
        <p:spPr>
          <a:xfrm>
            <a:off x="1200012" y="2272699"/>
            <a:ext cx="9791975" cy="140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lt1"/>
              </a:buClr>
              <a:buFont typeface="Arial"/>
              <a:buNone/>
            </a:pPr>
            <a:r>
              <a:rPr lang="en-US" sz="4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Developing</a:t>
            </a:r>
          </a:p>
          <a:p>
            <a:pPr>
              <a:buClr>
                <a:schemeClr val="lt1"/>
              </a:buClr>
              <a:buFont typeface="Arial"/>
              <a:buNone/>
            </a:pPr>
            <a:r>
              <a:rPr lang="en-US" sz="4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Academic Writing Skills</a:t>
            </a:r>
          </a:p>
        </p:txBody>
      </p:sp>
      <p:sp>
        <p:nvSpPr>
          <p:cNvPr id="8" name="Google Shape;159;p1">
            <a:extLst>
              <a:ext uri="{FF2B5EF4-FFF2-40B4-BE49-F238E27FC236}">
                <a16:creationId xmlns:a16="http://schemas.microsoft.com/office/drawing/2014/main" id="{C7E4A430-7EF1-BABF-AA3B-04B77FF3EBB2}"/>
              </a:ext>
            </a:extLst>
          </p:cNvPr>
          <p:cNvSpPr txBox="1">
            <a:spLocks/>
          </p:cNvSpPr>
          <p:nvPr/>
        </p:nvSpPr>
        <p:spPr>
          <a:xfrm>
            <a:off x="395723" y="3874576"/>
            <a:ext cx="11396134" cy="566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  <a:buClr>
                <a:schemeClr val="lt1"/>
              </a:buClr>
              <a:buSzPts val="4200"/>
            </a:pPr>
            <a:r>
              <a:rPr lang="en-GB" sz="2000" b="1" dirty="0">
                <a:solidFill>
                  <a:schemeClr val="lt1"/>
                </a:solidFill>
                <a:latin typeface="Arial"/>
                <a:cs typeface="Arial"/>
                <a:sym typeface="Arial"/>
              </a:rPr>
              <a:t>Salim Razı &amp; </a:t>
            </a:r>
            <a:r>
              <a:rPr lang="en-GB" sz="2000" b="1" dirty="0" err="1">
                <a:solidFill>
                  <a:schemeClr val="lt1"/>
                </a:solidFill>
                <a:latin typeface="Arial"/>
                <a:cs typeface="Arial"/>
                <a:sym typeface="Arial"/>
              </a:rPr>
              <a:t>Aysun</a:t>
            </a:r>
            <a:r>
              <a:rPr lang="en-GB" sz="2000" b="1" dirty="0">
                <a:solidFill>
                  <a:schemeClr val="lt1"/>
                </a:solidFill>
                <a:latin typeface="Arial"/>
                <a:cs typeface="Arial"/>
                <a:sym typeface="Arial"/>
              </a:rPr>
              <a:t> Yavuz</a:t>
            </a:r>
            <a:endParaRPr lang="en-GB" sz="3000" b="1" dirty="0">
              <a:solidFill>
                <a:schemeClr val="lt1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2943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B6FA543-8CB9-F523-9360-9192779166C4}"/>
              </a:ext>
            </a:extLst>
          </p:cNvPr>
          <p:cNvSpPr txBox="1">
            <a:spLocks/>
          </p:cNvSpPr>
          <p:nvPr/>
        </p:nvSpPr>
        <p:spPr>
          <a:xfrm>
            <a:off x="2659117" y="2477193"/>
            <a:ext cx="6873766" cy="214468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1750">
            <a:solidFill>
              <a:srgbClr val="00206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reflection blurRad="6350" stA="52000" endA="300" endPos="35000" dir="5400000" sy="-100000" algn="bl" rotWithShape="0"/>
            <a:softEdge rad="12700"/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lnSpc>
                <a:spcPct val="120000"/>
              </a:lnSpc>
              <a:buNone/>
            </a:pPr>
            <a:endParaRPr lang="en-GB" sz="2400" b="1" dirty="0"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sym typeface="Roboto Slab"/>
            </a:endParaRPr>
          </a:p>
          <a:p>
            <a:pPr marL="114300" indent="0" algn="ctr">
              <a:lnSpc>
                <a:spcPct val="120000"/>
              </a:lnSpc>
              <a:buNone/>
            </a:pPr>
            <a:r>
              <a:rPr lang="en-GB" sz="4600" b="1" dirty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sym typeface="Roboto Slab"/>
              </a:rPr>
              <a:t>What is plagiarism?</a:t>
            </a:r>
          </a:p>
          <a:p>
            <a:pPr marL="11430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endParaRPr lang="en-GB" sz="4600" b="1" dirty="0"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9835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29"/>
          <p:cNvSpPr txBox="1">
            <a:spLocks noGrp="1"/>
          </p:cNvSpPr>
          <p:nvPr>
            <p:ph type="title"/>
          </p:nvPr>
        </p:nvSpPr>
        <p:spPr>
          <a:xfrm>
            <a:off x="721822" y="620559"/>
            <a:ext cx="8859592" cy="697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Definition of Plagiarism</a:t>
            </a:r>
            <a:endParaRPr b="1" kern="12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EA50F422-B180-80D6-E89B-A5D2C95430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744133"/>
            <a:ext cx="10716491" cy="4673292"/>
          </a:xfrm>
          <a:ln w="31750">
            <a:solidFill>
              <a:srgbClr val="002060"/>
            </a:solidFill>
          </a:ln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en-US" sz="2200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Plagiarism occurs when someone:</a:t>
            </a:r>
          </a:p>
          <a:p>
            <a:pPr lvl="1">
              <a:lnSpc>
                <a:spcPct val="150000"/>
              </a:lnSpc>
            </a:pPr>
            <a:r>
              <a:rPr lang="en-US" altLang="en-US" sz="2200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Uses words, ideas, or work products </a:t>
            </a:r>
          </a:p>
          <a:p>
            <a:pPr lvl="1">
              <a:lnSpc>
                <a:spcPct val="150000"/>
              </a:lnSpc>
            </a:pPr>
            <a:r>
              <a:rPr lang="en-US" altLang="en-US" sz="2200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Attributable to another identifiable person or source </a:t>
            </a:r>
          </a:p>
          <a:p>
            <a:pPr lvl="1">
              <a:lnSpc>
                <a:spcPct val="150000"/>
              </a:lnSpc>
            </a:pPr>
            <a:r>
              <a:rPr lang="en-US" altLang="en-US" sz="2200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Without attributing the work to the source from which it was obtained </a:t>
            </a:r>
          </a:p>
          <a:p>
            <a:pPr lvl="1">
              <a:lnSpc>
                <a:spcPct val="150000"/>
              </a:lnSpc>
            </a:pPr>
            <a:r>
              <a:rPr lang="en-US" altLang="en-US" sz="2200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In a situation in which there is a legitimate expectation of original authorship </a:t>
            </a:r>
          </a:p>
          <a:p>
            <a:pPr lvl="1">
              <a:lnSpc>
                <a:spcPct val="150000"/>
              </a:lnSpc>
            </a:pPr>
            <a:r>
              <a:rPr lang="en-US" altLang="en-US" sz="2200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In order to obtain some benefit, credit, or gain which need not be monetary </a:t>
            </a:r>
          </a:p>
          <a:p>
            <a:pPr marL="114300" indent="0" algn="r">
              <a:buNone/>
            </a:pPr>
            <a:endParaRPr lang="en-GB" sz="2200" kern="1200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  <a:p>
            <a:pPr marL="114300" indent="0" algn="r">
              <a:buNone/>
            </a:pPr>
            <a:r>
              <a:rPr lang="en-GB" sz="2200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(Fishman, 2009, p. 5)</a:t>
            </a:r>
          </a:p>
        </p:txBody>
      </p:sp>
    </p:spTree>
    <p:extLst>
      <p:ext uri="{BB962C8B-B14F-4D97-AF65-F5344CB8AC3E}">
        <p14:creationId xmlns:p14="http://schemas.microsoft.com/office/powerpoint/2010/main" val="3535501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29"/>
          <p:cNvSpPr txBox="1">
            <a:spLocks noGrp="1"/>
          </p:cNvSpPr>
          <p:nvPr>
            <p:ph type="title"/>
          </p:nvPr>
        </p:nvSpPr>
        <p:spPr>
          <a:xfrm>
            <a:off x="838200" y="620559"/>
            <a:ext cx="8859592" cy="697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3400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Risk of Plagiarism in Academic Writing</a:t>
            </a:r>
            <a:endParaRPr sz="3400" b="1" kern="12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EA50F422-B180-80D6-E89B-A5D2C95430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44133"/>
            <a:ext cx="10515600" cy="4207780"/>
          </a:xfrm>
          <a:ln w="31750">
            <a:solidFill>
              <a:srgbClr val="002060"/>
            </a:solidFill>
          </a:ln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GB" altLang="en-US" sz="2200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Academic writing is complicated (see Matsuda, 2001).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GB" altLang="en-US" sz="2200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Risk of plagiarism!</a:t>
            </a:r>
          </a:p>
          <a:p>
            <a:pPr lvl="1">
              <a:lnSpc>
                <a:spcPct val="150000"/>
              </a:lnSpc>
              <a:spcBef>
                <a:spcPct val="0"/>
              </a:spcBef>
            </a:pPr>
            <a:r>
              <a:rPr lang="en-GB" altLang="en-US" sz="2200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More common in expanding-circle.</a:t>
            </a:r>
          </a:p>
          <a:p>
            <a:pPr lvl="1">
              <a:lnSpc>
                <a:spcPct val="150000"/>
              </a:lnSpc>
              <a:spcBef>
                <a:spcPct val="0"/>
              </a:spcBef>
            </a:pPr>
            <a:r>
              <a:rPr lang="en-GB" altLang="en-US" sz="2200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Cross-cultural differences with regards to plagiarism (</a:t>
            </a:r>
            <a:r>
              <a:rPr lang="en-GB" altLang="en-US" sz="2200" kern="1200" dirty="0" err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>Baurain</a:t>
            </a:r>
            <a:r>
              <a:rPr lang="en-GB" altLang="en-US" sz="2200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, 2011).</a:t>
            </a:r>
          </a:p>
          <a:p>
            <a:pPr lvl="1">
              <a:lnSpc>
                <a:spcPct val="150000"/>
              </a:lnSpc>
              <a:spcBef>
                <a:spcPct val="0"/>
              </a:spcBef>
            </a:pPr>
            <a:r>
              <a:rPr lang="en-GB" altLang="en-US" sz="2200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Cultural influences in writing (Kachru, 2009).</a:t>
            </a:r>
          </a:p>
          <a:p>
            <a:pPr lvl="1">
              <a:lnSpc>
                <a:spcPct val="150000"/>
              </a:lnSpc>
              <a:spcBef>
                <a:spcPct val="0"/>
              </a:spcBef>
            </a:pPr>
            <a:r>
              <a:rPr lang="en-GB" altLang="en-US" sz="2200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Consider national and institutional policies towards academic integrity.</a:t>
            </a:r>
          </a:p>
          <a:p>
            <a:pPr>
              <a:lnSpc>
                <a:spcPct val="130000"/>
              </a:lnSpc>
              <a:spcBef>
                <a:spcPts val="800"/>
              </a:spcBef>
            </a:pPr>
            <a:r>
              <a:rPr lang="en-GB" altLang="en-US" sz="2200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Freshmen: inexperience in academic writing (e.g., Park, 2003; Razı, 2015b; Yeo &amp; </a:t>
            </a:r>
            <a:r>
              <a:rPr lang="en-GB" altLang="en-US" sz="2200" kern="1200" dirty="0" err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>Chien</a:t>
            </a:r>
            <a:r>
              <a:rPr lang="en-GB" altLang="en-US" sz="2200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, 2007) and L1 writing (Razı, 2015c).</a:t>
            </a:r>
          </a:p>
        </p:txBody>
      </p:sp>
    </p:spTree>
    <p:extLst>
      <p:ext uri="{BB962C8B-B14F-4D97-AF65-F5344CB8AC3E}">
        <p14:creationId xmlns:p14="http://schemas.microsoft.com/office/powerpoint/2010/main" val="208314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BD4602-B28A-F3B0-1159-A9ABCDD5F352}"/>
              </a:ext>
            </a:extLst>
          </p:cNvPr>
          <p:cNvSpPr txBox="1">
            <a:spLocks/>
          </p:cNvSpPr>
          <p:nvPr/>
        </p:nvSpPr>
        <p:spPr>
          <a:xfrm>
            <a:off x="1133302" y="1774767"/>
            <a:ext cx="9925396" cy="36742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1750">
            <a:solidFill>
              <a:srgbClr val="00206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reflection blurRad="6350" stA="52000" endA="300" endPos="35000" dir="5400000" sy="-100000" algn="bl" rotWithShape="0"/>
            <a:softEdge rad="12700"/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lnSpc>
                <a:spcPct val="150000"/>
              </a:lnSpc>
              <a:buNone/>
            </a:pPr>
            <a:endParaRPr lang="en-GB" sz="2400" b="1" dirty="0"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sym typeface="Roboto Slab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GB" sz="4600" b="1" dirty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sym typeface="Roboto Slab"/>
              </a:rPr>
              <a:t>“Academic Writing Skills” Course: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GB" sz="4600" b="1" dirty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sym typeface="Roboto Slab"/>
              </a:rPr>
              <a:t>Plagiarism alert in 2010!</a:t>
            </a:r>
          </a:p>
          <a:p>
            <a:pPr marL="11430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endParaRPr lang="en-GB" sz="4600" b="1" dirty="0"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4270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29"/>
          <p:cNvSpPr txBox="1">
            <a:spLocks noGrp="1"/>
          </p:cNvSpPr>
          <p:nvPr>
            <p:ph type="title"/>
          </p:nvPr>
        </p:nvSpPr>
        <p:spPr>
          <a:xfrm>
            <a:off x="838200" y="349273"/>
            <a:ext cx="8859592" cy="1291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3800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Plagiarism incidents in 2010-11</a:t>
            </a:r>
            <a:br>
              <a:rPr lang="en-GB" sz="3800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</a:br>
            <a:r>
              <a:rPr lang="en-GB" sz="3800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Academic Writing Skills Course</a:t>
            </a:r>
            <a:endParaRPr sz="3800" b="1" kern="12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CD5B5E3-53EB-3722-D34A-AD88727255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319256"/>
              </p:ext>
            </p:extLst>
          </p:nvPr>
        </p:nvGraphicFramePr>
        <p:xfrm>
          <a:off x="2111434" y="1878676"/>
          <a:ext cx="8130504" cy="4306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DF73E0A-3C38-A17B-7FDF-CC21578E9122}"/>
              </a:ext>
            </a:extLst>
          </p:cNvPr>
          <p:cNvSpPr txBox="1"/>
          <p:nvPr/>
        </p:nvSpPr>
        <p:spPr>
          <a:xfrm>
            <a:off x="7785597" y="6262014"/>
            <a:ext cx="261836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chemeClr val="tx1"/>
                </a:solidFill>
              </a:rPr>
              <a:t>(Based on </a:t>
            </a:r>
            <a:r>
              <a:rPr lang="en-US" sz="1500" dirty="0" err="1">
                <a:solidFill>
                  <a:schemeClr val="tx1"/>
                </a:solidFill>
              </a:rPr>
              <a:t>Razı</a:t>
            </a:r>
            <a:r>
              <a:rPr lang="en-US" sz="1500" dirty="0">
                <a:solidFill>
                  <a:schemeClr val="tx1"/>
                </a:solidFill>
              </a:rPr>
              <a:t>, 2016)</a:t>
            </a:r>
          </a:p>
        </p:txBody>
      </p:sp>
    </p:spTree>
    <p:extLst>
      <p:ext uri="{BB962C8B-B14F-4D97-AF65-F5344CB8AC3E}">
        <p14:creationId xmlns:p14="http://schemas.microsoft.com/office/powerpoint/2010/main" val="34469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37AF3C3-6F6E-50BC-FC97-09B877E00A60}"/>
              </a:ext>
            </a:extLst>
          </p:cNvPr>
          <p:cNvSpPr txBox="1">
            <a:spLocks/>
          </p:cNvSpPr>
          <p:nvPr/>
        </p:nvSpPr>
        <p:spPr>
          <a:xfrm>
            <a:off x="2277686" y="1968576"/>
            <a:ext cx="7999615" cy="341807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1750">
            <a:solidFill>
              <a:srgbClr val="00206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reflection blurRad="6350" stA="52000" endA="300" endPos="35000" dir="5400000" sy="-100000" algn="bl" rotWithShape="0"/>
            <a:softEdge rad="12700"/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lnSpc>
                <a:spcPct val="150000"/>
              </a:lnSpc>
              <a:buNone/>
            </a:pPr>
            <a:endParaRPr lang="en-GB" sz="2400" b="1" dirty="0"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sym typeface="Roboto Slab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GB" sz="4600" b="1" dirty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sym typeface="Roboto Slab"/>
              </a:rPr>
              <a:t>What would you do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GB" sz="4600" b="1" dirty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sym typeface="Roboto Slab"/>
              </a:rPr>
              <a:t>in this case?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GB" sz="4600" b="1" dirty="0"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17944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</TotalTime>
  <Words>2434</Words>
  <Application>Microsoft Macintosh PowerPoint</Application>
  <PresentationFormat>Widescreen</PresentationFormat>
  <Paragraphs>197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Calibri</vt:lpstr>
      <vt:lpstr>Wingdings</vt:lpstr>
      <vt:lpstr>Courier New</vt:lpstr>
      <vt:lpstr>Symbol</vt:lpstr>
      <vt:lpstr>Arial</vt:lpstr>
      <vt:lpstr>Roboto</vt:lpstr>
      <vt:lpstr>Cambria</vt:lpstr>
      <vt:lpstr>Office Teması</vt:lpstr>
      <vt:lpstr>24 August 2023 University of Maribor, Slovenia FAITH Project Learning/Teaching/Training Activity 3rd ENAI Academic Integrity Summer School</vt:lpstr>
      <vt:lpstr>Disclaimer</vt:lpstr>
      <vt:lpstr>Outline</vt:lpstr>
      <vt:lpstr>PowerPoint Presentation</vt:lpstr>
      <vt:lpstr>Definition of Plagiarism</vt:lpstr>
      <vt:lpstr>Risk of Plagiarism in Academic Writing</vt:lpstr>
      <vt:lpstr>PowerPoint Presentation</vt:lpstr>
      <vt:lpstr>Plagiarism incidents in 2010-11 Academic Writing Skills Course</vt:lpstr>
      <vt:lpstr>PowerPoint Presentation</vt:lpstr>
      <vt:lpstr>Possible sanctions (Glendinning, 2016)</vt:lpstr>
      <vt:lpstr>Plagiarism incidents: 2010-11 vs 2011-12 Academic Writing Skills Course</vt:lpstr>
      <vt:lpstr>PowerPoint Presentation</vt:lpstr>
      <vt:lpstr>Self-reported difficulties: Academic session 2012-13 (Razı, 2015a)</vt:lpstr>
      <vt:lpstr>Lecturer-reported difficulties: Academic session 2012/13 (Razı, 2015a)</vt:lpstr>
      <vt:lpstr>PowerPoint Presentation</vt:lpstr>
      <vt:lpstr>PowerPoint Presentation</vt:lpstr>
      <vt:lpstr>Process Approach: Steps</vt:lpstr>
      <vt:lpstr>Peer Feedback: Theoretical Background</vt:lpstr>
      <vt:lpstr>Peer Feedback: Potential Problems</vt:lpstr>
      <vt:lpstr>Anonymous Multi-Mediated Writing Model (Razı, 2017, p. 32)</vt:lpstr>
      <vt:lpstr>PowerPoint Presentation</vt:lpstr>
      <vt:lpstr>Plagiarism incidents: 7 consecutive years</vt:lpstr>
      <vt:lpstr>PowerPoint Presentation</vt:lpstr>
      <vt:lpstr>AMMW Model: Controlled Writing Process (Razı, 2023, p. 6)</vt:lpstr>
      <vt:lpstr>AMMW Model: Free Writing Process (Razı, 2023, p. 7)</vt:lpstr>
      <vt:lpstr>Suggested Reading</vt:lpstr>
      <vt:lpstr>Suggested Reading</vt:lpstr>
      <vt:lpstr>Concluding Remarks</vt:lpstr>
      <vt:lpstr>References</vt:lpstr>
      <vt:lpstr>24 August 2023 University of Maribor, Slovenia FAITH Project Learning/Teaching/Training Activity 3rd ENAI Academic Integrity Summer School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Institutions Collaborate in Facing Academic Integrity Threats (FAITH)</dc:title>
  <dc:creator>Kazim İnem</dc:creator>
  <cp:lastModifiedBy>Salim</cp:lastModifiedBy>
  <cp:revision>48</cp:revision>
  <dcterms:created xsi:type="dcterms:W3CDTF">2022-04-10T22:06:07Z</dcterms:created>
  <dcterms:modified xsi:type="dcterms:W3CDTF">2023-08-24T06:16:16Z</dcterms:modified>
</cp:coreProperties>
</file>