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2" r:id="rId16"/>
    <p:sldId id="273" r:id="rId17"/>
    <p:sldId id="271" r:id="rId18"/>
    <p:sldId id="274"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5BBCC1-F21E-40FE-8F4A-2A4A88177C8C}" v="10" dt="2023-08-20T19:43:45.621"/>
    <p1510:client id="{F0064B85-D9A9-4BE3-99B6-22029C18F648}" v="1" dt="2023-08-21T09:50:34.0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laden Borovič" userId="b42f88c1-a761-41f8-ba08-c119211cc4a8" providerId="ADAL" clId="{F0064B85-D9A9-4BE3-99B6-22029C18F648}"/>
    <pc:docChg chg="modSld">
      <pc:chgData name="Mladen Borovič" userId="b42f88c1-a761-41f8-ba08-c119211cc4a8" providerId="ADAL" clId="{F0064B85-D9A9-4BE3-99B6-22029C18F648}" dt="2023-08-21T09:51:52.696" v="210" actId="20577"/>
      <pc:docMkLst>
        <pc:docMk/>
      </pc:docMkLst>
      <pc:sldChg chg="modSp mod">
        <pc:chgData name="Mladen Borovič" userId="b42f88c1-a761-41f8-ba08-c119211cc4a8" providerId="ADAL" clId="{F0064B85-D9A9-4BE3-99B6-22029C18F648}" dt="2023-08-21T09:51:52.696" v="210" actId="20577"/>
        <pc:sldMkLst>
          <pc:docMk/>
          <pc:sldMk cId="1011815001" sldId="274"/>
        </pc:sldMkLst>
        <pc:spChg chg="mod">
          <ac:chgData name="Mladen Borovič" userId="b42f88c1-a761-41f8-ba08-c119211cc4a8" providerId="ADAL" clId="{F0064B85-D9A9-4BE3-99B6-22029C18F648}" dt="2023-08-21T09:51:52.696" v="210" actId="20577"/>
          <ac:spMkLst>
            <pc:docMk/>
            <pc:sldMk cId="1011815001" sldId="274"/>
            <ac:spMk id="3" creationId="{F6329C70-BD6C-44A0-9E6B-484DE46321B6}"/>
          </ac:spMkLst>
        </pc:spChg>
      </pc:sldChg>
    </pc:docChg>
  </pc:docChgLst>
  <pc:docChgLst>
    <pc:chgData name="Mladen Borovič" userId="b42f88c1-a761-41f8-ba08-c119211cc4a8" providerId="ADAL" clId="{955BBCC1-F21E-40FE-8F4A-2A4A88177C8C}"/>
    <pc:docChg chg="custSel addSld delSld modSld sldOrd">
      <pc:chgData name="Mladen Borovič" userId="b42f88c1-a761-41f8-ba08-c119211cc4a8" providerId="ADAL" clId="{955BBCC1-F21E-40FE-8F4A-2A4A88177C8C}" dt="2023-08-20T19:43:37.221" v="476" actId="6549"/>
      <pc:docMkLst>
        <pc:docMk/>
      </pc:docMkLst>
      <pc:sldChg chg="modSp mod">
        <pc:chgData name="Mladen Borovič" userId="b42f88c1-a761-41f8-ba08-c119211cc4a8" providerId="ADAL" clId="{955BBCC1-F21E-40FE-8F4A-2A4A88177C8C}" dt="2023-08-19T06:38:27.164" v="21" actId="20577"/>
        <pc:sldMkLst>
          <pc:docMk/>
          <pc:sldMk cId="436364741" sldId="256"/>
        </pc:sldMkLst>
        <pc:spChg chg="mod">
          <ac:chgData name="Mladen Borovič" userId="b42f88c1-a761-41f8-ba08-c119211cc4a8" providerId="ADAL" clId="{955BBCC1-F21E-40FE-8F4A-2A4A88177C8C}" dt="2023-08-19T06:38:27.164" v="21" actId="20577"/>
          <ac:spMkLst>
            <pc:docMk/>
            <pc:sldMk cId="436364741" sldId="256"/>
            <ac:spMk id="3" creationId="{F60DA8BF-AA61-43F4-A1C0-AAAC6B73E788}"/>
          </ac:spMkLst>
        </pc:spChg>
      </pc:sldChg>
      <pc:sldChg chg="modSp mod">
        <pc:chgData name="Mladen Borovič" userId="b42f88c1-a761-41f8-ba08-c119211cc4a8" providerId="ADAL" clId="{955BBCC1-F21E-40FE-8F4A-2A4A88177C8C}" dt="2023-08-20T18:34:58.987" v="25" actId="20577"/>
        <pc:sldMkLst>
          <pc:docMk/>
          <pc:sldMk cId="2698355893" sldId="263"/>
        </pc:sldMkLst>
        <pc:spChg chg="mod">
          <ac:chgData name="Mladen Borovič" userId="b42f88c1-a761-41f8-ba08-c119211cc4a8" providerId="ADAL" clId="{955BBCC1-F21E-40FE-8F4A-2A4A88177C8C}" dt="2023-08-20T18:34:58.987" v="25" actId="20577"/>
          <ac:spMkLst>
            <pc:docMk/>
            <pc:sldMk cId="2698355893" sldId="263"/>
            <ac:spMk id="3" creationId="{F6329C70-BD6C-44A0-9E6B-484DE46321B6}"/>
          </ac:spMkLst>
        </pc:spChg>
      </pc:sldChg>
      <pc:sldChg chg="modSp mod">
        <pc:chgData name="Mladen Borovič" userId="b42f88c1-a761-41f8-ba08-c119211cc4a8" providerId="ADAL" clId="{955BBCC1-F21E-40FE-8F4A-2A4A88177C8C}" dt="2023-08-20T18:44:13.453" v="37" actId="20577"/>
        <pc:sldMkLst>
          <pc:docMk/>
          <pc:sldMk cId="1817038794" sldId="265"/>
        </pc:sldMkLst>
        <pc:spChg chg="mod">
          <ac:chgData name="Mladen Borovič" userId="b42f88c1-a761-41f8-ba08-c119211cc4a8" providerId="ADAL" clId="{955BBCC1-F21E-40FE-8F4A-2A4A88177C8C}" dt="2023-08-20T18:44:13.453" v="37" actId="20577"/>
          <ac:spMkLst>
            <pc:docMk/>
            <pc:sldMk cId="1817038794" sldId="265"/>
            <ac:spMk id="3" creationId="{F6329C70-BD6C-44A0-9E6B-484DE46321B6}"/>
          </ac:spMkLst>
        </pc:spChg>
      </pc:sldChg>
      <pc:sldChg chg="modSp add mod ord modShow">
        <pc:chgData name="Mladen Borovič" userId="b42f88c1-a761-41f8-ba08-c119211cc4a8" providerId="ADAL" clId="{955BBCC1-F21E-40FE-8F4A-2A4A88177C8C}" dt="2023-08-20T19:43:37.221" v="476" actId="6549"/>
        <pc:sldMkLst>
          <pc:docMk/>
          <pc:sldMk cId="1011815001" sldId="274"/>
        </pc:sldMkLst>
        <pc:spChg chg="mod">
          <ac:chgData name="Mladen Borovič" userId="b42f88c1-a761-41f8-ba08-c119211cc4a8" providerId="ADAL" clId="{955BBCC1-F21E-40FE-8F4A-2A4A88177C8C}" dt="2023-08-20T19:30:06.034" v="67" actId="20577"/>
          <ac:spMkLst>
            <pc:docMk/>
            <pc:sldMk cId="1011815001" sldId="274"/>
            <ac:spMk id="2" creationId="{FA048C1F-0C10-47E9-B74E-848247685207}"/>
          </ac:spMkLst>
        </pc:spChg>
        <pc:spChg chg="mod">
          <ac:chgData name="Mladen Borovič" userId="b42f88c1-a761-41f8-ba08-c119211cc4a8" providerId="ADAL" clId="{955BBCC1-F21E-40FE-8F4A-2A4A88177C8C}" dt="2023-08-20T19:43:37.221" v="476" actId="6549"/>
          <ac:spMkLst>
            <pc:docMk/>
            <pc:sldMk cId="1011815001" sldId="274"/>
            <ac:spMk id="3" creationId="{F6329C70-BD6C-44A0-9E6B-484DE46321B6}"/>
          </ac:spMkLst>
        </pc:spChg>
      </pc:sldChg>
      <pc:sldChg chg="add del">
        <pc:chgData name="Mladen Borovič" userId="b42f88c1-a761-41f8-ba08-c119211cc4a8" providerId="ADAL" clId="{955BBCC1-F21E-40FE-8F4A-2A4A88177C8C}" dt="2023-08-20T19:29:46.041" v="39" actId="2696"/>
        <pc:sldMkLst>
          <pc:docMk/>
          <pc:sldMk cId="1263512158" sldId="274"/>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4805F8-3D23-443F-8E0B-0A91ADE9EB3F}"/>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6F5F542-3CA0-4A21-B2DF-9406B5AB25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18C617BC-155C-41BD-BE22-BB3CFB6B547B}"/>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5" name="Alt Bilgi Yer Tutucusu 4">
            <a:extLst>
              <a:ext uri="{FF2B5EF4-FFF2-40B4-BE49-F238E27FC236}">
                <a16:creationId xmlns:a16="http://schemas.microsoft.com/office/drawing/2014/main" id="{A74E7CF8-F00C-410E-AF23-491CD784D7B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147FEA-24CD-46CC-8499-F3AD69BE192D}"/>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3102551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072C6E-BD81-404F-AA8B-E0C43674CF0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4B368729-E9F8-4B06-A2F8-9361F48D862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B942D7C-0A1F-45F4-971D-47776065D4BB}"/>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5" name="Alt Bilgi Yer Tutucusu 4">
            <a:extLst>
              <a:ext uri="{FF2B5EF4-FFF2-40B4-BE49-F238E27FC236}">
                <a16:creationId xmlns:a16="http://schemas.microsoft.com/office/drawing/2014/main" id="{688CCA26-FCB9-4D32-B2C9-3F11B4C4225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3BA9ADA-DD43-4A14-BCFC-353A18497E7D}"/>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435963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D647DEF-281A-44AF-BF12-5141987C830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3691450C-809E-4BA0-947A-B625FB9AD51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3D03715-16C8-41F2-82FF-E90298B3B3C2}"/>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5" name="Alt Bilgi Yer Tutucusu 4">
            <a:extLst>
              <a:ext uri="{FF2B5EF4-FFF2-40B4-BE49-F238E27FC236}">
                <a16:creationId xmlns:a16="http://schemas.microsoft.com/office/drawing/2014/main" id="{A1A9D90B-FF3C-436A-B604-7F8270CC723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A03A4D-D8C3-494C-8C5E-FB51F2145FBF}"/>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2496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FE4BF62-92AA-46B2-8534-C8E9651EF98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340E2EF-46B8-4045-9F80-4561CB9FA76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5FAEFBB-4D88-4DC0-853A-009EB84D7CCE}"/>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5" name="Alt Bilgi Yer Tutucusu 4">
            <a:extLst>
              <a:ext uri="{FF2B5EF4-FFF2-40B4-BE49-F238E27FC236}">
                <a16:creationId xmlns:a16="http://schemas.microsoft.com/office/drawing/2014/main" id="{F5CAD937-B8F9-4E05-85DE-79EBBBCAC8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ED8028A-879F-477C-A578-442ADFB6C1D9}"/>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600352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AAF86C-A09B-4216-B16B-315F2085209F}"/>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0DF4F266-655E-43FF-A41F-42404B4FE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1AA94FF-B514-4B57-90DE-EAE53D1CEB52}"/>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5" name="Alt Bilgi Yer Tutucusu 4">
            <a:extLst>
              <a:ext uri="{FF2B5EF4-FFF2-40B4-BE49-F238E27FC236}">
                <a16:creationId xmlns:a16="http://schemas.microsoft.com/office/drawing/2014/main" id="{B901FD1A-816D-4BA2-945A-0D410B9B43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AF52DA-229C-4E53-A4D1-F12AF743D8B4}"/>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544157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E93A84-B6CC-48F9-889B-1F9E84FCBE6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898E2E5-C224-4578-B591-999FD72A068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5F07BF23-BA51-459F-B180-2D32F53C744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E5E4CB6A-EABD-475E-8A95-A675242DE235}"/>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6" name="Alt Bilgi Yer Tutucusu 5">
            <a:extLst>
              <a:ext uri="{FF2B5EF4-FFF2-40B4-BE49-F238E27FC236}">
                <a16:creationId xmlns:a16="http://schemas.microsoft.com/office/drawing/2014/main" id="{FC4E961A-2149-4800-A6F2-0573C2654BE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6A11292-56DA-4996-B926-75E4020E2FDF}"/>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5140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E040F7-9359-46BD-A27C-8E26EDEF60D4}"/>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545C256-9FFB-4631-BB77-8DAE62B89D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0E407E8-2233-447F-907F-0EFE3251183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88633DD-CA2C-4E59-B285-5F1FCD1AFD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0EA3191A-2C84-43B7-B2A9-CBA8F422B41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855FAF74-FDBC-42C1-9B1A-A337423A8F76}"/>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8" name="Alt Bilgi Yer Tutucusu 7">
            <a:extLst>
              <a:ext uri="{FF2B5EF4-FFF2-40B4-BE49-F238E27FC236}">
                <a16:creationId xmlns:a16="http://schemas.microsoft.com/office/drawing/2014/main" id="{17A06355-8B20-4A5F-A75A-2E57E06C16D0}"/>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20BB1B1-ED23-4C75-8A22-4D7DEF2E2313}"/>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698122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B8501C-416E-4FC5-B7C5-B0A120100A9D}"/>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022FA3C-60B3-4304-A264-1C1794C5F418}"/>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4" name="Alt Bilgi Yer Tutucusu 3">
            <a:extLst>
              <a:ext uri="{FF2B5EF4-FFF2-40B4-BE49-F238E27FC236}">
                <a16:creationId xmlns:a16="http://schemas.microsoft.com/office/drawing/2014/main" id="{DE7B80CC-487E-4AC1-9126-FFDEA534BA5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F61440CA-25AA-4622-936F-8731D9EC26EF}"/>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955478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1962305-D276-4ED5-9D17-5182AB9AC9E8}"/>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3" name="Alt Bilgi Yer Tutucusu 2">
            <a:extLst>
              <a:ext uri="{FF2B5EF4-FFF2-40B4-BE49-F238E27FC236}">
                <a16:creationId xmlns:a16="http://schemas.microsoft.com/office/drawing/2014/main" id="{6B389F96-E429-4E2D-A388-8D4F7C63B44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2C9152D3-662B-4A24-84CD-93445E2E53AA}"/>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336256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4DA2CA-5920-43FF-8B1C-55F4DE77193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4C7DDAFE-3B4A-467A-B607-C0C3D0D3A4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3D14A6F1-7CF3-4A82-A73E-E79FCF65B5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4C097CB-1DE5-41DE-886F-7051E3DD6210}"/>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6" name="Alt Bilgi Yer Tutucusu 5">
            <a:extLst>
              <a:ext uri="{FF2B5EF4-FFF2-40B4-BE49-F238E27FC236}">
                <a16:creationId xmlns:a16="http://schemas.microsoft.com/office/drawing/2014/main" id="{D43D3AD4-F917-4568-8137-E08C9F1ECFD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9A84EF3-0FF5-44DB-98A7-88A0A545535F}"/>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173681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59C263-7E8E-4FA5-A002-0E757F4F59D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1E694222-0D46-42B9-A3F4-7BB7C4FB90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26C6D70-9927-435A-9156-26D39BB82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6FE92D6-7237-455A-B1DE-CD0C06C3D288}"/>
              </a:ext>
            </a:extLst>
          </p:cNvPr>
          <p:cNvSpPr>
            <a:spLocks noGrp="1"/>
          </p:cNvSpPr>
          <p:nvPr>
            <p:ph type="dt" sz="half" idx="10"/>
          </p:nvPr>
        </p:nvSpPr>
        <p:spPr/>
        <p:txBody>
          <a:bodyPr/>
          <a:lstStyle/>
          <a:p>
            <a:fld id="{1F278FA2-6DEE-4668-8798-FF24C059BBFB}" type="datetimeFigureOut">
              <a:rPr lang="tr-TR" smtClean="0"/>
              <a:t>21.08.2023</a:t>
            </a:fld>
            <a:endParaRPr lang="tr-TR"/>
          </a:p>
        </p:txBody>
      </p:sp>
      <p:sp>
        <p:nvSpPr>
          <p:cNvPr id="6" name="Alt Bilgi Yer Tutucusu 5">
            <a:extLst>
              <a:ext uri="{FF2B5EF4-FFF2-40B4-BE49-F238E27FC236}">
                <a16:creationId xmlns:a16="http://schemas.microsoft.com/office/drawing/2014/main" id="{170A1AC1-3577-4367-A366-8A785BA0E2D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D596F3E-3444-4933-922C-89F293530AE6}"/>
              </a:ext>
            </a:extLst>
          </p:cNvPr>
          <p:cNvSpPr>
            <a:spLocks noGrp="1"/>
          </p:cNvSpPr>
          <p:nvPr>
            <p:ph type="sldNum" sz="quarter" idx="12"/>
          </p:nvPr>
        </p:nvSpPr>
        <p:spPr/>
        <p:txBody>
          <a:bodyPr/>
          <a:lstStyle/>
          <a:p>
            <a:fld id="{1D760AEB-6E1B-4251-BE52-F43F4BD664A9}" type="slidenum">
              <a:rPr lang="tr-TR" smtClean="0"/>
              <a:t>‹#›</a:t>
            </a:fld>
            <a:endParaRPr lang="tr-TR"/>
          </a:p>
        </p:txBody>
      </p:sp>
    </p:spTree>
    <p:extLst>
      <p:ext uri="{BB962C8B-B14F-4D97-AF65-F5344CB8AC3E}">
        <p14:creationId xmlns:p14="http://schemas.microsoft.com/office/powerpoint/2010/main" val="1012940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F173B16-794C-4EF4-AD5B-7AD25D07F6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D77AE5A6-E943-42DF-AE0D-C35BB4AF02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6A6DB71-62AF-4081-BF4B-DCAE5460DB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78FA2-6DEE-4668-8798-FF24C059BBFB}" type="datetimeFigureOut">
              <a:rPr lang="tr-TR" smtClean="0"/>
              <a:t>21.08.2023</a:t>
            </a:fld>
            <a:endParaRPr lang="tr-TR"/>
          </a:p>
        </p:txBody>
      </p:sp>
      <p:sp>
        <p:nvSpPr>
          <p:cNvPr id="5" name="Alt Bilgi Yer Tutucusu 4">
            <a:extLst>
              <a:ext uri="{FF2B5EF4-FFF2-40B4-BE49-F238E27FC236}">
                <a16:creationId xmlns:a16="http://schemas.microsoft.com/office/drawing/2014/main" id="{3B7ACF66-04CA-4690-8A4B-FDA99E65AF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9E963764-FA20-42B5-B8F5-805AEFF2BB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60AEB-6E1B-4251-BE52-F43F4BD664A9}" type="slidenum">
              <a:rPr lang="tr-TR" smtClean="0"/>
              <a:t>‹#›</a:t>
            </a:fld>
            <a:endParaRPr lang="tr-TR"/>
          </a:p>
        </p:txBody>
      </p:sp>
    </p:spTree>
    <p:extLst>
      <p:ext uri="{BB962C8B-B14F-4D97-AF65-F5344CB8AC3E}">
        <p14:creationId xmlns:p14="http://schemas.microsoft.com/office/powerpoint/2010/main" val="3355583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g7YJIpkk7KM"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gptzero.me/"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etectgpt.ericmitchell.ai/"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huggingface.co/spaces/tomg-group-umd/lm-watermarking"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arxiv.org/abs/2301.11305v1" TargetMode="External"/><Relationship Id="rId3" Type="http://schemas.openxmlformats.org/officeDocument/2006/relationships/hyperlink" Target="https://arxiv.org/abs/1706.03762" TargetMode="External"/><Relationship Id="rId7" Type="http://schemas.openxmlformats.org/officeDocument/2006/relationships/hyperlink" Target="https://www.youtube.com/watch?v=dXxQ0LR-3Hg"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paperswithcode.com/method/t5" TargetMode="External"/><Relationship Id="rId5" Type="http://schemas.openxmlformats.org/officeDocument/2006/relationships/hyperlink" Target="https://paperswithcode.com/method/gpt-3" TargetMode="External"/><Relationship Id="rId10" Type="http://schemas.openxmlformats.org/officeDocument/2006/relationships/hyperlink" Target="https://arxiv.org/abs/2306.15666" TargetMode="External"/><Relationship Id="rId4" Type="http://schemas.openxmlformats.org/officeDocument/2006/relationships/hyperlink" Target="https://paperswithcode.com/method/bert" TargetMode="External"/><Relationship Id="rId9" Type="http://schemas.openxmlformats.org/officeDocument/2006/relationships/hyperlink" Target="https://arxiv.org/abs/2301.10226"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huggingface.co/spaces/HuggingFaceH4/open_llm_leaderboard"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ng.com/chat" TargetMode="External"/><Relationship Id="rId7" Type="http://schemas.openxmlformats.org/officeDocument/2006/relationships/hyperlink" Target="https://claude.ai/"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s://huggingface.co/chat/" TargetMode="External"/><Relationship Id="rId5" Type="http://schemas.openxmlformats.org/officeDocument/2006/relationships/hyperlink" Target="https://open-assistant.io/" TargetMode="External"/><Relationship Id="rId4" Type="http://schemas.openxmlformats.org/officeDocument/2006/relationships/hyperlink" Target="https://bard.google.com/"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42F84E-9F2C-4C02-B4B2-E143ABC95BB8}"/>
              </a:ext>
            </a:extLst>
          </p:cNvPr>
          <p:cNvSpPr>
            <a:spLocks noGrp="1"/>
          </p:cNvSpPr>
          <p:nvPr>
            <p:ph type="ctrTitle"/>
          </p:nvPr>
        </p:nvSpPr>
        <p:spPr>
          <a:xfrm>
            <a:off x="1524000" y="873518"/>
            <a:ext cx="9144000" cy="1223963"/>
          </a:xfrm>
        </p:spPr>
        <p:txBody>
          <a:bodyPr>
            <a:noAutofit/>
          </a:bodyPr>
          <a:lstStyle/>
          <a:p>
            <a:r>
              <a:rPr lang="en-US" sz="4000" b="1" dirty="0">
                <a:solidFill>
                  <a:schemeClr val="bg1"/>
                </a:solidFill>
                <a:latin typeface="Arial" panose="020B0604020202020204" pitchFamily="34" charset="0"/>
                <a:cs typeface="Arial" panose="020B0604020202020204" pitchFamily="34" charset="0"/>
              </a:rPr>
              <a:t>A technical point of view on the emergence of large language models and generative AI tools</a:t>
            </a:r>
            <a:endParaRPr lang="tr-TR" sz="4000" b="1" dirty="0">
              <a:solidFill>
                <a:schemeClr val="bg1"/>
              </a:solidFill>
              <a:latin typeface="Arial" panose="020B0604020202020204" pitchFamily="34" charset="0"/>
              <a:cs typeface="Arial" panose="020B0604020202020204" pitchFamily="34" charset="0"/>
            </a:endParaRPr>
          </a:p>
        </p:txBody>
      </p:sp>
      <p:sp>
        <p:nvSpPr>
          <p:cNvPr id="3" name="Alt Başlık 2">
            <a:extLst>
              <a:ext uri="{FF2B5EF4-FFF2-40B4-BE49-F238E27FC236}">
                <a16:creationId xmlns:a16="http://schemas.microsoft.com/office/drawing/2014/main" id="{F60DA8BF-AA61-43F4-A1C0-AAAC6B73E788}"/>
              </a:ext>
            </a:extLst>
          </p:cNvPr>
          <p:cNvSpPr>
            <a:spLocks noGrp="1"/>
          </p:cNvSpPr>
          <p:nvPr>
            <p:ph type="subTitle" idx="1"/>
          </p:nvPr>
        </p:nvSpPr>
        <p:spPr>
          <a:xfrm>
            <a:off x="1524000" y="2285856"/>
            <a:ext cx="9144000" cy="1655762"/>
          </a:xfrm>
        </p:spPr>
        <p:txBody>
          <a:bodyPr/>
          <a:lstStyle/>
          <a:p>
            <a:r>
              <a:rPr lang="en-US" dirty="0">
                <a:solidFill>
                  <a:schemeClr val="bg1"/>
                </a:solidFill>
                <a:latin typeface="Arial" panose="020B0604020202020204" pitchFamily="34" charset="0"/>
                <a:cs typeface="Arial" panose="020B0604020202020204" pitchFamily="34" charset="0"/>
              </a:rPr>
              <a:t>Mladen Borovič, mag. </a:t>
            </a:r>
            <a:r>
              <a:rPr lang="en-US" dirty="0" err="1">
                <a:solidFill>
                  <a:schemeClr val="bg1"/>
                </a:solidFill>
                <a:latin typeface="Arial" panose="020B0604020202020204" pitchFamily="34" charset="0"/>
                <a:cs typeface="Arial" panose="020B0604020202020204" pitchFamily="34" charset="0"/>
              </a:rPr>
              <a:t>inž</a:t>
            </a:r>
            <a:r>
              <a:rPr lang="en-US" dirty="0">
                <a:solidFill>
                  <a:schemeClr val="bg1"/>
                </a:solidFill>
                <a:latin typeface="Arial" panose="020B0604020202020204" pitchFamily="34" charset="0"/>
                <a:cs typeface="Arial" panose="020B0604020202020204" pitchFamily="34" charset="0"/>
              </a:rPr>
              <a:t>. </a:t>
            </a:r>
            <a:r>
              <a:rPr lang="en-US" dirty="0" err="1">
                <a:solidFill>
                  <a:schemeClr val="bg1"/>
                </a:solidFill>
                <a:latin typeface="Arial" panose="020B0604020202020204" pitchFamily="34" charset="0"/>
                <a:cs typeface="Arial" panose="020B0604020202020204" pitchFamily="34" charset="0"/>
              </a:rPr>
              <a:t>rač</a:t>
            </a:r>
            <a:r>
              <a:rPr lang="en-US" dirty="0">
                <a:solidFill>
                  <a:schemeClr val="bg1"/>
                </a:solidFill>
                <a:latin typeface="Arial" panose="020B0604020202020204" pitchFamily="34" charset="0"/>
                <a:cs typeface="Arial" panose="020B0604020202020204" pitchFamily="34" charset="0"/>
              </a:rPr>
              <a:t>. in inf. </a:t>
            </a:r>
            <a:r>
              <a:rPr lang="en-US" dirty="0" err="1">
                <a:solidFill>
                  <a:schemeClr val="bg1"/>
                </a:solidFill>
                <a:latin typeface="Arial" panose="020B0604020202020204" pitchFamily="34" charset="0"/>
                <a:cs typeface="Arial" panose="020B0604020202020204" pitchFamily="34" charset="0"/>
              </a:rPr>
              <a:t>tehnol</a:t>
            </a:r>
            <a:r>
              <a:rPr lang="en-US" dirty="0">
                <a:solidFill>
                  <a:schemeClr val="bg1"/>
                </a:solidFill>
                <a:latin typeface="Arial" panose="020B0604020202020204" pitchFamily="34" charset="0"/>
                <a:cs typeface="Arial" panose="020B0604020202020204" pitchFamily="34" charset="0"/>
              </a:rPr>
              <a:t>.</a:t>
            </a:r>
            <a:br>
              <a:rPr lang="en-US" dirty="0">
                <a:solidFill>
                  <a:schemeClr val="bg1"/>
                </a:solidFill>
                <a:latin typeface="Arial" panose="020B0604020202020204" pitchFamily="34" charset="0"/>
                <a:cs typeface="Arial" panose="020B0604020202020204" pitchFamily="34" charset="0"/>
              </a:rPr>
            </a:br>
            <a:r>
              <a:rPr lang="en-US">
                <a:solidFill>
                  <a:schemeClr val="bg1"/>
                </a:solidFill>
                <a:latin typeface="Arial" panose="020B0604020202020204" pitchFamily="34" charset="0"/>
                <a:cs typeface="Arial" panose="020B0604020202020204" pitchFamily="34" charset="0"/>
              </a:rPr>
              <a:t>University of Maribor</a:t>
            </a:r>
            <a:endParaRPr lang="tr-TR" dirty="0">
              <a:solidFill>
                <a:schemeClr val="bg1"/>
              </a:solidFill>
              <a:latin typeface="Arial" panose="020B0604020202020204" pitchFamily="34" charset="0"/>
              <a:cs typeface="Arial" panose="020B0604020202020204" pitchFamily="34" charset="0"/>
            </a:endParaRPr>
          </a:p>
        </p:txBody>
      </p:sp>
      <p:sp>
        <p:nvSpPr>
          <p:cNvPr id="4" name="PoljeZBesedilom 3"/>
          <p:cNvSpPr txBox="1"/>
          <p:nvPr/>
        </p:nvSpPr>
        <p:spPr>
          <a:xfrm>
            <a:off x="633413" y="4229100"/>
            <a:ext cx="10925174" cy="723275"/>
          </a:xfrm>
          <a:prstGeom prst="rect">
            <a:avLst/>
          </a:prstGeom>
          <a:noFill/>
        </p:spPr>
        <p:txBody>
          <a:bodyPr wrap="square" rtlCol="0">
            <a:spAutoFit/>
          </a:bodyPr>
          <a:lstStyle/>
          <a:p>
            <a:r>
              <a:rPr lang="en-US" sz="1200" b="1" dirty="0">
                <a:solidFill>
                  <a:schemeClr val="bg1"/>
                </a:solidFill>
              </a:rPr>
              <a:t>3</a:t>
            </a:r>
            <a:r>
              <a:rPr lang="en-US" sz="1200" b="1" baseline="30000" dirty="0">
                <a:solidFill>
                  <a:schemeClr val="bg1"/>
                </a:solidFill>
              </a:rPr>
              <a:t>rd</a:t>
            </a:r>
            <a:r>
              <a:rPr lang="en-US" sz="1200" b="1" dirty="0">
                <a:solidFill>
                  <a:schemeClr val="bg1"/>
                </a:solidFill>
              </a:rPr>
              <a:t> ENAI Academic Integrity Summer School 2023</a:t>
            </a:r>
            <a:r>
              <a:rPr lang="sl-SI" sz="1200" b="1" dirty="0">
                <a:solidFill>
                  <a:schemeClr val="bg1"/>
                </a:solidFill>
              </a:rPr>
              <a:t>, </a:t>
            </a:r>
            <a:r>
              <a:rPr lang="en-US" sz="1200" dirty="0">
                <a:solidFill>
                  <a:schemeClr val="bg1"/>
                </a:solidFill>
              </a:rPr>
              <a:t>21st – 25th August 2023</a:t>
            </a:r>
            <a:r>
              <a:rPr lang="sl-SI" sz="1200" dirty="0">
                <a:solidFill>
                  <a:schemeClr val="bg1"/>
                </a:solidFill>
              </a:rPr>
              <a:t>, </a:t>
            </a:r>
            <a:r>
              <a:rPr lang="en-US" sz="1200" dirty="0">
                <a:solidFill>
                  <a:schemeClr val="bg1"/>
                </a:solidFill>
              </a:rPr>
              <a:t>Faculty of Electrical Engineering and Computer Science, University of Maribor, Slovenia</a:t>
            </a:r>
          </a:p>
          <a:p>
            <a:endParaRPr lang="en-US" sz="1100" b="1" dirty="0">
              <a:solidFill>
                <a:schemeClr val="bg1"/>
              </a:solidFill>
            </a:endParaRPr>
          </a:p>
          <a:p>
            <a:endParaRPr lang="sl-SI" dirty="0">
              <a:solidFill>
                <a:schemeClr val="bg1"/>
              </a:solidFill>
            </a:endParaRPr>
          </a:p>
        </p:txBody>
      </p:sp>
    </p:spTree>
    <p:extLst>
      <p:ext uri="{BB962C8B-B14F-4D97-AF65-F5344CB8AC3E}">
        <p14:creationId xmlns:p14="http://schemas.microsoft.com/office/powerpoint/2010/main" val="436364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Responsibility of the engineers</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1825624"/>
            <a:ext cx="10515600" cy="4961069"/>
          </a:xfrm>
        </p:spPr>
        <p:txBody>
          <a:bodyPr>
            <a:normAutofit lnSpcReduction="10000"/>
          </a:bodyPr>
          <a:lstStyle/>
          <a:p>
            <a:pPr eaLnBrk="1" hangingPunct="1"/>
            <a:r>
              <a:rPr lang="en-SI" altLang="sl-SI" sz="2400" dirty="0"/>
              <a:t>Shortly after the launch of ChatGPT, many developers started working on similar AI tools. On one side we have large companies with plenty of resources, on the other we have smaller groups or even individuals with limited resources.</a:t>
            </a:r>
          </a:p>
          <a:p>
            <a:pPr eaLnBrk="1" hangingPunct="1"/>
            <a:r>
              <a:rPr lang="en-SI" altLang="sl-SI" sz="2400" dirty="0"/>
              <a:t>Public testing of ChatGPT showed some unwanted results</a:t>
            </a:r>
          </a:p>
          <a:p>
            <a:pPr lvl="1" eaLnBrk="1" hangingPunct="1"/>
            <a:r>
              <a:rPr lang="en-SI" altLang="sl-SI" sz="1800" dirty="0"/>
              <a:t>It can return wrong or misleading answers due to the lack of up-to-date information</a:t>
            </a:r>
          </a:p>
          <a:p>
            <a:pPr lvl="1" eaLnBrk="1" hangingPunct="1"/>
            <a:r>
              <a:rPr lang="en-SI" altLang="sl-SI" sz="1800" dirty="0"/>
              <a:t>If “jailbroken”, it can use hate speech, negative sentiment and inappropriate language in answers</a:t>
            </a:r>
          </a:p>
          <a:p>
            <a:pPr eaLnBrk="1" hangingPunct="1"/>
            <a:r>
              <a:rPr lang="en-SI" altLang="sl-SI" sz="2400" dirty="0">
                <a:solidFill>
                  <a:srgbClr val="C00000"/>
                </a:solidFill>
              </a:rPr>
              <a:t>The engineers behind large language models and generative AI tools have a responsibility to make them safe and robust for use!</a:t>
            </a:r>
          </a:p>
          <a:p>
            <a:pPr eaLnBrk="1" hangingPunct="1"/>
            <a:r>
              <a:rPr lang="en-SI" altLang="sl-SI" sz="2400" dirty="0"/>
              <a:t>What happens if they don’t?</a:t>
            </a:r>
          </a:p>
          <a:p>
            <a:pPr lvl="1" eaLnBrk="1" hangingPunct="1"/>
            <a:r>
              <a:rPr lang="en-SI" altLang="sl-SI" sz="1800" dirty="0" err="1">
                <a:solidFill>
                  <a:srgbClr val="C00000"/>
                </a:solidFill>
              </a:rPr>
              <a:t>ChaosGPT</a:t>
            </a:r>
            <a:r>
              <a:rPr lang="en-SI" altLang="sl-SI" sz="1800" dirty="0"/>
              <a:t> – an autonomous implementation of ChatGPT with one goal: “destroy humanity”</a:t>
            </a:r>
          </a:p>
          <a:p>
            <a:pPr lvl="1" eaLnBrk="1" hangingPunct="1"/>
            <a:r>
              <a:rPr lang="en-SI" altLang="sl-SI" sz="1800" dirty="0"/>
              <a:t>Demonstration video (</a:t>
            </a:r>
            <a:r>
              <a:rPr lang="sl-SI" altLang="sl-SI" sz="1800" dirty="0">
                <a:solidFill>
                  <a:srgbClr val="0070C0"/>
                </a:solidFill>
                <a:hlinkClick r:id="rId3">
                  <a:extLst>
                    <a:ext uri="{A12FA001-AC4F-418D-AE19-62706E023703}">
                      <ahyp:hlinkClr xmlns:ahyp="http://schemas.microsoft.com/office/drawing/2018/hyperlinkcolor" val="tx"/>
                    </a:ext>
                  </a:extLst>
                </a:hlinkClick>
              </a:rPr>
              <a:t>https://www.youtube.com/watch?v=g7YJIpkk7KM</a:t>
            </a:r>
            <a:r>
              <a:rPr lang="en-SI" altLang="sl-SI" sz="1800" dirty="0"/>
              <a:t>) [24min]</a:t>
            </a:r>
          </a:p>
          <a:p>
            <a:pPr lvl="1" eaLnBrk="1" hangingPunct="1"/>
            <a:r>
              <a:rPr lang="en-SI" altLang="sl-SI" sz="1800" dirty="0"/>
              <a:t>Most likely created as a demonstration or a joke</a:t>
            </a:r>
          </a:p>
          <a:p>
            <a:pPr lvl="1" eaLnBrk="1" hangingPunct="1"/>
            <a:r>
              <a:rPr lang="en-SI" altLang="sl-SI" sz="1800" dirty="0"/>
              <a:t>Did not do much harm, it turned to Twitter and posted disturbing posts</a:t>
            </a:r>
          </a:p>
          <a:p>
            <a:pPr eaLnBrk="1" hangingPunct="1"/>
            <a:r>
              <a:rPr lang="en-SI" altLang="sl-SI" sz="2400" dirty="0"/>
              <a:t>However, it’s a warning of what can happen when there is a </a:t>
            </a:r>
            <a:r>
              <a:rPr lang="en-SI" altLang="sl-SI" sz="2400" dirty="0">
                <a:solidFill>
                  <a:srgbClr val="C00000"/>
                </a:solidFill>
              </a:rPr>
              <a:t>lack of responsibility</a:t>
            </a:r>
            <a:endParaRPr lang="sl-SI" altLang="sl-SI" sz="2400" dirty="0">
              <a:solidFill>
                <a:srgbClr val="C00000"/>
              </a:solidFill>
            </a:endParaRPr>
          </a:p>
          <a:p>
            <a:endParaRPr lang="tr-TR" sz="3200" dirty="0"/>
          </a:p>
        </p:txBody>
      </p:sp>
    </p:spTree>
    <p:extLst>
      <p:ext uri="{BB962C8B-B14F-4D97-AF65-F5344CB8AC3E}">
        <p14:creationId xmlns:p14="http://schemas.microsoft.com/office/powerpoint/2010/main" val="26720313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AI regulation</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1825625"/>
            <a:ext cx="10515600" cy="4919124"/>
          </a:xfrm>
        </p:spPr>
        <p:txBody>
          <a:bodyPr>
            <a:normAutofit/>
          </a:bodyPr>
          <a:lstStyle/>
          <a:p>
            <a:pPr eaLnBrk="1" hangingPunct="1"/>
            <a:r>
              <a:rPr lang="en-SI" altLang="sl-SI" sz="2400" dirty="0"/>
              <a:t>A lot is said about ethical issues in the use of AI</a:t>
            </a:r>
          </a:p>
          <a:p>
            <a:pPr eaLnBrk="1" hangingPunct="1"/>
            <a:r>
              <a:rPr lang="en-SI" altLang="sl-SI" sz="2400" dirty="0"/>
              <a:t>Too little is said about ethical issues in the development of AI</a:t>
            </a:r>
          </a:p>
          <a:p>
            <a:pPr lvl="1" eaLnBrk="1" hangingPunct="1"/>
            <a:r>
              <a:rPr lang="en-SI" altLang="sl-SI" sz="1800" dirty="0"/>
              <a:t>As seen with </a:t>
            </a:r>
            <a:r>
              <a:rPr lang="en-SI" altLang="sl-SI" sz="1800" dirty="0" err="1"/>
              <a:t>ChaosGPT</a:t>
            </a:r>
            <a:r>
              <a:rPr lang="en-SI" altLang="sl-SI" sz="1800" dirty="0"/>
              <a:t>, a rogue developer can cause a problem</a:t>
            </a:r>
          </a:p>
          <a:p>
            <a:pPr lvl="1" eaLnBrk="1" hangingPunct="1"/>
            <a:r>
              <a:rPr lang="en-SI" altLang="sl-SI" sz="1800" dirty="0"/>
              <a:t>Are malicious AI developers a new form of computer hackers?</a:t>
            </a:r>
          </a:p>
          <a:p>
            <a:pPr eaLnBrk="1" hangingPunct="1"/>
            <a:r>
              <a:rPr lang="en-SI" altLang="sl-SI" sz="2400" dirty="0">
                <a:solidFill>
                  <a:srgbClr val="0070C0"/>
                </a:solidFill>
              </a:rPr>
              <a:t>Regulation is eventually coming</a:t>
            </a:r>
          </a:p>
          <a:p>
            <a:pPr eaLnBrk="1" hangingPunct="1"/>
            <a:r>
              <a:rPr lang="en-SI" altLang="sl-SI" sz="2400" dirty="0"/>
              <a:t>Multidisciplinary groups that deal with ethics in the use of AI</a:t>
            </a:r>
          </a:p>
          <a:p>
            <a:pPr eaLnBrk="1" hangingPunct="1"/>
            <a:r>
              <a:rPr lang="en-SI" altLang="sl-SI" sz="2400" dirty="0"/>
              <a:t>Specialists that deal with ethical issues in the development of AI</a:t>
            </a:r>
          </a:p>
          <a:p>
            <a:pPr eaLnBrk="1" hangingPunct="1"/>
            <a:r>
              <a:rPr lang="en-SI" altLang="sl-SI" sz="2400" dirty="0"/>
              <a:t>National and international organizations/commissions that carry out AI regulation</a:t>
            </a:r>
          </a:p>
          <a:p>
            <a:pPr eaLnBrk="1" hangingPunct="1"/>
            <a:r>
              <a:rPr lang="en-SI" altLang="sl-SI" sz="2400" dirty="0"/>
              <a:t>The “big four” have already formed their own group for regulation</a:t>
            </a:r>
          </a:p>
          <a:p>
            <a:pPr lvl="1" eaLnBrk="1" hangingPunct="1"/>
            <a:r>
              <a:rPr lang="en-SI" altLang="sl-SI" sz="1800" dirty="0">
                <a:solidFill>
                  <a:srgbClr val="C00000"/>
                </a:solidFill>
              </a:rPr>
              <a:t>Frontier Model Forum </a:t>
            </a:r>
            <a:r>
              <a:rPr lang="en-SI" altLang="sl-SI" sz="1800" dirty="0"/>
              <a:t>(OpenAI, Microsoft, Google, Anthropic)</a:t>
            </a:r>
          </a:p>
          <a:p>
            <a:pPr lvl="1" eaLnBrk="1" hangingPunct="1"/>
            <a:r>
              <a:rPr lang="en-SI" altLang="sl-SI" sz="1800" dirty="0"/>
              <a:t>They certainly have the resources, but time will tell if this is a good idea</a:t>
            </a:r>
            <a:endParaRPr lang="tr-TR" sz="2800" dirty="0"/>
          </a:p>
        </p:txBody>
      </p:sp>
    </p:spTree>
    <p:extLst>
      <p:ext uri="{BB962C8B-B14F-4D97-AF65-F5344CB8AC3E}">
        <p14:creationId xmlns:p14="http://schemas.microsoft.com/office/powerpoint/2010/main" val="20149508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Detecting AI generated text</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199" y="1825624"/>
            <a:ext cx="11292281" cy="5103682"/>
          </a:xfrm>
        </p:spPr>
        <p:txBody>
          <a:bodyPr>
            <a:normAutofit/>
          </a:bodyPr>
          <a:lstStyle/>
          <a:p>
            <a:pPr eaLnBrk="1" hangingPunct="1"/>
            <a:r>
              <a:rPr lang="en-SI" altLang="sl-SI" sz="2400" dirty="0"/>
              <a:t>Why detect AI generated text?</a:t>
            </a:r>
          </a:p>
          <a:p>
            <a:pPr lvl="1" eaLnBrk="1" hangingPunct="1"/>
            <a:r>
              <a:rPr lang="en-SI" altLang="sl-SI" sz="1800" dirty="0"/>
              <a:t>Tools like ChatGPT can be used to do homework, write a seminar or an academic paper</a:t>
            </a:r>
          </a:p>
          <a:p>
            <a:pPr lvl="1" eaLnBrk="1" hangingPunct="1"/>
            <a:r>
              <a:rPr lang="en-SI" altLang="sl-SI" sz="1800" dirty="0">
                <a:solidFill>
                  <a:srgbClr val="0070C0"/>
                </a:solidFill>
              </a:rPr>
              <a:t>Division of opinions: </a:t>
            </a:r>
            <a:r>
              <a:rPr lang="en-SI" altLang="sl-SI" sz="1800" dirty="0"/>
              <a:t>is the use of generative AI tools an academic misconduct?</a:t>
            </a:r>
          </a:p>
          <a:p>
            <a:pPr eaLnBrk="1" hangingPunct="1"/>
            <a:r>
              <a:rPr lang="en-GB" altLang="sl-SI" sz="2400" dirty="0"/>
              <a:t>S</a:t>
            </a:r>
            <a:r>
              <a:rPr lang="en-SI" altLang="sl-SI" sz="2400" dirty="0" err="1"/>
              <a:t>ome</a:t>
            </a:r>
            <a:r>
              <a:rPr lang="en-SI" altLang="sl-SI" sz="2400" dirty="0"/>
              <a:t> research on detecting AI generated text has been done</a:t>
            </a:r>
          </a:p>
          <a:p>
            <a:pPr lvl="1" eaLnBrk="1" hangingPunct="1"/>
            <a:r>
              <a:rPr lang="en-SI" altLang="sl-SI" sz="1800" dirty="0"/>
              <a:t>GPT-2 detector by OpenAI showed promise</a:t>
            </a:r>
          </a:p>
          <a:p>
            <a:pPr eaLnBrk="1" hangingPunct="1"/>
            <a:r>
              <a:rPr lang="en-SI" altLang="sl-SI" sz="2400" dirty="0"/>
              <a:t>After the launch of ChatGPT this became a much more active field of research</a:t>
            </a:r>
          </a:p>
          <a:p>
            <a:pPr eaLnBrk="1" hangingPunct="1"/>
            <a:r>
              <a:rPr lang="en-SI" altLang="sl-SI" sz="2400" dirty="0"/>
              <a:t>OpenAI shut down their detector due to low accuracy (July 20th, 2023)</a:t>
            </a:r>
          </a:p>
          <a:p>
            <a:pPr lvl="1" eaLnBrk="1" hangingPunct="1"/>
            <a:r>
              <a:rPr lang="en-SI" altLang="sl-SI" sz="1800" dirty="0"/>
              <a:t>This indicates that the detection of AI generated text is a hard problem to solve</a:t>
            </a:r>
          </a:p>
          <a:p>
            <a:pPr eaLnBrk="1" hangingPunct="1"/>
            <a:r>
              <a:rPr lang="en-SI" altLang="sl-SI" sz="2400" dirty="0"/>
              <a:t>Some algorithms and approaches have been proposed by researchers</a:t>
            </a:r>
          </a:p>
          <a:p>
            <a:pPr lvl="1" eaLnBrk="1" hangingPunct="1"/>
            <a:r>
              <a:rPr lang="en-SI" altLang="sl-SI" sz="1800" dirty="0" err="1"/>
              <a:t>GPTZero</a:t>
            </a:r>
            <a:r>
              <a:rPr lang="en-GB" altLang="sl-SI" sz="1800" dirty="0"/>
              <a:t>, </a:t>
            </a:r>
            <a:r>
              <a:rPr lang="en-SI" altLang="sl-SI" sz="1800" dirty="0" err="1"/>
              <a:t>DetectGPT</a:t>
            </a:r>
            <a:r>
              <a:rPr lang="en-GB" altLang="sl-SI" sz="1800" dirty="0"/>
              <a:t>, </a:t>
            </a:r>
            <a:r>
              <a:rPr lang="en-SI" altLang="sl-SI" sz="1800" dirty="0"/>
              <a:t>LM watermarking</a:t>
            </a:r>
          </a:p>
          <a:p>
            <a:pPr eaLnBrk="1" hangingPunct="1"/>
            <a:r>
              <a:rPr lang="en-SI" altLang="sl-SI" sz="2400" dirty="0"/>
              <a:t>At the Laboratory for heterogeneous computer systems, we are currently working on extending our plagiarism detection software to also detect AI generated text using above algorithms</a:t>
            </a:r>
          </a:p>
          <a:p>
            <a:endParaRPr lang="tr-TR" sz="3200" dirty="0"/>
          </a:p>
        </p:txBody>
      </p:sp>
    </p:spTree>
    <p:extLst>
      <p:ext uri="{BB962C8B-B14F-4D97-AF65-F5344CB8AC3E}">
        <p14:creationId xmlns:p14="http://schemas.microsoft.com/office/powerpoint/2010/main" val="859904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err="1"/>
              <a:t>GPTZero</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199" y="1825625"/>
            <a:ext cx="11292281" cy="4919124"/>
          </a:xfrm>
        </p:spPr>
        <p:txBody>
          <a:bodyPr>
            <a:normAutofit lnSpcReduction="10000"/>
          </a:bodyPr>
          <a:lstStyle/>
          <a:p>
            <a:pPr eaLnBrk="1" hangingPunct="1"/>
            <a:r>
              <a:rPr lang="en-GB" altLang="sl-SI" sz="2400" dirty="0"/>
              <a:t>D</a:t>
            </a:r>
            <a:r>
              <a:rPr lang="en-SI" altLang="sl-SI" sz="2400" dirty="0"/>
              <a:t>emo: </a:t>
            </a:r>
            <a:r>
              <a:rPr lang="sl-SI" altLang="sl-SI" sz="2400" dirty="0">
                <a:solidFill>
                  <a:srgbClr val="0070C0"/>
                </a:solidFill>
                <a:hlinkClick r:id="rId3">
                  <a:extLst>
                    <a:ext uri="{A12FA001-AC4F-418D-AE19-62706E023703}">
                      <ahyp:hlinkClr xmlns:ahyp="http://schemas.microsoft.com/office/drawing/2018/hyperlinkcolor" val="tx"/>
                    </a:ext>
                  </a:extLst>
                </a:hlinkClick>
              </a:rPr>
              <a:t>https://gptzero.me/</a:t>
            </a:r>
            <a:endParaRPr lang="sl-SI" altLang="sl-SI" sz="2400" dirty="0"/>
          </a:p>
          <a:p>
            <a:pPr eaLnBrk="1" hangingPunct="1"/>
            <a:r>
              <a:rPr lang="en-SI" altLang="sl-SI" sz="2400" dirty="0"/>
              <a:t>Developed by Edward Tian, a Princeton University computer science student</a:t>
            </a:r>
          </a:p>
          <a:p>
            <a:pPr eaLnBrk="1" hangingPunct="1"/>
            <a:r>
              <a:rPr lang="en-SI" altLang="sl-SI" sz="2400" dirty="0">
                <a:solidFill>
                  <a:srgbClr val="0070C0"/>
                </a:solidFill>
              </a:rPr>
              <a:t>Perplexity</a:t>
            </a:r>
            <a:r>
              <a:rPr lang="en-SI" altLang="sl-SI" sz="2400" dirty="0"/>
              <a:t>: if the detector is perplexed (surprised) by the text, then the text has high complexity and is more likely written by a human</a:t>
            </a:r>
          </a:p>
          <a:p>
            <a:pPr eaLnBrk="1" hangingPunct="1"/>
            <a:r>
              <a:rPr lang="en-SI" altLang="sl-SI" sz="2400" dirty="0">
                <a:solidFill>
                  <a:srgbClr val="0070C0"/>
                </a:solidFill>
              </a:rPr>
              <a:t>Burstiness</a:t>
            </a:r>
            <a:r>
              <a:rPr lang="en-SI" altLang="sl-SI" sz="2400" dirty="0"/>
              <a:t>: compares variation of sentences; humans tend to write with greater burstiness (e.g. long and complex sentences alongside short and simple sentences)</a:t>
            </a:r>
          </a:p>
          <a:p>
            <a:pPr eaLnBrk="1" hangingPunct="1"/>
            <a:r>
              <a:rPr lang="en-SI" altLang="sl-SI" sz="2400" dirty="0"/>
              <a:t>AI generated text generally tends to be more </a:t>
            </a:r>
            <a:r>
              <a:rPr lang="en-SI" altLang="sl-SI" sz="2400" dirty="0">
                <a:solidFill>
                  <a:srgbClr val="C00000"/>
                </a:solidFill>
              </a:rPr>
              <a:t>uniform</a:t>
            </a:r>
            <a:r>
              <a:rPr lang="en-SI" altLang="sl-SI" sz="2400" dirty="0"/>
              <a:t> and </a:t>
            </a:r>
            <a:r>
              <a:rPr lang="en-SI" altLang="sl-SI" sz="2400" dirty="0">
                <a:solidFill>
                  <a:srgbClr val="C00000"/>
                </a:solidFill>
              </a:rPr>
              <a:t>less complex</a:t>
            </a:r>
            <a:r>
              <a:rPr lang="en-SI" altLang="sl-SI" sz="2400" dirty="0"/>
              <a:t>. </a:t>
            </a:r>
          </a:p>
          <a:p>
            <a:pPr eaLnBrk="1" hangingPunct="1"/>
            <a:r>
              <a:rPr lang="en-SI" altLang="sl-SI" sz="2400" dirty="0"/>
              <a:t>Major drawbacks of this approach</a:t>
            </a:r>
          </a:p>
          <a:p>
            <a:pPr lvl="1" eaLnBrk="1" hangingPunct="1"/>
            <a:r>
              <a:rPr lang="en-SI" altLang="sl-SI" sz="1800" dirty="0"/>
              <a:t>LLMs have gotten better and can produce text that is less uniform and more complex</a:t>
            </a:r>
          </a:p>
          <a:p>
            <a:pPr lvl="1" eaLnBrk="1" hangingPunct="1"/>
            <a:r>
              <a:rPr lang="en-SI" altLang="sl-SI" sz="1800" dirty="0"/>
              <a:t>For best detection results, one must have available the exact LLM used to generate the text</a:t>
            </a:r>
          </a:p>
          <a:p>
            <a:pPr lvl="1" eaLnBrk="1" hangingPunct="1"/>
            <a:r>
              <a:rPr lang="en-SI" altLang="sl-SI" sz="1800" dirty="0"/>
              <a:t>E.g.: We have generated text with ChatGPT (using the GPT-3.5 LLM). </a:t>
            </a:r>
            <a:r>
              <a:rPr lang="en-SI" altLang="sl-SI" sz="1800" dirty="0">
                <a:solidFill>
                  <a:srgbClr val="C00000"/>
                </a:solidFill>
              </a:rPr>
              <a:t>If the detector does not have access to the LLM, the detection results will be </a:t>
            </a:r>
            <a:r>
              <a:rPr lang="en-SI" altLang="sl-SI" sz="1800" u="sng" dirty="0">
                <a:solidFill>
                  <a:srgbClr val="C00000"/>
                </a:solidFill>
              </a:rPr>
              <a:t>unreliable</a:t>
            </a:r>
            <a:r>
              <a:rPr lang="en-SI" altLang="sl-SI" sz="1800" dirty="0">
                <a:solidFill>
                  <a:srgbClr val="C00000"/>
                </a:solidFill>
              </a:rPr>
              <a:t>!</a:t>
            </a:r>
            <a:endParaRPr lang="en-SI" altLang="sl-SI" sz="1800" b="1" dirty="0">
              <a:solidFill>
                <a:srgbClr val="C00000"/>
              </a:solidFill>
            </a:endParaRPr>
          </a:p>
          <a:p>
            <a:pPr lvl="1" eaLnBrk="1" hangingPunct="1"/>
            <a:r>
              <a:rPr lang="en-SI" altLang="sl-SI" sz="1800" dirty="0"/>
              <a:t>Use of GPT-3.5 LLM programmatically is available from OpenAI but currently only as a paid service, meanwhile people can generate AI text for free with ChatGPT using the same LLM!</a:t>
            </a:r>
          </a:p>
        </p:txBody>
      </p:sp>
    </p:spTree>
    <p:extLst>
      <p:ext uri="{BB962C8B-B14F-4D97-AF65-F5344CB8AC3E}">
        <p14:creationId xmlns:p14="http://schemas.microsoft.com/office/powerpoint/2010/main" val="3814857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err="1"/>
              <a:t>DetectGPT</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1825624"/>
            <a:ext cx="10515600" cy="4910735"/>
          </a:xfrm>
        </p:spPr>
        <p:txBody>
          <a:bodyPr>
            <a:normAutofit/>
          </a:bodyPr>
          <a:lstStyle/>
          <a:p>
            <a:pPr eaLnBrk="1" hangingPunct="1"/>
            <a:r>
              <a:rPr lang="en-GB" altLang="sl-SI" sz="2400" dirty="0"/>
              <a:t>D</a:t>
            </a:r>
            <a:r>
              <a:rPr lang="en-SI" altLang="sl-SI" sz="2400" dirty="0"/>
              <a:t>emo: </a:t>
            </a:r>
            <a:r>
              <a:rPr lang="sl-SI" altLang="sl-SI" sz="2400" dirty="0">
                <a:solidFill>
                  <a:srgbClr val="0070C0"/>
                </a:solidFill>
                <a:hlinkClick r:id="rId3">
                  <a:extLst>
                    <a:ext uri="{A12FA001-AC4F-418D-AE19-62706E023703}">
                      <ahyp:hlinkClr xmlns:ahyp="http://schemas.microsoft.com/office/drawing/2018/hyperlinkcolor" val="tx"/>
                    </a:ext>
                  </a:extLst>
                </a:hlinkClick>
              </a:rPr>
              <a:t>https://detectgpt.ericmitchell.ai/</a:t>
            </a:r>
            <a:endParaRPr lang="sl-SI" altLang="sl-SI" sz="2400" dirty="0"/>
          </a:p>
          <a:p>
            <a:pPr eaLnBrk="1" hangingPunct="1"/>
            <a:r>
              <a:rPr lang="en-SI" altLang="sl-SI" sz="2400" dirty="0"/>
              <a:t>Developed by Eric Mitchell, a PhD student at Stanford University</a:t>
            </a:r>
            <a:endParaRPr lang="en-GB" altLang="sl-SI" sz="2400" dirty="0"/>
          </a:p>
          <a:p>
            <a:pPr eaLnBrk="1" hangingPunct="1"/>
            <a:r>
              <a:rPr lang="en-SI" altLang="sl-SI" sz="2400" dirty="0"/>
              <a:t>Human-written text tends to have a smooth probability distribution over the choice of next word in a sentence</a:t>
            </a:r>
          </a:p>
          <a:p>
            <a:pPr eaLnBrk="1" hangingPunct="1"/>
            <a:r>
              <a:rPr lang="en-SI" altLang="sl-SI" sz="2400" dirty="0"/>
              <a:t>The probability distribution of AI generated text tends to have sharp peaks and valleys </a:t>
            </a:r>
          </a:p>
          <a:p>
            <a:pPr eaLnBrk="1" hangingPunct="1"/>
            <a:r>
              <a:rPr lang="en-SI" altLang="sl-SI" sz="2400" dirty="0"/>
              <a:t>This approach uses a supporting LLM to create perturbations of text and compare it to the text in question</a:t>
            </a:r>
          </a:p>
          <a:p>
            <a:pPr eaLnBrk="1" hangingPunct="1"/>
            <a:r>
              <a:rPr lang="sl-SI" altLang="sl-SI" sz="2400" dirty="0"/>
              <a:t>S</a:t>
            </a:r>
            <a:r>
              <a:rPr lang="en-SI" altLang="sl-SI" sz="2400" dirty="0" err="1"/>
              <a:t>ame</a:t>
            </a:r>
            <a:r>
              <a:rPr lang="en-SI" altLang="sl-SI" sz="2400" dirty="0"/>
              <a:t> drawbacks as </a:t>
            </a:r>
            <a:r>
              <a:rPr lang="en-SI" altLang="sl-SI" sz="2400" dirty="0" err="1"/>
              <a:t>GPTZero</a:t>
            </a:r>
            <a:r>
              <a:rPr lang="en-SI" altLang="sl-SI" sz="2400" dirty="0"/>
              <a:t>: </a:t>
            </a:r>
            <a:r>
              <a:rPr lang="en-SI" altLang="sl-SI" sz="2400" dirty="0">
                <a:solidFill>
                  <a:srgbClr val="C00000"/>
                </a:solidFill>
              </a:rPr>
              <a:t>detection results can be </a:t>
            </a:r>
            <a:r>
              <a:rPr lang="en-SI" altLang="sl-SI" sz="2400" u="sng" dirty="0">
                <a:solidFill>
                  <a:srgbClr val="C00000"/>
                </a:solidFill>
              </a:rPr>
              <a:t>unreliable</a:t>
            </a:r>
          </a:p>
          <a:p>
            <a:endParaRPr lang="tr-TR" sz="2400" dirty="0"/>
          </a:p>
        </p:txBody>
      </p:sp>
    </p:spTree>
    <p:extLst>
      <p:ext uri="{BB962C8B-B14F-4D97-AF65-F5344CB8AC3E}">
        <p14:creationId xmlns:p14="http://schemas.microsoft.com/office/powerpoint/2010/main" val="472427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LM watermarking</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1825624"/>
            <a:ext cx="10515600" cy="4927513"/>
          </a:xfrm>
        </p:spPr>
        <p:txBody>
          <a:bodyPr>
            <a:normAutofit fontScale="85000" lnSpcReduction="10000"/>
          </a:bodyPr>
          <a:lstStyle/>
          <a:p>
            <a:pPr eaLnBrk="1" hangingPunct="1"/>
            <a:r>
              <a:rPr lang="en-SI" altLang="sl-SI" sz="2800" dirty="0"/>
              <a:t>Demo: </a:t>
            </a:r>
            <a:r>
              <a:rPr lang="sl-SI" altLang="sl-SI" sz="2800" dirty="0">
                <a:solidFill>
                  <a:srgbClr val="0070C0"/>
                </a:solidFill>
                <a:hlinkClick r:id="rId3">
                  <a:extLst>
                    <a:ext uri="{A12FA001-AC4F-418D-AE19-62706E023703}">
                      <ahyp:hlinkClr xmlns:ahyp="http://schemas.microsoft.com/office/drawing/2018/hyperlinkcolor" val="tx"/>
                    </a:ext>
                  </a:extLst>
                </a:hlinkClick>
              </a:rPr>
              <a:t>https://huggingface.co/spaces/tomg-group-umd/lm-watermarking</a:t>
            </a:r>
            <a:endParaRPr lang="en-GB" altLang="sl-SI" sz="2800" dirty="0"/>
          </a:p>
          <a:p>
            <a:pPr eaLnBrk="1" hangingPunct="1"/>
            <a:r>
              <a:rPr lang="en-SI" altLang="sl-SI" sz="2800" dirty="0"/>
              <a:t>Developed by John </a:t>
            </a:r>
            <a:r>
              <a:rPr lang="en-SI" altLang="sl-SI" sz="2800" dirty="0" err="1"/>
              <a:t>Kirchenbauer</a:t>
            </a:r>
            <a:r>
              <a:rPr lang="en-SI" altLang="sl-SI" sz="2800" dirty="0"/>
              <a:t>, PhD student at University of Maryland</a:t>
            </a:r>
          </a:p>
          <a:p>
            <a:pPr eaLnBrk="1" hangingPunct="1"/>
            <a:r>
              <a:rPr lang="en-SI" altLang="sl-SI" sz="2800" dirty="0"/>
              <a:t>Use of watermarks in AI generated text</a:t>
            </a:r>
          </a:p>
          <a:p>
            <a:pPr eaLnBrk="1" hangingPunct="1"/>
            <a:r>
              <a:rPr lang="en-SI" altLang="sl-SI" sz="2800" dirty="0"/>
              <a:t>Some watermarks can be specific, others can be assumed as LLM’s “writing style”</a:t>
            </a:r>
          </a:p>
          <a:p>
            <a:pPr eaLnBrk="1" hangingPunct="1"/>
            <a:r>
              <a:rPr lang="en-SI" altLang="sl-SI" sz="2800" dirty="0"/>
              <a:t>Optimally, all LLMs would have a unique watermark</a:t>
            </a:r>
          </a:p>
          <a:p>
            <a:pPr eaLnBrk="1" hangingPunct="1"/>
            <a:r>
              <a:rPr lang="en-SI" altLang="sl-SI" sz="2800" dirty="0"/>
              <a:t>Watermarks are a selection of “green listed” words that are more commonly used to generate text</a:t>
            </a:r>
          </a:p>
          <a:p>
            <a:pPr eaLnBrk="1" hangingPunct="1"/>
            <a:r>
              <a:rPr lang="en-SI" altLang="sl-SI" sz="2800" dirty="0"/>
              <a:t>Detection is then limited to detecting the watermarks (“green listed” words)</a:t>
            </a:r>
          </a:p>
          <a:p>
            <a:pPr eaLnBrk="1" hangingPunct="1"/>
            <a:r>
              <a:rPr lang="en-SI" altLang="sl-SI" sz="2800" dirty="0"/>
              <a:t>If the “green listed” words in the text have a higher probability than other words, the text is assumed as AI generated</a:t>
            </a:r>
          </a:p>
          <a:p>
            <a:pPr eaLnBrk="1" hangingPunct="1"/>
            <a:r>
              <a:rPr lang="en-SI" altLang="sl-SI" sz="2800" dirty="0">
                <a:solidFill>
                  <a:srgbClr val="0070C0"/>
                </a:solidFill>
              </a:rPr>
              <a:t>The most reliable approach when watermark is present</a:t>
            </a:r>
          </a:p>
          <a:p>
            <a:pPr eaLnBrk="1" hangingPunct="1"/>
            <a:r>
              <a:rPr lang="en-SI" altLang="sl-SI" sz="2800" dirty="0">
                <a:solidFill>
                  <a:srgbClr val="C00000"/>
                </a:solidFill>
              </a:rPr>
              <a:t>Drawback: </a:t>
            </a:r>
            <a:r>
              <a:rPr lang="en-SI" altLang="sl-SI" sz="2800" u="sng" dirty="0">
                <a:solidFill>
                  <a:srgbClr val="C00000"/>
                </a:solidFill>
              </a:rPr>
              <a:t>approach assumes there is a watermark present</a:t>
            </a:r>
          </a:p>
        </p:txBody>
      </p:sp>
    </p:spTree>
    <p:extLst>
      <p:ext uri="{BB962C8B-B14F-4D97-AF65-F5344CB8AC3E}">
        <p14:creationId xmlns:p14="http://schemas.microsoft.com/office/powerpoint/2010/main" val="246134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Future developments</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199" y="1825625"/>
            <a:ext cx="10889609" cy="4351338"/>
          </a:xfrm>
        </p:spPr>
        <p:txBody>
          <a:bodyPr>
            <a:normAutofit/>
          </a:bodyPr>
          <a:lstStyle/>
          <a:p>
            <a:r>
              <a:rPr lang="en-SI" sz="2400" dirty="0"/>
              <a:t>Continuous improvement of LLMs and AI tools that use them</a:t>
            </a:r>
          </a:p>
          <a:p>
            <a:r>
              <a:rPr lang="en-SI" sz="2400" dirty="0"/>
              <a:t>New hardware improvements will make AI tools even more accessible</a:t>
            </a:r>
          </a:p>
          <a:p>
            <a:r>
              <a:rPr lang="en-SI" sz="2400" dirty="0"/>
              <a:t>Improvements in AI development and explainable AI</a:t>
            </a:r>
          </a:p>
          <a:p>
            <a:r>
              <a:rPr lang="en-SI" sz="2400" dirty="0"/>
              <a:t>For now, large private companies have the edge in state-of-the-art capabilities</a:t>
            </a:r>
          </a:p>
          <a:p>
            <a:r>
              <a:rPr lang="en-SI" sz="2400" dirty="0"/>
              <a:t>Further developments of open source LLMs</a:t>
            </a:r>
          </a:p>
          <a:p>
            <a:r>
              <a:rPr lang="en-SI" sz="2400" dirty="0"/>
              <a:t>Autonomous AI agents</a:t>
            </a:r>
          </a:p>
          <a:p>
            <a:r>
              <a:rPr lang="en-SI" sz="2400" dirty="0"/>
              <a:t>Changes in everyday life due to AI applications</a:t>
            </a:r>
          </a:p>
          <a:p>
            <a:r>
              <a:rPr lang="en-SI" sz="2400" dirty="0"/>
              <a:t>AI regulation, new laws, recommendations and policies</a:t>
            </a:r>
          </a:p>
        </p:txBody>
      </p:sp>
    </p:spTree>
    <p:extLst>
      <p:ext uri="{BB962C8B-B14F-4D97-AF65-F5344CB8AC3E}">
        <p14:creationId xmlns:p14="http://schemas.microsoft.com/office/powerpoint/2010/main" val="2816840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a:xfrm>
            <a:off x="838200" y="2906992"/>
            <a:ext cx="10515600" cy="1325563"/>
          </a:xfrm>
        </p:spPr>
        <p:txBody>
          <a:bodyPr/>
          <a:lstStyle/>
          <a:p>
            <a:pPr algn="ctr"/>
            <a:r>
              <a:rPr lang="en-US" sz="2400" dirty="0">
                <a:solidFill>
                  <a:schemeClr val="bg1">
                    <a:lumMod val="65000"/>
                  </a:schemeClr>
                </a:solidFill>
              </a:rPr>
              <a:t>Thank you for your attention</a:t>
            </a:r>
            <a:br>
              <a:rPr lang="en-US" dirty="0"/>
            </a:br>
            <a:r>
              <a:rPr lang="en-US" dirty="0"/>
              <a:t>Questions?</a:t>
            </a:r>
            <a:endParaRPr lang="tr-TR" dirty="0"/>
          </a:p>
        </p:txBody>
      </p:sp>
    </p:spTree>
    <p:extLst>
      <p:ext uri="{BB962C8B-B14F-4D97-AF65-F5344CB8AC3E}">
        <p14:creationId xmlns:p14="http://schemas.microsoft.com/office/powerpoint/2010/main" val="637746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Links and references</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199" y="1825625"/>
            <a:ext cx="10889609" cy="4351338"/>
          </a:xfrm>
        </p:spPr>
        <p:txBody>
          <a:bodyPr>
            <a:normAutofit/>
          </a:bodyPr>
          <a:lstStyle/>
          <a:p>
            <a:r>
              <a:rPr lang="en-GB" sz="2400" dirty="0"/>
              <a:t>Transformer deep neural network architecture (</a:t>
            </a:r>
            <a:r>
              <a:rPr lang="en-GB" sz="2400" dirty="0">
                <a:hlinkClick r:id="rId3"/>
              </a:rPr>
              <a:t>original paper</a:t>
            </a:r>
            <a:r>
              <a:rPr lang="en-GB" sz="2400" dirty="0"/>
              <a:t>)</a:t>
            </a:r>
          </a:p>
          <a:p>
            <a:r>
              <a:rPr lang="en-GB" sz="2400" dirty="0"/>
              <a:t>BERT models (</a:t>
            </a:r>
            <a:r>
              <a:rPr lang="en-GB" sz="2400" dirty="0">
                <a:hlinkClick r:id="rId4"/>
              </a:rPr>
              <a:t>collection of papers</a:t>
            </a:r>
            <a:r>
              <a:rPr lang="en-GB" sz="2400" dirty="0"/>
              <a:t> on Papers With Code)</a:t>
            </a:r>
          </a:p>
          <a:p>
            <a:r>
              <a:rPr lang="en-GB" sz="2400" dirty="0"/>
              <a:t>GPT models (</a:t>
            </a:r>
            <a:r>
              <a:rPr lang="en-GB" sz="2400" dirty="0">
                <a:hlinkClick r:id="rId5"/>
              </a:rPr>
              <a:t>collection of papers</a:t>
            </a:r>
            <a:r>
              <a:rPr lang="en-GB" sz="2400" dirty="0"/>
              <a:t> on Papers With Code)</a:t>
            </a:r>
          </a:p>
          <a:p>
            <a:r>
              <a:rPr lang="en-GB" sz="2400" dirty="0"/>
              <a:t>T5 models (</a:t>
            </a:r>
            <a:r>
              <a:rPr lang="en-GB" sz="2400" dirty="0">
                <a:hlinkClick r:id="rId6"/>
              </a:rPr>
              <a:t>collection of papers</a:t>
            </a:r>
            <a:r>
              <a:rPr lang="en-GB" sz="2400" dirty="0"/>
              <a:t> on Papers With Code)</a:t>
            </a:r>
            <a:endParaRPr lang="en-SI" sz="2400" dirty="0"/>
          </a:p>
          <a:p>
            <a:r>
              <a:rPr lang="en-SI" sz="2400" dirty="0"/>
              <a:t>Create an app to chat with your own </a:t>
            </a:r>
            <a:r>
              <a:rPr lang="en-SI" sz="2400"/>
              <a:t>PDF documents (</a:t>
            </a:r>
            <a:r>
              <a:rPr lang="en-SI" sz="2400" dirty="0">
                <a:hlinkClick r:id="rId7"/>
              </a:rPr>
              <a:t>YouTube tutorial</a:t>
            </a:r>
            <a:r>
              <a:rPr lang="en-SI" sz="2400" dirty="0"/>
              <a:t>)</a:t>
            </a:r>
          </a:p>
          <a:p>
            <a:r>
              <a:rPr lang="en-GB" sz="2400" dirty="0"/>
              <a:t>AI generated text detection (</a:t>
            </a:r>
            <a:r>
              <a:rPr lang="en-GB" sz="2400" dirty="0" err="1">
                <a:hlinkClick r:id="rId8"/>
              </a:rPr>
              <a:t>DetectGPT</a:t>
            </a:r>
            <a:r>
              <a:rPr lang="en-GB" sz="2400" dirty="0"/>
              <a:t>, </a:t>
            </a:r>
            <a:r>
              <a:rPr lang="en-GB" sz="2400" dirty="0">
                <a:hlinkClick r:id="rId9"/>
              </a:rPr>
              <a:t>LM watermarking</a:t>
            </a:r>
            <a:r>
              <a:rPr lang="en-GB" sz="2400" dirty="0"/>
              <a:t>, </a:t>
            </a:r>
            <a:r>
              <a:rPr lang="en-GB" sz="2400" dirty="0">
                <a:hlinkClick r:id="rId10"/>
              </a:rPr>
              <a:t>Testing of tools</a:t>
            </a:r>
            <a:r>
              <a:rPr lang="en-GB" sz="2400" dirty="0"/>
              <a:t>)</a:t>
            </a:r>
            <a:endParaRPr lang="en-SI" sz="2400" dirty="0"/>
          </a:p>
        </p:txBody>
      </p:sp>
    </p:spTree>
    <p:extLst>
      <p:ext uri="{BB962C8B-B14F-4D97-AF65-F5344CB8AC3E}">
        <p14:creationId xmlns:p14="http://schemas.microsoft.com/office/powerpoint/2010/main" val="1011815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Lecture outline</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a:bodyPr>
          <a:lstStyle/>
          <a:p>
            <a:pPr eaLnBrk="1" hangingPunct="1"/>
            <a:r>
              <a:rPr lang="en-SI" altLang="sl-SI" sz="2400" dirty="0"/>
              <a:t>Short timeline of recent AI developments</a:t>
            </a:r>
          </a:p>
          <a:p>
            <a:pPr eaLnBrk="1" hangingPunct="1"/>
            <a:r>
              <a:rPr lang="en-SI" altLang="sl-SI" sz="2400" dirty="0"/>
              <a:t>Emergence of large language models (LLMs)</a:t>
            </a:r>
          </a:p>
          <a:p>
            <a:pPr eaLnBrk="1" hangingPunct="1"/>
            <a:r>
              <a:rPr lang="en-SI" altLang="sl-SI" sz="2400" dirty="0"/>
              <a:t>Emergence of generative AI tools</a:t>
            </a:r>
          </a:p>
          <a:p>
            <a:pPr eaLnBrk="1" hangingPunct="1"/>
            <a:r>
              <a:rPr lang="en-SI" altLang="sl-SI" sz="2400" dirty="0"/>
              <a:t>Generative AI tools from a technical point of view</a:t>
            </a:r>
          </a:p>
          <a:p>
            <a:pPr eaLnBrk="1" hangingPunct="1"/>
            <a:r>
              <a:rPr lang="en-SI" altLang="sl-SI" sz="2400" dirty="0"/>
              <a:t>Overview of AI tools for text generation</a:t>
            </a:r>
          </a:p>
          <a:p>
            <a:pPr eaLnBrk="1" hangingPunct="1"/>
            <a:r>
              <a:rPr lang="en-SI" altLang="sl-SI" sz="2400" dirty="0"/>
              <a:t>Responsibility of the engineers</a:t>
            </a:r>
          </a:p>
          <a:p>
            <a:pPr eaLnBrk="1" hangingPunct="1"/>
            <a:r>
              <a:rPr lang="en-SI" altLang="sl-SI" sz="2400" dirty="0"/>
              <a:t>AI regulation</a:t>
            </a:r>
          </a:p>
          <a:p>
            <a:pPr eaLnBrk="1" hangingPunct="1"/>
            <a:r>
              <a:rPr lang="en-SI" altLang="sl-SI" sz="2400" dirty="0"/>
              <a:t>Detecting AI generated text</a:t>
            </a:r>
            <a:endParaRPr lang="en-GB" altLang="sl-SI" sz="2400" dirty="0"/>
          </a:p>
        </p:txBody>
      </p:sp>
    </p:spTree>
    <p:extLst>
      <p:ext uri="{BB962C8B-B14F-4D97-AF65-F5344CB8AC3E}">
        <p14:creationId xmlns:p14="http://schemas.microsoft.com/office/powerpoint/2010/main" val="3061962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Recent AI developments</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lnSpcReduction="10000"/>
          </a:bodyPr>
          <a:lstStyle/>
          <a:p>
            <a:pPr eaLnBrk="1" hangingPunct="1"/>
            <a:r>
              <a:rPr lang="en-GB" altLang="sl-SI" sz="2400" dirty="0"/>
              <a:t>R</a:t>
            </a:r>
            <a:r>
              <a:rPr lang="en-SI" altLang="sl-SI" sz="2400" dirty="0" err="1"/>
              <a:t>ise</a:t>
            </a:r>
            <a:r>
              <a:rPr lang="en-SI" altLang="sl-SI" sz="2400" dirty="0"/>
              <a:t> in use of virtual assistants</a:t>
            </a:r>
          </a:p>
          <a:p>
            <a:pPr lvl="1" eaLnBrk="1" hangingPunct="1"/>
            <a:r>
              <a:rPr lang="en-SI" altLang="sl-SI" sz="1800" dirty="0"/>
              <a:t>Siri (Apple)</a:t>
            </a:r>
          </a:p>
          <a:p>
            <a:pPr lvl="1" eaLnBrk="1" hangingPunct="1"/>
            <a:r>
              <a:rPr lang="en-SI" altLang="sl-SI" sz="1800" dirty="0"/>
              <a:t>Google Assistant</a:t>
            </a:r>
          </a:p>
          <a:p>
            <a:pPr lvl="1" eaLnBrk="1" hangingPunct="1"/>
            <a:r>
              <a:rPr lang="en-SI" altLang="sl-SI" sz="1800" dirty="0"/>
              <a:t>Alexa (Amazon)</a:t>
            </a:r>
          </a:p>
          <a:p>
            <a:pPr eaLnBrk="1" hangingPunct="1"/>
            <a:r>
              <a:rPr lang="en-SI" altLang="sl-SI" sz="2400" dirty="0"/>
              <a:t>Conversational chatbots</a:t>
            </a:r>
          </a:p>
          <a:p>
            <a:pPr lvl="1" eaLnBrk="1" hangingPunct="1"/>
            <a:r>
              <a:rPr lang="en-SI" altLang="sl-SI" sz="1800" dirty="0"/>
              <a:t>ChatGPT</a:t>
            </a:r>
          </a:p>
          <a:p>
            <a:pPr lvl="1" eaLnBrk="1" hangingPunct="1"/>
            <a:r>
              <a:rPr lang="sl-SI" altLang="sl-SI" sz="1800" dirty="0"/>
              <a:t>C</a:t>
            </a:r>
            <a:r>
              <a:rPr lang="en-SI" altLang="sl-SI" sz="1800" dirty="0" err="1"/>
              <a:t>ustomer</a:t>
            </a:r>
            <a:r>
              <a:rPr lang="en-SI" altLang="sl-SI" sz="1800" dirty="0"/>
              <a:t> support chatbots</a:t>
            </a:r>
          </a:p>
          <a:p>
            <a:pPr eaLnBrk="1" hangingPunct="1"/>
            <a:r>
              <a:rPr lang="en-SI" altLang="sl-SI" sz="2200" dirty="0">
                <a:solidFill>
                  <a:srgbClr val="0070C0"/>
                </a:solidFill>
              </a:rPr>
              <a:t>People interact with virtual assistants more than ever before</a:t>
            </a:r>
            <a:endParaRPr lang="en-SI" altLang="sl-SI" sz="1800" dirty="0">
              <a:solidFill>
                <a:srgbClr val="0070C0"/>
              </a:solidFill>
            </a:endParaRPr>
          </a:p>
          <a:p>
            <a:pPr eaLnBrk="1" hangingPunct="1"/>
            <a:r>
              <a:rPr lang="en-SI" altLang="sl-SI" sz="2400" dirty="0"/>
              <a:t>Advances in AI learning techniques</a:t>
            </a:r>
          </a:p>
          <a:p>
            <a:pPr lvl="1" eaLnBrk="1" hangingPunct="1"/>
            <a:r>
              <a:rPr lang="sl-SI" altLang="sl-SI" sz="1800" dirty="0"/>
              <a:t>R</a:t>
            </a:r>
            <a:r>
              <a:rPr lang="en-SI" altLang="sl-SI" sz="1800" dirty="0" err="1"/>
              <a:t>einforcement</a:t>
            </a:r>
            <a:r>
              <a:rPr lang="en-SI" altLang="sl-SI" sz="1800" dirty="0"/>
              <a:t> learning</a:t>
            </a:r>
          </a:p>
          <a:p>
            <a:pPr lvl="1" eaLnBrk="1" hangingPunct="1"/>
            <a:r>
              <a:rPr lang="en-SI" altLang="sl-SI" sz="1800" dirty="0"/>
              <a:t>Deep(er) neural networks</a:t>
            </a:r>
          </a:p>
          <a:p>
            <a:pPr lvl="1" eaLnBrk="1" hangingPunct="1"/>
            <a:r>
              <a:rPr lang="en-SI" altLang="sl-SI" sz="1800" dirty="0"/>
              <a:t>Explainable AI</a:t>
            </a:r>
          </a:p>
          <a:p>
            <a:pPr eaLnBrk="1" hangingPunct="1"/>
            <a:r>
              <a:rPr lang="en-SI" altLang="sl-SI" sz="2200" dirty="0">
                <a:solidFill>
                  <a:srgbClr val="0070C0"/>
                </a:solidFill>
              </a:rPr>
              <a:t>We can create very complex and highly accurate AI systems</a:t>
            </a:r>
          </a:p>
          <a:p>
            <a:endParaRPr lang="tr-TR" dirty="0"/>
          </a:p>
        </p:txBody>
      </p:sp>
    </p:spTree>
    <p:extLst>
      <p:ext uri="{BB962C8B-B14F-4D97-AF65-F5344CB8AC3E}">
        <p14:creationId xmlns:p14="http://schemas.microsoft.com/office/powerpoint/2010/main" val="2113807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SI" altLang="sl-SI" dirty="0"/>
              <a:t>Emergence of LLMs</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1825625"/>
            <a:ext cx="11353800" cy="4351338"/>
          </a:xfrm>
        </p:spPr>
        <p:txBody>
          <a:bodyPr>
            <a:normAutofit fontScale="92500" lnSpcReduction="20000"/>
          </a:bodyPr>
          <a:lstStyle/>
          <a:p>
            <a:pPr eaLnBrk="1" hangingPunct="1"/>
            <a:r>
              <a:rPr lang="en-SI" altLang="sl-SI" sz="2600" dirty="0"/>
              <a:t>Foundations started in 2017 with the Transformer neural network architecture</a:t>
            </a:r>
          </a:p>
          <a:p>
            <a:pPr lvl="1" eaLnBrk="1" hangingPunct="1"/>
            <a:r>
              <a:rPr lang="sl-SI" altLang="sl-SI" sz="1900" dirty="0"/>
              <a:t>S</a:t>
            </a:r>
            <a:r>
              <a:rPr lang="en-SI" altLang="sl-SI" sz="1900" dirty="0" err="1"/>
              <a:t>tate</a:t>
            </a:r>
            <a:r>
              <a:rPr lang="en-SI" altLang="sl-SI" sz="1900" dirty="0"/>
              <a:t>-of-the-art deep neural network structure that excels in linguistic tasks</a:t>
            </a:r>
          </a:p>
          <a:p>
            <a:pPr eaLnBrk="1" hangingPunct="1"/>
            <a:r>
              <a:rPr lang="en-SI" altLang="sl-SI" sz="2600" dirty="0"/>
              <a:t>First large language models</a:t>
            </a:r>
          </a:p>
          <a:p>
            <a:pPr lvl="1" eaLnBrk="1" hangingPunct="1"/>
            <a:r>
              <a:rPr lang="en-SI" altLang="sl-SI" sz="1900" dirty="0"/>
              <a:t>2018 – BERT (Bidirectional Encoder Representations from Transformers); </a:t>
            </a:r>
            <a:r>
              <a:rPr lang="en-SI" altLang="sl-SI" sz="1900" b="1" u="sng" dirty="0"/>
              <a:t>text classification</a:t>
            </a:r>
            <a:r>
              <a:rPr lang="en-SI" altLang="sl-SI" sz="1900" dirty="0"/>
              <a:t>; Google</a:t>
            </a:r>
          </a:p>
          <a:p>
            <a:pPr lvl="1" eaLnBrk="1" hangingPunct="1"/>
            <a:r>
              <a:rPr lang="en-SI" altLang="sl-SI" sz="1900" dirty="0"/>
              <a:t>2018 – GPT-1 (Generative Pre-trained Transformer); </a:t>
            </a:r>
            <a:r>
              <a:rPr lang="en-SI" altLang="sl-SI" sz="1900" b="1" u="sng" dirty="0"/>
              <a:t>text generation</a:t>
            </a:r>
            <a:r>
              <a:rPr lang="en-SI" altLang="sl-SI" sz="1900" dirty="0"/>
              <a:t>; OpenAI</a:t>
            </a:r>
          </a:p>
          <a:p>
            <a:pPr lvl="1" eaLnBrk="1" hangingPunct="1"/>
            <a:r>
              <a:rPr lang="en-SI" altLang="sl-SI" sz="1900" dirty="0"/>
              <a:t>2020 – T5 (Text-To-Text Transfer Transformer); </a:t>
            </a:r>
            <a:r>
              <a:rPr lang="en-SI" altLang="sl-SI" sz="1900" b="1" u="sng" dirty="0"/>
              <a:t>multiple NLP tasks</a:t>
            </a:r>
            <a:r>
              <a:rPr lang="en-SI" altLang="sl-SI" sz="1900" dirty="0"/>
              <a:t>; Google</a:t>
            </a:r>
          </a:p>
          <a:p>
            <a:pPr eaLnBrk="1" hangingPunct="1"/>
            <a:r>
              <a:rPr lang="en-SI" altLang="sl-SI" sz="2600" dirty="0">
                <a:solidFill>
                  <a:srgbClr val="C00000"/>
                </a:solidFill>
              </a:rPr>
              <a:t>Extremely fast rise of bigger and better LLMs</a:t>
            </a:r>
          </a:p>
          <a:p>
            <a:pPr eaLnBrk="1" hangingPunct="1"/>
            <a:r>
              <a:rPr lang="en-SI" altLang="sl-SI" sz="2600" dirty="0"/>
              <a:t>Most BERT models quickly</a:t>
            </a:r>
            <a:r>
              <a:rPr lang="en-GB" altLang="sl-SI" sz="2600" dirty="0"/>
              <a:t> </a:t>
            </a:r>
            <a:r>
              <a:rPr lang="en-SI" altLang="sl-SI" sz="2600" dirty="0"/>
              <a:t>emerged as a </a:t>
            </a:r>
            <a:br>
              <a:rPr lang="en-GB" altLang="sl-SI" sz="2600" dirty="0"/>
            </a:br>
            <a:r>
              <a:rPr lang="en-SI" altLang="sl-SI" sz="2600" dirty="0"/>
              <a:t>result of</a:t>
            </a:r>
            <a:r>
              <a:rPr lang="en-GB" altLang="sl-SI" sz="2600" dirty="0"/>
              <a:t> </a:t>
            </a:r>
            <a:r>
              <a:rPr lang="en-SI" altLang="sl-SI" sz="2600" dirty="0">
                <a:solidFill>
                  <a:srgbClr val="0070C0"/>
                </a:solidFill>
              </a:rPr>
              <a:t>academic research</a:t>
            </a:r>
          </a:p>
          <a:p>
            <a:pPr eaLnBrk="1" hangingPunct="1"/>
            <a:r>
              <a:rPr lang="en-SI" altLang="sl-SI" sz="2600" dirty="0"/>
              <a:t>GPT models were mainly</a:t>
            </a:r>
            <a:r>
              <a:rPr lang="en-GB" altLang="sl-SI" sz="2600" dirty="0"/>
              <a:t> </a:t>
            </a:r>
            <a:r>
              <a:rPr lang="en-SI" altLang="sl-SI" sz="2600" dirty="0"/>
              <a:t>developed in the </a:t>
            </a:r>
            <a:br>
              <a:rPr lang="en-GB" altLang="sl-SI" sz="2600" dirty="0"/>
            </a:br>
            <a:r>
              <a:rPr lang="en-SI" altLang="sl-SI" sz="2600" dirty="0">
                <a:solidFill>
                  <a:srgbClr val="0070C0"/>
                </a:solidFill>
              </a:rPr>
              <a:t>private</a:t>
            </a:r>
            <a:r>
              <a:rPr lang="en-GB" altLang="sl-SI" sz="2600" dirty="0">
                <a:solidFill>
                  <a:srgbClr val="0070C0"/>
                </a:solidFill>
              </a:rPr>
              <a:t> </a:t>
            </a:r>
            <a:r>
              <a:rPr lang="en-SI" altLang="sl-SI" sz="2600" dirty="0">
                <a:solidFill>
                  <a:srgbClr val="0070C0"/>
                </a:solidFill>
              </a:rPr>
              <a:t>sector</a:t>
            </a:r>
            <a:r>
              <a:rPr lang="en-SI" altLang="sl-SI" sz="2600" dirty="0"/>
              <a:t> (OpenAI and Google)</a:t>
            </a:r>
          </a:p>
          <a:p>
            <a:pPr eaLnBrk="1" hangingPunct="1"/>
            <a:r>
              <a:rPr lang="en-SI" altLang="sl-SI" sz="2600" dirty="0"/>
              <a:t>Open-source and academic</a:t>
            </a:r>
            <a:r>
              <a:rPr lang="en-GB" altLang="sl-SI" sz="2600" dirty="0"/>
              <a:t> </a:t>
            </a:r>
            <a:r>
              <a:rPr lang="en-SI" altLang="sl-SI" sz="2600" dirty="0"/>
              <a:t>GPT models </a:t>
            </a:r>
            <a:br>
              <a:rPr lang="en-GB" altLang="sl-SI" sz="2600" dirty="0"/>
            </a:br>
            <a:r>
              <a:rPr lang="en-SI" altLang="sl-SI" sz="2600" dirty="0"/>
              <a:t>emerged </a:t>
            </a:r>
            <a:r>
              <a:rPr lang="en-SI" altLang="sl-SI" sz="2600" dirty="0">
                <a:solidFill>
                  <a:srgbClr val="C00000"/>
                </a:solidFill>
              </a:rPr>
              <a:t>only</a:t>
            </a:r>
            <a:r>
              <a:rPr lang="en-GB" altLang="sl-SI" sz="2600" dirty="0">
                <a:solidFill>
                  <a:srgbClr val="C00000"/>
                </a:solidFill>
              </a:rPr>
              <a:t> </a:t>
            </a:r>
            <a:r>
              <a:rPr lang="en-SI" altLang="sl-SI" sz="2600" dirty="0">
                <a:solidFill>
                  <a:srgbClr val="C00000"/>
                </a:solidFill>
              </a:rPr>
              <a:t>after the launch of ChatGPT</a:t>
            </a:r>
            <a:endParaRPr lang="en-SI" altLang="sl-SI" sz="2600" dirty="0"/>
          </a:p>
        </p:txBody>
      </p:sp>
      <p:graphicFrame>
        <p:nvGraphicFramePr>
          <p:cNvPr id="4" name="Table 2">
            <a:extLst>
              <a:ext uri="{FF2B5EF4-FFF2-40B4-BE49-F238E27FC236}">
                <a16:creationId xmlns:a16="http://schemas.microsoft.com/office/drawing/2014/main" id="{0EFB25E9-CA92-2C06-891C-C9A7F38344CA}"/>
              </a:ext>
            </a:extLst>
          </p:cNvPr>
          <p:cNvGraphicFramePr>
            <a:graphicFrameLocks noGrp="1"/>
          </p:cNvGraphicFramePr>
          <p:nvPr>
            <p:extLst>
              <p:ext uri="{D42A27DB-BD31-4B8C-83A1-F6EECF244321}">
                <p14:modId xmlns:p14="http://schemas.microsoft.com/office/powerpoint/2010/main" val="2663769948"/>
              </p:ext>
            </p:extLst>
          </p:nvPr>
        </p:nvGraphicFramePr>
        <p:xfrm>
          <a:off x="6491001" y="4059968"/>
          <a:ext cx="1990198" cy="2595880"/>
        </p:xfrm>
        <a:graphic>
          <a:graphicData uri="http://schemas.openxmlformats.org/drawingml/2006/table">
            <a:tbl>
              <a:tblPr firstRow="1" bandRow="1">
                <a:tableStyleId>{5940675A-B579-460E-94D1-54222C63F5DA}</a:tableStyleId>
              </a:tblPr>
              <a:tblGrid>
                <a:gridCol w="1990198">
                  <a:extLst>
                    <a:ext uri="{9D8B030D-6E8A-4147-A177-3AD203B41FA5}">
                      <a16:colId xmlns:a16="http://schemas.microsoft.com/office/drawing/2014/main" val="3077759043"/>
                    </a:ext>
                  </a:extLst>
                </a:gridCol>
              </a:tblGrid>
              <a:tr h="370840">
                <a:tc>
                  <a:txBody>
                    <a:bodyPr/>
                    <a:lstStyle/>
                    <a:p>
                      <a:pPr algn="ctr"/>
                      <a:r>
                        <a:rPr lang="en-SI" b="1" dirty="0"/>
                        <a:t>BERT models</a:t>
                      </a:r>
                      <a:endParaRPr lang="sl-SI" b="1" dirty="0"/>
                    </a:p>
                  </a:txBody>
                  <a:tcPr anchor="ctr"/>
                </a:tc>
                <a:extLst>
                  <a:ext uri="{0D108BD9-81ED-4DB2-BD59-A6C34878D82A}">
                    <a16:rowId xmlns:a16="http://schemas.microsoft.com/office/drawing/2014/main" val="1526628560"/>
                  </a:ext>
                </a:extLst>
              </a:tr>
              <a:tr h="370840">
                <a:tc>
                  <a:txBody>
                    <a:bodyPr/>
                    <a:lstStyle/>
                    <a:p>
                      <a:pPr algn="ctr"/>
                      <a:r>
                        <a:rPr lang="en-SI" dirty="0" err="1"/>
                        <a:t>RoBERTa</a:t>
                      </a:r>
                      <a:r>
                        <a:rPr lang="en-SI" dirty="0"/>
                        <a:t> (2018) </a:t>
                      </a:r>
                      <a:endParaRPr lang="sl-SI" dirty="0"/>
                    </a:p>
                  </a:txBody>
                  <a:tcPr anchor="ctr"/>
                </a:tc>
                <a:extLst>
                  <a:ext uri="{0D108BD9-81ED-4DB2-BD59-A6C34878D82A}">
                    <a16:rowId xmlns:a16="http://schemas.microsoft.com/office/drawing/2014/main" val="67685342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I" dirty="0"/>
                        <a:t>ALBERT (2019)</a:t>
                      </a:r>
                      <a:endParaRPr lang="sl-SI" dirty="0"/>
                    </a:p>
                  </a:txBody>
                  <a:tcPr anchor="ctr"/>
                </a:tc>
                <a:extLst>
                  <a:ext uri="{0D108BD9-81ED-4DB2-BD59-A6C34878D82A}">
                    <a16:rowId xmlns:a16="http://schemas.microsoft.com/office/drawing/2014/main" val="181937301"/>
                  </a:ext>
                </a:extLst>
              </a:tr>
              <a:tr h="370840">
                <a:tc>
                  <a:txBody>
                    <a:bodyPr/>
                    <a:lstStyle/>
                    <a:p>
                      <a:pPr algn="ctr"/>
                      <a:r>
                        <a:rPr lang="en-SI" dirty="0"/>
                        <a:t>XLM (2019)</a:t>
                      </a:r>
                      <a:endParaRPr lang="sl-SI" dirty="0"/>
                    </a:p>
                  </a:txBody>
                  <a:tcPr anchor="ctr"/>
                </a:tc>
                <a:extLst>
                  <a:ext uri="{0D108BD9-81ED-4DB2-BD59-A6C34878D82A}">
                    <a16:rowId xmlns:a16="http://schemas.microsoft.com/office/drawing/2014/main" val="2057621839"/>
                  </a:ext>
                </a:extLst>
              </a:tr>
              <a:tr h="370840">
                <a:tc>
                  <a:txBody>
                    <a:bodyPr/>
                    <a:lstStyle/>
                    <a:p>
                      <a:pPr algn="ctr"/>
                      <a:r>
                        <a:rPr lang="en-SI" dirty="0" err="1"/>
                        <a:t>XLNet</a:t>
                      </a:r>
                      <a:r>
                        <a:rPr lang="en-SI" dirty="0"/>
                        <a:t> (2019)</a:t>
                      </a:r>
                      <a:endParaRPr lang="sl-SI" dirty="0"/>
                    </a:p>
                  </a:txBody>
                  <a:tcPr anchor="ctr"/>
                </a:tc>
                <a:extLst>
                  <a:ext uri="{0D108BD9-81ED-4DB2-BD59-A6C34878D82A}">
                    <a16:rowId xmlns:a16="http://schemas.microsoft.com/office/drawing/2014/main" val="2802312172"/>
                  </a:ext>
                </a:extLst>
              </a:tr>
              <a:tr h="370840">
                <a:tc>
                  <a:txBody>
                    <a:bodyPr/>
                    <a:lstStyle/>
                    <a:p>
                      <a:pPr algn="ctr"/>
                      <a:r>
                        <a:rPr lang="en-SI" dirty="0" err="1"/>
                        <a:t>DistilBERT</a:t>
                      </a:r>
                      <a:r>
                        <a:rPr lang="en-SI" dirty="0"/>
                        <a:t> (2019)</a:t>
                      </a:r>
                      <a:endParaRPr lang="sl-SI" dirty="0"/>
                    </a:p>
                  </a:txBody>
                  <a:tcPr anchor="ctr"/>
                </a:tc>
                <a:extLst>
                  <a:ext uri="{0D108BD9-81ED-4DB2-BD59-A6C34878D82A}">
                    <a16:rowId xmlns:a16="http://schemas.microsoft.com/office/drawing/2014/main" val="394352773"/>
                  </a:ext>
                </a:extLst>
              </a:tr>
              <a:tr h="370840">
                <a:tc>
                  <a:txBody>
                    <a:bodyPr/>
                    <a:lstStyle/>
                    <a:p>
                      <a:pPr algn="ctr"/>
                      <a:r>
                        <a:rPr lang="en-SI" dirty="0"/>
                        <a:t>ELECTRA (2020)</a:t>
                      </a:r>
                      <a:endParaRPr lang="sl-SI" dirty="0"/>
                    </a:p>
                  </a:txBody>
                  <a:tcPr anchor="ctr"/>
                </a:tc>
                <a:extLst>
                  <a:ext uri="{0D108BD9-81ED-4DB2-BD59-A6C34878D82A}">
                    <a16:rowId xmlns:a16="http://schemas.microsoft.com/office/drawing/2014/main" val="1120995862"/>
                  </a:ext>
                </a:extLst>
              </a:tr>
            </a:tbl>
          </a:graphicData>
        </a:graphic>
      </p:graphicFrame>
      <p:graphicFrame>
        <p:nvGraphicFramePr>
          <p:cNvPr id="5" name="Table 4">
            <a:extLst>
              <a:ext uri="{FF2B5EF4-FFF2-40B4-BE49-F238E27FC236}">
                <a16:creationId xmlns:a16="http://schemas.microsoft.com/office/drawing/2014/main" id="{289BEBA3-E64C-582A-C8BA-93EE741BCFA6}"/>
              </a:ext>
            </a:extLst>
          </p:cNvPr>
          <p:cNvGraphicFramePr>
            <a:graphicFrameLocks noGrp="1"/>
          </p:cNvGraphicFramePr>
          <p:nvPr>
            <p:extLst>
              <p:ext uri="{D42A27DB-BD31-4B8C-83A1-F6EECF244321}">
                <p14:modId xmlns:p14="http://schemas.microsoft.com/office/powerpoint/2010/main" val="2208197814"/>
              </p:ext>
            </p:extLst>
          </p:nvPr>
        </p:nvGraphicFramePr>
        <p:xfrm>
          <a:off x="8481199" y="4059968"/>
          <a:ext cx="1818322" cy="2595880"/>
        </p:xfrm>
        <a:graphic>
          <a:graphicData uri="http://schemas.openxmlformats.org/drawingml/2006/table">
            <a:tbl>
              <a:tblPr firstRow="1" bandRow="1">
                <a:tableStyleId>{5940675A-B579-460E-94D1-54222C63F5DA}</a:tableStyleId>
              </a:tblPr>
              <a:tblGrid>
                <a:gridCol w="1818322">
                  <a:extLst>
                    <a:ext uri="{9D8B030D-6E8A-4147-A177-3AD203B41FA5}">
                      <a16:colId xmlns:a16="http://schemas.microsoft.com/office/drawing/2014/main" val="3077759043"/>
                    </a:ext>
                  </a:extLst>
                </a:gridCol>
              </a:tblGrid>
              <a:tr h="370840">
                <a:tc>
                  <a:txBody>
                    <a:bodyPr/>
                    <a:lstStyle/>
                    <a:p>
                      <a:pPr algn="ctr"/>
                      <a:r>
                        <a:rPr lang="en-SI" b="1" dirty="0"/>
                        <a:t>GPT models</a:t>
                      </a:r>
                      <a:endParaRPr lang="sl-SI" b="1" dirty="0"/>
                    </a:p>
                  </a:txBody>
                  <a:tcPr anchor="ctr"/>
                </a:tc>
                <a:extLst>
                  <a:ext uri="{0D108BD9-81ED-4DB2-BD59-A6C34878D82A}">
                    <a16:rowId xmlns:a16="http://schemas.microsoft.com/office/drawing/2014/main" val="1526628560"/>
                  </a:ext>
                </a:extLst>
              </a:tr>
              <a:tr h="370840">
                <a:tc>
                  <a:txBody>
                    <a:bodyPr/>
                    <a:lstStyle/>
                    <a:p>
                      <a:pPr algn="ctr"/>
                      <a:r>
                        <a:rPr lang="en-SI" dirty="0"/>
                        <a:t>GPT-2 (2019)</a:t>
                      </a:r>
                      <a:endParaRPr lang="sl-SI" dirty="0"/>
                    </a:p>
                  </a:txBody>
                  <a:tcPr anchor="ctr"/>
                </a:tc>
                <a:extLst>
                  <a:ext uri="{0D108BD9-81ED-4DB2-BD59-A6C34878D82A}">
                    <a16:rowId xmlns:a16="http://schemas.microsoft.com/office/drawing/2014/main" val="67685342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I" dirty="0"/>
                        <a:t>GPT-3 (2020)</a:t>
                      </a:r>
                      <a:endParaRPr lang="sl-SI" dirty="0"/>
                    </a:p>
                  </a:txBody>
                  <a:tcPr anchor="ctr"/>
                </a:tc>
                <a:extLst>
                  <a:ext uri="{0D108BD9-81ED-4DB2-BD59-A6C34878D82A}">
                    <a16:rowId xmlns:a16="http://schemas.microsoft.com/office/drawing/2014/main" val="181937301"/>
                  </a:ext>
                </a:extLst>
              </a:tr>
              <a:tr h="370840">
                <a:tc>
                  <a:txBody>
                    <a:bodyPr/>
                    <a:lstStyle/>
                    <a:p>
                      <a:pPr algn="ctr"/>
                      <a:r>
                        <a:rPr lang="en-SI" dirty="0"/>
                        <a:t>GPT-3.5 (2022)</a:t>
                      </a:r>
                      <a:endParaRPr lang="sl-SI" dirty="0"/>
                    </a:p>
                  </a:txBody>
                  <a:tcPr anchor="ctr"/>
                </a:tc>
                <a:extLst>
                  <a:ext uri="{0D108BD9-81ED-4DB2-BD59-A6C34878D82A}">
                    <a16:rowId xmlns:a16="http://schemas.microsoft.com/office/drawing/2014/main" val="2057621839"/>
                  </a:ext>
                </a:extLst>
              </a:tr>
              <a:tr h="370840">
                <a:tc>
                  <a:txBody>
                    <a:bodyPr/>
                    <a:lstStyle/>
                    <a:p>
                      <a:pPr algn="ctr"/>
                      <a:r>
                        <a:rPr lang="en-SI" dirty="0" err="1"/>
                        <a:t>PaLM</a:t>
                      </a:r>
                      <a:r>
                        <a:rPr lang="en-SI" dirty="0"/>
                        <a:t> (2022)</a:t>
                      </a:r>
                      <a:endParaRPr lang="sl-SI" dirty="0"/>
                    </a:p>
                  </a:txBody>
                  <a:tcPr anchor="ctr"/>
                </a:tc>
                <a:extLst>
                  <a:ext uri="{0D108BD9-81ED-4DB2-BD59-A6C34878D82A}">
                    <a16:rowId xmlns:a16="http://schemas.microsoft.com/office/drawing/2014/main" val="280231217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I" dirty="0"/>
                        <a:t>GPT-4 (2023)</a:t>
                      </a:r>
                      <a:endParaRPr lang="sl-SI" dirty="0"/>
                    </a:p>
                  </a:txBody>
                  <a:tcPr anchor="ctr"/>
                </a:tc>
                <a:extLst>
                  <a:ext uri="{0D108BD9-81ED-4DB2-BD59-A6C34878D82A}">
                    <a16:rowId xmlns:a16="http://schemas.microsoft.com/office/drawing/2014/main" val="1704287110"/>
                  </a:ext>
                </a:extLst>
              </a:tr>
              <a:tr h="370840">
                <a:tc>
                  <a:txBody>
                    <a:bodyPr/>
                    <a:lstStyle/>
                    <a:p>
                      <a:pPr algn="ctr"/>
                      <a:r>
                        <a:rPr lang="en-SI" dirty="0" err="1"/>
                        <a:t>PaLM</a:t>
                      </a:r>
                      <a:r>
                        <a:rPr lang="en-SI" dirty="0"/>
                        <a:t> 2 (2023)</a:t>
                      </a:r>
                      <a:endParaRPr lang="sl-SI" dirty="0"/>
                    </a:p>
                  </a:txBody>
                  <a:tcPr anchor="ctr"/>
                </a:tc>
                <a:extLst>
                  <a:ext uri="{0D108BD9-81ED-4DB2-BD59-A6C34878D82A}">
                    <a16:rowId xmlns:a16="http://schemas.microsoft.com/office/drawing/2014/main" val="266988669"/>
                  </a:ext>
                </a:extLst>
              </a:tr>
            </a:tbl>
          </a:graphicData>
        </a:graphic>
      </p:graphicFrame>
      <p:graphicFrame>
        <p:nvGraphicFramePr>
          <p:cNvPr id="6" name="Table 5">
            <a:extLst>
              <a:ext uri="{FF2B5EF4-FFF2-40B4-BE49-F238E27FC236}">
                <a16:creationId xmlns:a16="http://schemas.microsoft.com/office/drawing/2014/main" id="{5E36A764-A0B9-50ED-24F6-D580499AB8F9}"/>
              </a:ext>
            </a:extLst>
          </p:cNvPr>
          <p:cNvGraphicFramePr>
            <a:graphicFrameLocks noGrp="1"/>
          </p:cNvGraphicFramePr>
          <p:nvPr>
            <p:extLst>
              <p:ext uri="{D42A27DB-BD31-4B8C-83A1-F6EECF244321}">
                <p14:modId xmlns:p14="http://schemas.microsoft.com/office/powerpoint/2010/main" val="2722999151"/>
              </p:ext>
            </p:extLst>
          </p:nvPr>
        </p:nvGraphicFramePr>
        <p:xfrm>
          <a:off x="10299521" y="4059968"/>
          <a:ext cx="1708620" cy="1112520"/>
        </p:xfrm>
        <a:graphic>
          <a:graphicData uri="http://schemas.openxmlformats.org/drawingml/2006/table">
            <a:tbl>
              <a:tblPr firstRow="1" bandRow="1">
                <a:tableStyleId>{5940675A-B579-460E-94D1-54222C63F5DA}</a:tableStyleId>
              </a:tblPr>
              <a:tblGrid>
                <a:gridCol w="1708620">
                  <a:extLst>
                    <a:ext uri="{9D8B030D-6E8A-4147-A177-3AD203B41FA5}">
                      <a16:colId xmlns:a16="http://schemas.microsoft.com/office/drawing/2014/main" val="3077759043"/>
                    </a:ext>
                  </a:extLst>
                </a:gridCol>
              </a:tblGrid>
              <a:tr h="370840">
                <a:tc>
                  <a:txBody>
                    <a:bodyPr/>
                    <a:lstStyle/>
                    <a:p>
                      <a:pPr algn="ctr"/>
                      <a:r>
                        <a:rPr lang="en-SI" b="1" dirty="0"/>
                        <a:t>T5 models</a:t>
                      </a:r>
                      <a:endParaRPr lang="sl-SI" b="1" dirty="0"/>
                    </a:p>
                  </a:txBody>
                  <a:tcPr anchor="ctr"/>
                </a:tc>
                <a:extLst>
                  <a:ext uri="{0D108BD9-81ED-4DB2-BD59-A6C34878D82A}">
                    <a16:rowId xmlns:a16="http://schemas.microsoft.com/office/drawing/2014/main" val="1526628560"/>
                  </a:ext>
                </a:extLst>
              </a:tr>
              <a:tr h="370840">
                <a:tc>
                  <a:txBody>
                    <a:bodyPr/>
                    <a:lstStyle/>
                    <a:p>
                      <a:pPr algn="ctr"/>
                      <a:r>
                        <a:rPr lang="en-SI" dirty="0"/>
                        <a:t>T5 (2020)</a:t>
                      </a:r>
                      <a:endParaRPr lang="sl-SI" dirty="0"/>
                    </a:p>
                  </a:txBody>
                  <a:tcPr anchor="ctr"/>
                </a:tc>
                <a:extLst>
                  <a:ext uri="{0D108BD9-81ED-4DB2-BD59-A6C34878D82A}">
                    <a16:rowId xmlns:a16="http://schemas.microsoft.com/office/drawing/2014/main" val="676853429"/>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SI" dirty="0"/>
                        <a:t>Flan-T5 (2022)</a:t>
                      </a:r>
                      <a:endParaRPr lang="sl-SI" dirty="0"/>
                    </a:p>
                  </a:txBody>
                  <a:tcPr anchor="ctr"/>
                </a:tc>
                <a:extLst>
                  <a:ext uri="{0D108BD9-81ED-4DB2-BD59-A6C34878D82A}">
                    <a16:rowId xmlns:a16="http://schemas.microsoft.com/office/drawing/2014/main" val="181937301"/>
                  </a:ext>
                </a:extLst>
              </a:tr>
            </a:tbl>
          </a:graphicData>
        </a:graphic>
      </p:graphicFrame>
    </p:spTree>
    <p:extLst>
      <p:ext uri="{BB962C8B-B14F-4D97-AF65-F5344CB8AC3E}">
        <p14:creationId xmlns:p14="http://schemas.microsoft.com/office/powerpoint/2010/main" val="267218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Open-source LLMs</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lnSpcReduction="10000"/>
          </a:bodyPr>
          <a:lstStyle/>
          <a:p>
            <a:pPr eaLnBrk="1" hangingPunct="1"/>
            <a:r>
              <a:rPr lang="en-SI" altLang="sl-SI" sz="2400" dirty="0"/>
              <a:t>Today, there are many open-source LLMs available for free use</a:t>
            </a:r>
          </a:p>
          <a:p>
            <a:pPr eaLnBrk="1" hangingPunct="1"/>
            <a:r>
              <a:rPr lang="en-SI" altLang="sl-SI" sz="2400" dirty="0"/>
              <a:t>Some open-source LLMs perform better than closed-source LLMs like GPT-4 in some metrics</a:t>
            </a:r>
          </a:p>
          <a:p>
            <a:pPr lvl="1" eaLnBrk="1" hangingPunct="1"/>
            <a:r>
              <a:rPr lang="en-SI" altLang="sl-SI" sz="1800" dirty="0"/>
              <a:t>Open LLM leaderboard (</a:t>
            </a:r>
            <a:r>
              <a:rPr lang="sl-SI" altLang="sl-SI" sz="1800" dirty="0">
                <a:solidFill>
                  <a:srgbClr val="0070C0"/>
                </a:solidFill>
                <a:hlinkClick r:id="rId3">
                  <a:extLst>
                    <a:ext uri="{A12FA001-AC4F-418D-AE19-62706E023703}">
                      <ahyp:hlinkClr xmlns:ahyp="http://schemas.microsoft.com/office/drawing/2018/hyperlinkcolor" val="tx"/>
                    </a:ext>
                  </a:extLst>
                </a:hlinkClick>
              </a:rPr>
              <a:t>https://huggingface.co/spaces/HuggingFaceH4/open_llm_leaderboard</a:t>
            </a:r>
            <a:r>
              <a:rPr lang="en-SI" altLang="sl-SI" sz="1800" dirty="0"/>
              <a:t>)</a:t>
            </a:r>
          </a:p>
          <a:p>
            <a:pPr eaLnBrk="1" hangingPunct="1"/>
            <a:r>
              <a:rPr lang="en-SI" altLang="sl-SI" sz="2400" dirty="0"/>
              <a:t>Currently the most popular open-source LLMs</a:t>
            </a:r>
          </a:p>
          <a:p>
            <a:pPr lvl="1" eaLnBrk="1" hangingPunct="1"/>
            <a:r>
              <a:rPr lang="en-SI" altLang="sl-SI" sz="1800" dirty="0"/>
              <a:t>Llama 2 (Meta)</a:t>
            </a:r>
          </a:p>
          <a:p>
            <a:pPr lvl="1" eaLnBrk="1" hangingPunct="1"/>
            <a:r>
              <a:rPr lang="en-SI" altLang="sl-SI" sz="1800" dirty="0"/>
              <a:t>Llama-65B (Meta)</a:t>
            </a:r>
          </a:p>
          <a:p>
            <a:pPr lvl="1" eaLnBrk="1" hangingPunct="1"/>
            <a:r>
              <a:rPr lang="en-SI" altLang="sl-SI" sz="1800" dirty="0"/>
              <a:t>Alpaca-LoRA-65B (Stanford)</a:t>
            </a:r>
          </a:p>
          <a:p>
            <a:pPr lvl="1" eaLnBrk="1" hangingPunct="1"/>
            <a:r>
              <a:rPr lang="en-SI" altLang="sl-SI" sz="1800" dirty="0"/>
              <a:t>Vicuna-7B (LMSYS)</a:t>
            </a:r>
          </a:p>
          <a:p>
            <a:pPr lvl="1" eaLnBrk="1" hangingPunct="1"/>
            <a:r>
              <a:rPr lang="en-SI" altLang="sl-SI" sz="1800" dirty="0"/>
              <a:t>Falcon-40B (Technology Innovation Institute – UAE)</a:t>
            </a:r>
          </a:p>
          <a:p>
            <a:pPr lvl="1" eaLnBrk="1" hangingPunct="1"/>
            <a:r>
              <a:rPr lang="en-SI" altLang="sl-SI" sz="1800" dirty="0"/>
              <a:t>MPT-30B (</a:t>
            </a:r>
            <a:r>
              <a:rPr lang="en-SI" altLang="sl-SI" sz="1800" dirty="0" err="1"/>
              <a:t>MosaicML</a:t>
            </a:r>
            <a:r>
              <a:rPr lang="en-SI" altLang="sl-SI" sz="1800" dirty="0"/>
              <a:t>)</a:t>
            </a:r>
          </a:p>
          <a:p>
            <a:pPr eaLnBrk="1" hangingPunct="1"/>
            <a:r>
              <a:rPr lang="en-SI" altLang="sl-SI" sz="2400" dirty="0">
                <a:solidFill>
                  <a:srgbClr val="0070C0"/>
                </a:solidFill>
              </a:rPr>
              <a:t>All of the above are GPT models; all of them were released in 2023</a:t>
            </a:r>
          </a:p>
          <a:p>
            <a:pPr lvl="1" eaLnBrk="1" hangingPunct="1"/>
            <a:r>
              <a:rPr lang="en-SI" altLang="sl-SI" sz="1800" dirty="0"/>
              <a:t>Text generation is currently a hot topic</a:t>
            </a:r>
          </a:p>
        </p:txBody>
      </p:sp>
    </p:spTree>
    <p:extLst>
      <p:ext uri="{BB962C8B-B14F-4D97-AF65-F5344CB8AC3E}">
        <p14:creationId xmlns:p14="http://schemas.microsoft.com/office/powerpoint/2010/main" val="1462662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Emergence of generative AI tools</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1825625"/>
            <a:ext cx="11065778" cy="4667250"/>
          </a:xfrm>
        </p:spPr>
        <p:txBody>
          <a:bodyPr>
            <a:normAutofit fontScale="92500" lnSpcReduction="20000"/>
          </a:bodyPr>
          <a:lstStyle/>
          <a:p>
            <a:r>
              <a:rPr lang="en-SI" sz="2600" dirty="0"/>
              <a:t>Text generation tools: ChatGPT, Bing Chat, Google Bard, </a:t>
            </a:r>
            <a:r>
              <a:rPr lang="en-SI" sz="2600" dirty="0" err="1"/>
              <a:t>OpenAssistant</a:t>
            </a:r>
            <a:r>
              <a:rPr lang="en-SI" sz="2600" dirty="0"/>
              <a:t>, </a:t>
            </a:r>
            <a:r>
              <a:rPr lang="en-SI" sz="2600" dirty="0" err="1"/>
              <a:t>HuggingChat</a:t>
            </a:r>
            <a:r>
              <a:rPr lang="en-SI" sz="2600" dirty="0"/>
              <a:t>, Claude 2, GPT4All, ...</a:t>
            </a:r>
          </a:p>
          <a:p>
            <a:r>
              <a:rPr lang="en-SI" sz="2600" dirty="0">
                <a:solidFill>
                  <a:srgbClr val="C00000"/>
                </a:solidFill>
              </a:rPr>
              <a:t>Text is not the only thing AI can generate!</a:t>
            </a:r>
            <a:r>
              <a:rPr lang="en-SI" sz="2600" b="1" dirty="0">
                <a:solidFill>
                  <a:srgbClr val="C00000"/>
                </a:solidFill>
              </a:rPr>
              <a:t> </a:t>
            </a:r>
          </a:p>
          <a:p>
            <a:r>
              <a:rPr lang="en-SI" sz="2600" dirty="0"/>
              <a:t>LLMs largely</a:t>
            </a:r>
            <a:r>
              <a:rPr lang="en-GB" sz="2600" dirty="0"/>
              <a:t> </a:t>
            </a:r>
            <a:r>
              <a:rPr lang="en-SI" sz="2600" dirty="0"/>
              <a:t>contributed to the emergence of generative AI tools</a:t>
            </a:r>
          </a:p>
          <a:p>
            <a:pPr lvl="1"/>
            <a:r>
              <a:rPr lang="sl-SI" sz="1900" dirty="0"/>
              <a:t>I</a:t>
            </a:r>
            <a:r>
              <a:rPr lang="en-SI" sz="1900" dirty="0" err="1"/>
              <a:t>nstructions</a:t>
            </a:r>
            <a:r>
              <a:rPr lang="en-SI" sz="1900" dirty="0"/>
              <a:t> for generation in natural language can be understood and interpreted</a:t>
            </a:r>
          </a:p>
          <a:p>
            <a:pPr lvl="1"/>
            <a:r>
              <a:rPr lang="en-SI" sz="1900" dirty="0">
                <a:solidFill>
                  <a:srgbClr val="0070C0"/>
                </a:solidFill>
              </a:rPr>
              <a:t>Prompt engineering </a:t>
            </a:r>
            <a:r>
              <a:rPr lang="en-SI" sz="1900" dirty="0"/>
              <a:t>– carefully tailoring the instructions to get the best results</a:t>
            </a:r>
          </a:p>
          <a:p>
            <a:r>
              <a:rPr lang="en-SI" sz="2600" dirty="0"/>
              <a:t>Image generation tools: </a:t>
            </a:r>
            <a:r>
              <a:rPr lang="en-SI" sz="2600" dirty="0" err="1"/>
              <a:t>StableDiffusion</a:t>
            </a:r>
            <a:r>
              <a:rPr lang="en-SI" sz="2600" dirty="0"/>
              <a:t>, </a:t>
            </a:r>
            <a:r>
              <a:rPr lang="en-SI" sz="2600" dirty="0" err="1"/>
              <a:t>Midjourney</a:t>
            </a:r>
            <a:r>
              <a:rPr lang="en-SI" sz="2600" dirty="0"/>
              <a:t>, DALL-E (text to image)</a:t>
            </a:r>
          </a:p>
          <a:p>
            <a:r>
              <a:rPr lang="en-SI" sz="2600" dirty="0"/>
              <a:t>Voice generation tools: </a:t>
            </a:r>
            <a:r>
              <a:rPr lang="en-SI" sz="2600" dirty="0" err="1"/>
              <a:t>Synthesia</a:t>
            </a:r>
            <a:r>
              <a:rPr lang="en-SI" sz="2600" dirty="0"/>
              <a:t>, Murf.ai, </a:t>
            </a:r>
            <a:r>
              <a:rPr lang="en-SI" sz="2600" dirty="0" err="1"/>
              <a:t>Listnr</a:t>
            </a:r>
            <a:r>
              <a:rPr lang="en-SI" sz="2600" dirty="0"/>
              <a:t>, </a:t>
            </a:r>
            <a:r>
              <a:rPr lang="en-SI" sz="2600" dirty="0" err="1"/>
              <a:t>Speechelo</a:t>
            </a:r>
            <a:r>
              <a:rPr lang="en-SI" sz="2600" dirty="0"/>
              <a:t> (text to speech)</a:t>
            </a:r>
          </a:p>
          <a:p>
            <a:r>
              <a:rPr lang="en-SI" sz="2600" dirty="0"/>
              <a:t>Generation of video, programming code, video games, animation, 3D models, ...</a:t>
            </a:r>
          </a:p>
          <a:p>
            <a:r>
              <a:rPr lang="en-SI" sz="2600" dirty="0"/>
              <a:t>Generative AI tools are being included into well known existing tools</a:t>
            </a:r>
          </a:p>
          <a:p>
            <a:pPr lvl="1"/>
            <a:r>
              <a:rPr lang="en-SI" sz="1900" dirty="0"/>
              <a:t>Microsoft Windows</a:t>
            </a:r>
          </a:p>
          <a:p>
            <a:pPr lvl="1"/>
            <a:r>
              <a:rPr lang="en-SI" sz="1900" dirty="0"/>
              <a:t>Microsoft Office 365</a:t>
            </a:r>
          </a:p>
          <a:p>
            <a:pPr lvl="1"/>
            <a:r>
              <a:rPr lang="en-SI" sz="1900" dirty="0"/>
              <a:t>Google Mail</a:t>
            </a:r>
          </a:p>
          <a:p>
            <a:pPr lvl="1"/>
            <a:r>
              <a:rPr lang="en-SI" sz="1900" dirty="0"/>
              <a:t>Adobe Photoshop</a:t>
            </a:r>
          </a:p>
          <a:p>
            <a:endParaRPr lang="tr-TR" dirty="0"/>
          </a:p>
        </p:txBody>
      </p:sp>
    </p:spTree>
    <p:extLst>
      <p:ext uri="{BB962C8B-B14F-4D97-AF65-F5344CB8AC3E}">
        <p14:creationId xmlns:p14="http://schemas.microsoft.com/office/powerpoint/2010/main" val="337087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ChatGPT</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1825625"/>
            <a:ext cx="11353800" cy="4351338"/>
          </a:xfrm>
        </p:spPr>
        <p:txBody>
          <a:bodyPr>
            <a:normAutofit fontScale="85000" lnSpcReduction="20000"/>
          </a:bodyPr>
          <a:lstStyle/>
          <a:p>
            <a:r>
              <a:rPr lang="en-SI" sz="2600" dirty="0"/>
              <a:t>Conversational agent (chatbot)</a:t>
            </a:r>
          </a:p>
          <a:p>
            <a:r>
              <a:rPr lang="en-SI" sz="2600" dirty="0"/>
              <a:t>Launched in November 2022; very high interest and usage</a:t>
            </a:r>
          </a:p>
          <a:p>
            <a:r>
              <a:rPr lang="en-SI" sz="2600" dirty="0">
                <a:solidFill>
                  <a:srgbClr val="C00000"/>
                </a:solidFill>
              </a:rPr>
              <a:t>ChatGPT is </a:t>
            </a:r>
            <a:r>
              <a:rPr lang="en-SI" sz="2600" b="1" dirty="0">
                <a:solidFill>
                  <a:srgbClr val="C00000"/>
                </a:solidFill>
              </a:rPr>
              <a:t>not</a:t>
            </a:r>
            <a:r>
              <a:rPr lang="en-SI" sz="2600" dirty="0">
                <a:solidFill>
                  <a:srgbClr val="C00000"/>
                </a:solidFill>
              </a:rPr>
              <a:t> a large language model!</a:t>
            </a:r>
          </a:p>
          <a:p>
            <a:r>
              <a:rPr lang="en-SI" sz="2600" dirty="0"/>
              <a:t>ChatGPT is a </a:t>
            </a:r>
            <a:r>
              <a:rPr lang="en-SI" sz="2600" u="sng" dirty="0"/>
              <a:t>chat application</a:t>
            </a:r>
            <a:r>
              <a:rPr lang="en-SI" sz="2600" dirty="0"/>
              <a:t> that </a:t>
            </a:r>
            <a:r>
              <a:rPr lang="en-SI" sz="2600" b="1" dirty="0"/>
              <a:t>uses</a:t>
            </a:r>
            <a:r>
              <a:rPr lang="en-SI" sz="2600" dirty="0"/>
              <a:t> a large language model to generate answers</a:t>
            </a:r>
          </a:p>
          <a:p>
            <a:r>
              <a:rPr lang="en-SI" sz="2600" dirty="0"/>
              <a:t>The details on its implementations are unknown, however some claims can be made through extensive use:</a:t>
            </a:r>
          </a:p>
          <a:p>
            <a:pPr lvl="1"/>
            <a:r>
              <a:rPr lang="sl-SI" sz="2100" dirty="0"/>
              <a:t>U</a:t>
            </a:r>
            <a:r>
              <a:rPr lang="en-SI" sz="2100" dirty="0"/>
              <a:t>ser input is most likely first processed by a security layer of the application</a:t>
            </a:r>
          </a:p>
          <a:p>
            <a:pPr lvl="1"/>
            <a:r>
              <a:rPr lang="en-SI" sz="2100" dirty="0"/>
              <a:t>For certain tasks, subsystems could be used as a part of a complex workflow</a:t>
            </a:r>
          </a:p>
          <a:p>
            <a:pPr lvl="1"/>
            <a:r>
              <a:rPr lang="en-SI" sz="2100" dirty="0"/>
              <a:t>Resulting answers could be processed before presented to the user</a:t>
            </a:r>
          </a:p>
          <a:p>
            <a:pPr lvl="1"/>
            <a:r>
              <a:rPr lang="en-SI" sz="2100" dirty="0"/>
              <a:t>There are no known indications of a fact-checking process being used before presenting the answer</a:t>
            </a:r>
          </a:p>
          <a:p>
            <a:r>
              <a:rPr lang="en-SI" dirty="0"/>
              <a:t>Users mainly use it </a:t>
            </a:r>
            <a:r>
              <a:rPr lang="en-GB" dirty="0"/>
              <a:t>to</a:t>
            </a:r>
            <a:r>
              <a:rPr lang="en-SI" dirty="0"/>
              <a:t> chat, answer e-mails and writ</a:t>
            </a:r>
            <a:r>
              <a:rPr lang="en-GB" dirty="0"/>
              <a:t>e</a:t>
            </a:r>
            <a:r>
              <a:rPr lang="en-SI" dirty="0"/>
              <a:t> shorter texts</a:t>
            </a:r>
          </a:p>
          <a:p>
            <a:pPr lvl="1"/>
            <a:r>
              <a:rPr lang="en-SI" sz="2100" dirty="0"/>
              <a:t>Use of ChatGPT in education by students and teachers</a:t>
            </a:r>
          </a:p>
          <a:p>
            <a:pPr lvl="1"/>
            <a:r>
              <a:rPr lang="en-SI" sz="2100" dirty="0"/>
              <a:t>Students solve assignments and write essays</a:t>
            </a:r>
          </a:p>
          <a:p>
            <a:pPr lvl="1"/>
            <a:r>
              <a:rPr lang="en-SI" sz="2100" dirty="0"/>
              <a:t>Teachers create and grade assignments</a:t>
            </a:r>
            <a:endParaRPr lang="tr-TR" sz="2100" dirty="0"/>
          </a:p>
        </p:txBody>
      </p:sp>
    </p:spTree>
    <p:extLst>
      <p:ext uri="{BB962C8B-B14F-4D97-AF65-F5344CB8AC3E}">
        <p14:creationId xmlns:p14="http://schemas.microsoft.com/office/powerpoint/2010/main" val="2698355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Other chatbots</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p:txBody>
          <a:bodyPr>
            <a:normAutofit/>
          </a:bodyPr>
          <a:lstStyle/>
          <a:p>
            <a:r>
              <a:rPr lang="en-SI" sz="2400" dirty="0">
                <a:solidFill>
                  <a:srgbClr val="C00000"/>
                </a:solidFill>
              </a:rPr>
              <a:t>ChatGPT is not the only publicly available conversational agent anymore</a:t>
            </a:r>
          </a:p>
          <a:p>
            <a:r>
              <a:rPr lang="en-SI" sz="2400" dirty="0"/>
              <a:t>Some alternatives</a:t>
            </a:r>
          </a:p>
          <a:p>
            <a:pPr lvl="1"/>
            <a:r>
              <a:rPr lang="en-SI" sz="1800" dirty="0"/>
              <a:t>Bing Chat (</a:t>
            </a:r>
            <a:r>
              <a:rPr lang="en-SI" sz="1800" dirty="0">
                <a:solidFill>
                  <a:srgbClr val="0070C0"/>
                </a:solidFill>
                <a:hlinkClick r:id="rId3">
                  <a:extLst>
                    <a:ext uri="{A12FA001-AC4F-418D-AE19-62706E023703}">
                      <ahyp:hlinkClr xmlns:ahyp="http://schemas.microsoft.com/office/drawing/2018/hyperlinkcolor" val="tx"/>
                    </a:ext>
                  </a:extLst>
                </a:hlinkClick>
              </a:rPr>
              <a:t>https://www.bing.com/chat</a:t>
            </a:r>
            <a:r>
              <a:rPr lang="en-SI" sz="1800" dirty="0"/>
              <a:t>)</a:t>
            </a:r>
          </a:p>
          <a:p>
            <a:pPr lvl="1"/>
            <a:r>
              <a:rPr lang="en-SI" sz="1800" dirty="0"/>
              <a:t>Google Bard (</a:t>
            </a:r>
            <a:r>
              <a:rPr lang="en-SI" sz="1800" dirty="0">
                <a:solidFill>
                  <a:srgbClr val="0070C0"/>
                </a:solidFill>
                <a:hlinkClick r:id="rId4">
                  <a:extLst>
                    <a:ext uri="{A12FA001-AC4F-418D-AE19-62706E023703}">
                      <ahyp:hlinkClr xmlns:ahyp="http://schemas.microsoft.com/office/drawing/2018/hyperlinkcolor" val="tx"/>
                    </a:ext>
                  </a:extLst>
                </a:hlinkClick>
              </a:rPr>
              <a:t>https://bard.google.com</a:t>
            </a:r>
            <a:r>
              <a:rPr lang="en-SI" sz="1800" dirty="0"/>
              <a:t>)</a:t>
            </a:r>
          </a:p>
          <a:p>
            <a:pPr lvl="1"/>
            <a:r>
              <a:rPr lang="en-SI" sz="1800" dirty="0" err="1"/>
              <a:t>OpenAssistant</a:t>
            </a:r>
            <a:r>
              <a:rPr lang="en-SI" sz="1800" dirty="0"/>
              <a:t> (</a:t>
            </a:r>
            <a:r>
              <a:rPr lang="sl-SI" sz="1800" dirty="0">
                <a:solidFill>
                  <a:srgbClr val="0070C0"/>
                </a:solidFill>
                <a:hlinkClick r:id="rId5">
                  <a:extLst>
                    <a:ext uri="{A12FA001-AC4F-418D-AE19-62706E023703}">
                      <ahyp:hlinkClr xmlns:ahyp="http://schemas.microsoft.com/office/drawing/2018/hyperlinkcolor" val="tx"/>
                    </a:ext>
                  </a:extLst>
                </a:hlinkClick>
              </a:rPr>
              <a:t>https://open-assistant.io</a:t>
            </a:r>
            <a:r>
              <a:rPr lang="en-SI" sz="1800" dirty="0"/>
              <a:t>)</a:t>
            </a:r>
          </a:p>
          <a:p>
            <a:pPr lvl="1"/>
            <a:r>
              <a:rPr lang="en-SI" sz="1800" dirty="0" err="1"/>
              <a:t>HuggingChat</a:t>
            </a:r>
            <a:r>
              <a:rPr lang="en-SI" sz="1800" dirty="0"/>
              <a:t> (</a:t>
            </a:r>
            <a:r>
              <a:rPr lang="sl-SI" sz="1800" dirty="0">
                <a:solidFill>
                  <a:srgbClr val="0070C0"/>
                </a:solidFill>
                <a:hlinkClick r:id="rId6">
                  <a:extLst>
                    <a:ext uri="{A12FA001-AC4F-418D-AE19-62706E023703}">
                      <ahyp:hlinkClr xmlns:ahyp="http://schemas.microsoft.com/office/drawing/2018/hyperlinkcolor" val="tx"/>
                    </a:ext>
                  </a:extLst>
                </a:hlinkClick>
              </a:rPr>
              <a:t>https://huggingface.co/chat/</a:t>
            </a:r>
            <a:r>
              <a:rPr lang="en-SI" sz="1800" dirty="0"/>
              <a:t>)</a:t>
            </a:r>
          </a:p>
          <a:p>
            <a:pPr lvl="1"/>
            <a:r>
              <a:rPr lang="en-SI" sz="1800" dirty="0"/>
              <a:t>Claude 2 (</a:t>
            </a:r>
            <a:r>
              <a:rPr lang="sl-SI" sz="1800" dirty="0">
                <a:solidFill>
                  <a:srgbClr val="0070C0"/>
                </a:solidFill>
                <a:hlinkClick r:id="rId7">
                  <a:extLst>
                    <a:ext uri="{A12FA001-AC4F-418D-AE19-62706E023703}">
                      <ahyp:hlinkClr xmlns:ahyp="http://schemas.microsoft.com/office/drawing/2018/hyperlinkcolor" val="tx"/>
                    </a:ext>
                  </a:extLst>
                </a:hlinkClick>
              </a:rPr>
              <a:t>https://claude.ai</a:t>
            </a:r>
            <a:r>
              <a:rPr lang="en-SI" sz="1800" dirty="0"/>
              <a:t>)</a:t>
            </a:r>
          </a:p>
          <a:p>
            <a:r>
              <a:rPr lang="en-SI" sz="2400" dirty="0"/>
              <a:t>With a bit of programming knowledge, you can make your own chatbot application </a:t>
            </a:r>
          </a:p>
          <a:p>
            <a:r>
              <a:rPr lang="en-SI" sz="2400" dirty="0"/>
              <a:t>There are currently plenty of YouTube tutorials available to guide you through the process, even if you have never written a single line of code</a:t>
            </a:r>
          </a:p>
          <a:p>
            <a:pPr lvl="1"/>
            <a:r>
              <a:rPr lang="en-SI" sz="1800" dirty="0"/>
              <a:t>Usually, YouTube creators even provide a GitHub repository with code</a:t>
            </a:r>
          </a:p>
        </p:txBody>
      </p:sp>
    </p:spTree>
    <p:extLst>
      <p:ext uri="{BB962C8B-B14F-4D97-AF65-F5344CB8AC3E}">
        <p14:creationId xmlns:p14="http://schemas.microsoft.com/office/powerpoint/2010/main" val="1727459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A048C1F-0C10-47E9-B74E-848247685207}"/>
              </a:ext>
            </a:extLst>
          </p:cNvPr>
          <p:cNvSpPr>
            <a:spLocks noGrp="1"/>
          </p:cNvSpPr>
          <p:nvPr>
            <p:ph type="title"/>
          </p:nvPr>
        </p:nvSpPr>
        <p:spPr/>
        <p:txBody>
          <a:bodyPr/>
          <a:lstStyle/>
          <a:p>
            <a:r>
              <a:rPr lang="en-US" dirty="0"/>
              <a:t>A technical point of view</a:t>
            </a:r>
            <a:endParaRPr lang="tr-TR" dirty="0"/>
          </a:p>
        </p:txBody>
      </p:sp>
      <p:sp>
        <p:nvSpPr>
          <p:cNvPr id="3" name="İçerik Yer Tutucusu 2">
            <a:extLst>
              <a:ext uri="{FF2B5EF4-FFF2-40B4-BE49-F238E27FC236}">
                <a16:creationId xmlns:a16="http://schemas.microsoft.com/office/drawing/2014/main" id="{F6329C70-BD6C-44A0-9E6B-484DE46321B6}"/>
              </a:ext>
            </a:extLst>
          </p:cNvPr>
          <p:cNvSpPr>
            <a:spLocks noGrp="1"/>
          </p:cNvSpPr>
          <p:nvPr>
            <p:ph idx="1"/>
          </p:nvPr>
        </p:nvSpPr>
        <p:spPr>
          <a:xfrm>
            <a:off x="838200" y="1825624"/>
            <a:ext cx="10515600" cy="4793290"/>
          </a:xfrm>
        </p:spPr>
        <p:txBody>
          <a:bodyPr>
            <a:normAutofit lnSpcReduction="10000"/>
          </a:bodyPr>
          <a:lstStyle/>
          <a:p>
            <a:pPr eaLnBrk="1" hangingPunct="1"/>
            <a:r>
              <a:rPr lang="en-SI" altLang="sl-SI" sz="2400" dirty="0"/>
              <a:t>How hard is it to create generative AI tools? </a:t>
            </a:r>
            <a:r>
              <a:rPr lang="en-SI" altLang="sl-SI" sz="2400" dirty="0">
                <a:solidFill>
                  <a:srgbClr val="C00000"/>
                </a:solidFill>
              </a:rPr>
              <a:t>It depends</a:t>
            </a:r>
          </a:p>
          <a:p>
            <a:pPr eaLnBrk="1" hangingPunct="1"/>
            <a:r>
              <a:rPr lang="en-SI" altLang="sl-SI" sz="2400" dirty="0"/>
              <a:t>If we want to create innovative AI tools completely from scratch – </a:t>
            </a:r>
            <a:r>
              <a:rPr lang="en-SI" altLang="sl-SI" sz="2400" dirty="0">
                <a:solidFill>
                  <a:srgbClr val="C00000"/>
                </a:solidFill>
              </a:rPr>
              <a:t>very hard</a:t>
            </a:r>
          </a:p>
          <a:p>
            <a:pPr lvl="1" eaLnBrk="1" hangingPunct="1"/>
            <a:r>
              <a:rPr lang="en-SI" altLang="sl-SI" sz="1800" dirty="0"/>
              <a:t>A lot of computing power to train the AI models</a:t>
            </a:r>
          </a:p>
          <a:p>
            <a:pPr lvl="1" eaLnBrk="1" hangingPunct="1"/>
            <a:r>
              <a:rPr lang="en-SI" altLang="sl-SI" sz="1800" dirty="0"/>
              <a:t>A lot of time to plan, develop and test generative AI tools</a:t>
            </a:r>
          </a:p>
          <a:p>
            <a:pPr lvl="1" eaLnBrk="1" hangingPunct="1"/>
            <a:r>
              <a:rPr lang="en-SI" altLang="sl-SI" sz="1800" dirty="0"/>
              <a:t>A lot of expertise in programming and development</a:t>
            </a:r>
          </a:p>
          <a:p>
            <a:pPr lvl="1" eaLnBrk="1" hangingPunct="1"/>
            <a:r>
              <a:rPr lang="en-SI" altLang="sl-SI" sz="1800" dirty="0"/>
              <a:t>More importantly, to test and in some cases </a:t>
            </a:r>
            <a:r>
              <a:rPr lang="en-SI" altLang="sl-SI" sz="1800" b="1" dirty="0">
                <a:solidFill>
                  <a:srgbClr val="C00000"/>
                </a:solidFill>
              </a:rPr>
              <a:t>align</a:t>
            </a:r>
            <a:r>
              <a:rPr lang="en-SI" altLang="sl-SI" sz="1800" dirty="0"/>
              <a:t> the AI models!</a:t>
            </a:r>
          </a:p>
          <a:p>
            <a:pPr lvl="1" eaLnBrk="1" hangingPunct="1"/>
            <a:r>
              <a:rPr lang="en-SI" altLang="sl-SI" sz="1800" dirty="0">
                <a:solidFill>
                  <a:srgbClr val="0070C0"/>
                </a:solidFill>
              </a:rPr>
              <a:t>Trade-off: </a:t>
            </a:r>
            <a:r>
              <a:rPr lang="en-SI" altLang="sl-SI" sz="1800" dirty="0"/>
              <a:t>plenty of time and money for level of innovation and reputation</a:t>
            </a:r>
          </a:p>
          <a:p>
            <a:pPr eaLnBrk="1" hangingPunct="1"/>
            <a:r>
              <a:rPr lang="en-SI" altLang="sl-SI" sz="2400" dirty="0"/>
              <a:t>If we have a novel idea and can use existing AI models – </a:t>
            </a:r>
            <a:r>
              <a:rPr lang="en-SI" altLang="sl-SI" sz="2400" dirty="0">
                <a:solidFill>
                  <a:srgbClr val="0070C0"/>
                </a:solidFill>
              </a:rPr>
              <a:t>quite simple</a:t>
            </a:r>
          </a:p>
          <a:p>
            <a:pPr lvl="1" eaLnBrk="1" hangingPunct="1"/>
            <a:r>
              <a:rPr lang="en-SI" altLang="sl-SI" sz="1800" dirty="0"/>
              <a:t>Many AI models are available on Hugging Face Hub</a:t>
            </a:r>
          </a:p>
          <a:p>
            <a:pPr lvl="1" eaLnBrk="1" hangingPunct="1"/>
            <a:r>
              <a:rPr lang="en-SI" altLang="sl-SI" sz="1800" dirty="0"/>
              <a:t>Use of an existing AI model in your tool</a:t>
            </a:r>
          </a:p>
          <a:p>
            <a:pPr lvl="1" eaLnBrk="1" hangingPunct="1"/>
            <a:r>
              <a:rPr lang="en-SI" altLang="sl-SI" sz="1800" dirty="0"/>
              <a:t>Use of an existing AI tool to create a new tool (e.g. GitHub Copilot, GPT-Engineer</a:t>
            </a:r>
            <a:r>
              <a:rPr lang="en-GB" altLang="sl-SI" sz="1800" dirty="0"/>
              <a:t>, </a:t>
            </a:r>
            <a:r>
              <a:rPr lang="en-GB" altLang="sl-SI" sz="1800" dirty="0" err="1"/>
              <a:t>HuggingGPT</a:t>
            </a:r>
            <a:r>
              <a:rPr lang="en-SI" altLang="sl-SI" sz="1800" dirty="0"/>
              <a:t>)</a:t>
            </a:r>
          </a:p>
          <a:p>
            <a:pPr lvl="1" eaLnBrk="1" hangingPunct="1"/>
            <a:r>
              <a:rPr lang="en-SI" altLang="sl-SI" sz="1800" dirty="0"/>
              <a:t>Some expertise in programming and development, but friendly for beginner developers</a:t>
            </a:r>
          </a:p>
          <a:p>
            <a:pPr lvl="1" eaLnBrk="1" hangingPunct="1"/>
            <a:r>
              <a:rPr lang="en-SI" altLang="sl-SI" sz="1800" dirty="0">
                <a:solidFill>
                  <a:srgbClr val="0070C0"/>
                </a:solidFill>
              </a:rPr>
              <a:t>Trade-off: </a:t>
            </a:r>
            <a:r>
              <a:rPr lang="en-SI" altLang="sl-SI" sz="1800" dirty="0"/>
              <a:t>simpler and quicker development for less innovation and dependence on existing AI models </a:t>
            </a:r>
          </a:p>
          <a:p>
            <a:pPr eaLnBrk="1" hangingPunct="1"/>
            <a:r>
              <a:rPr lang="en-SI" altLang="sl-SI" sz="2400" dirty="0"/>
              <a:t>Development of AI tools has become much more accessible</a:t>
            </a:r>
          </a:p>
          <a:p>
            <a:endParaRPr lang="tr-TR" sz="3200" dirty="0"/>
          </a:p>
        </p:txBody>
      </p:sp>
    </p:spTree>
    <p:extLst>
      <p:ext uri="{BB962C8B-B14F-4D97-AF65-F5344CB8AC3E}">
        <p14:creationId xmlns:p14="http://schemas.microsoft.com/office/powerpoint/2010/main" val="181703879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TotalTime>
  <Words>2051</Words>
  <Application>Microsoft Office PowerPoint</Application>
  <PresentationFormat>Widescreen</PresentationFormat>
  <Paragraphs>203</Paragraphs>
  <Slides>18</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Teması</vt:lpstr>
      <vt:lpstr>A technical point of view on the emergence of large language models and generative AI tools</vt:lpstr>
      <vt:lpstr>Lecture outline</vt:lpstr>
      <vt:lpstr>Recent AI developments</vt:lpstr>
      <vt:lpstr>Emergence of LLMs</vt:lpstr>
      <vt:lpstr>Open-source LLMs</vt:lpstr>
      <vt:lpstr>Emergence of generative AI tools</vt:lpstr>
      <vt:lpstr>ChatGPT</vt:lpstr>
      <vt:lpstr>Other chatbots</vt:lpstr>
      <vt:lpstr>A technical point of view</vt:lpstr>
      <vt:lpstr>Responsibility of the engineers</vt:lpstr>
      <vt:lpstr>AI regulation</vt:lpstr>
      <vt:lpstr>Detecting AI generated text</vt:lpstr>
      <vt:lpstr>GPTZero</vt:lpstr>
      <vt:lpstr>DetectGPT</vt:lpstr>
      <vt:lpstr>LM watermarking</vt:lpstr>
      <vt:lpstr>Future developments</vt:lpstr>
      <vt:lpstr>Thank you for your attention Questions?</vt:lpstr>
      <vt:lpstr>Links and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technical point of view on the emergence of large language models and generative AI tools</dc:title>
  <dc:creator>Mladen Borovič</dc:creator>
  <cp:lastModifiedBy>Mladen Borovič</cp:lastModifiedBy>
  <cp:revision>13</cp:revision>
  <dcterms:created xsi:type="dcterms:W3CDTF">2022-04-10T22:06:07Z</dcterms:created>
  <dcterms:modified xsi:type="dcterms:W3CDTF">2023-08-21T09:51:55Z</dcterms:modified>
</cp:coreProperties>
</file>