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24"/>
  </p:notesMasterIdLst>
  <p:sldIdLst>
    <p:sldId id="256" r:id="rId3"/>
    <p:sldId id="376" r:id="rId4"/>
    <p:sldId id="378" r:id="rId5"/>
    <p:sldId id="379" r:id="rId6"/>
    <p:sldId id="390" r:id="rId7"/>
    <p:sldId id="395" r:id="rId8"/>
    <p:sldId id="392" r:id="rId9"/>
    <p:sldId id="393" r:id="rId10"/>
    <p:sldId id="380" r:id="rId11"/>
    <p:sldId id="396" r:id="rId12"/>
    <p:sldId id="397" r:id="rId13"/>
    <p:sldId id="398" r:id="rId14"/>
    <p:sldId id="381" r:id="rId15"/>
    <p:sldId id="382" r:id="rId16"/>
    <p:sldId id="383" r:id="rId17"/>
    <p:sldId id="384" r:id="rId18"/>
    <p:sldId id="385" r:id="rId19"/>
    <p:sldId id="386" r:id="rId20"/>
    <p:sldId id="387" r:id="rId21"/>
    <p:sldId id="388" r:id="rId22"/>
    <p:sldId id="394"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3C439-D47B-9741-B4EE-3D6C5DF56A60}" v="7" dt="2023-08-21T11:05:22.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32" autoAdjust="0"/>
  </p:normalViewPr>
  <p:slideViewPr>
    <p:cSldViewPr snapToGrid="0">
      <p:cViewPr varScale="1">
        <p:scale>
          <a:sx n="105" d="100"/>
          <a:sy n="105" d="100"/>
        </p:scale>
        <p:origin x="592" y="176"/>
      </p:cViewPr>
      <p:guideLst>
        <p:guide orient="horz" pos="2160"/>
        <p:guide pos="3840"/>
      </p:guideLst>
    </p:cSldViewPr>
  </p:slideViewPr>
  <p:outlineViewPr>
    <p:cViewPr>
      <p:scale>
        <a:sx n="33" d="100"/>
        <a:sy n="33" d="100"/>
      </p:scale>
      <p:origin x="0" y="46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Foltýnek" userId="e0e7ce6bdc1ef62e" providerId="LiveId" clId="{7433C439-D47B-9741-B4EE-3D6C5DF56A60}"/>
    <pc:docChg chg="undo custSel addSld delSld modSld delMainMaster">
      <pc:chgData name="Tomáš Foltýnek" userId="e0e7ce6bdc1ef62e" providerId="LiveId" clId="{7433C439-D47B-9741-B4EE-3D6C5DF56A60}" dt="2023-08-21T11:05:12.366" v="209" actId="20577"/>
      <pc:docMkLst>
        <pc:docMk/>
      </pc:docMkLst>
      <pc:sldChg chg="modSp add del mod setBg">
        <pc:chgData name="Tomáš Foltýnek" userId="e0e7ce6bdc1ef62e" providerId="LiveId" clId="{7433C439-D47B-9741-B4EE-3D6C5DF56A60}" dt="2023-08-21T07:00:51.307" v="59" actId="20577"/>
        <pc:sldMkLst>
          <pc:docMk/>
          <pc:sldMk cId="436364741" sldId="256"/>
        </pc:sldMkLst>
        <pc:spChg chg="mod">
          <ac:chgData name="Tomáš Foltýnek" userId="e0e7ce6bdc1ef62e" providerId="LiveId" clId="{7433C439-D47B-9741-B4EE-3D6C5DF56A60}" dt="2023-08-21T07:00:51.307" v="59" actId="20577"/>
          <ac:spMkLst>
            <pc:docMk/>
            <pc:sldMk cId="436364741" sldId="256"/>
            <ac:spMk id="2" creationId="{BC42F84E-9F2C-4C02-B4B2-E143ABC95BB8}"/>
          </ac:spMkLst>
        </pc:spChg>
        <pc:spChg chg="mod">
          <ac:chgData name="Tomáš Foltýnek" userId="e0e7ce6bdc1ef62e" providerId="LiveId" clId="{7433C439-D47B-9741-B4EE-3D6C5DF56A60}" dt="2023-08-21T07:00:29.991" v="54" actId="14100"/>
          <ac:spMkLst>
            <pc:docMk/>
            <pc:sldMk cId="436364741" sldId="256"/>
            <ac:spMk id="3" creationId="{F60DA8BF-AA61-43F4-A1C0-AAAC6B73E788}"/>
          </ac:spMkLst>
        </pc:spChg>
      </pc:sldChg>
      <pc:sldChg chg="del">
        <pc:chgData name="Tomáš Foltýnek" userId="e0e7ce6bdc1ef62e" providerId="LiveId" clId="{7433C439-D47B-9741-B4EE-3D6C5DF56A60}" dt="2023-08-21T07:01:11.555" v="60" actId="2696"/>
        <pc:sldMkLst>
          <pc:docMk/>
          <pc:sldMk cId="1696910770" sldId="375"/>
        </pc:sldMkLst>
      </pc:sldChg>
      <pc:sldChg chg="modSp mod">
        <pc:chgData name="Tomáš Foltýnek" userId="e0e7ce6bdc1ef62e" providerId="LiveId" clId="{7433C439-D47B-9741-B4EE-3D6C5DF56A60}" dt="2023-08-21T11:05:12.366" v="209" actId="20577"/>
        <pc:sldMkLst>
          <pc:docMk/>
          <pc:sldMk cId="557207761" sldId="394"/>
        </pc:sldMkLst>
        <pc:spChg chg="mod">
          <ac:chgData name="Tomáš Foltýnek" userId="e0e7ce6bdc1ef62e" providerId="LiveId" clId="{7433C439-D47B-9741-B4EE-3D6C5DF56A60}" dt="2023-08-21T11:05:12.366" v="209" actId="20577"/>
          <ac:spMkLst>
            <pc:docMk/>
            <pc:sldMk cId="557207761" sldId="394"/>
            <ac:spMk id="3" creationId="{2EA98F85-67BE-D096-A114-6423CF5DF954}"/>
          </ac:spMkLst>
        </pc:spChg>
      </pc:sldChg>
      <pc:sldChg chg="modSp mod">
        <pc:chgData name="Tomáš Foltýnek" userId="e0e7ce6bdc1ef62e" providerId="LiveId" clId="{7433C439-D47B-9741-B4EE-3D6C5DF56A60}" dt="2023-08-20T07:32:40.082" v="37" actId="20577"/>
        <pc:sldMkLst>
          <pc:docMk/>
          <pc:sldMk cId="2306139293" sldId="397"/>
        </pc:sldMkLst>
        <pc:spChg chg="mod">
          <ac:chgData name="Tomáš Foltýnek" userId="e0e7ce6bdc1ef62e" providerId="LiveId" clId="{7433C439-D47B-9741-B4EE-3D6C5DF56A60}" dt="2023-08-20T07:32:40.082" v="37" actId="20577"/>
          <ac:spMkLst>
            <pc:docMk/>
            <pc:sldMk cId="2306139293" sldId="397"/>
            <ac:spMk id="2" creationId="{4AA4BB5D-157A-485A-A773-6244E2EEEBD8}"/>
          </ac:spMkLst>
        </pc:spChg>
      </pc:sldChg>
      <pc:sldChg chg="modSp mod">
        <pc:chgData name="Tomáš Foltýnek" userId="e0e7ce6bdc1ef62e" providerId="LiveId" clId="{7433C439-D47B-9741-B4EE-3D6C5DF56A60}" dt="2023-08-20T07:32:46.044" v="38"/>
        <pc:sldMkLst>
          <pc:docMk/>
          <pc:sldMk cId="3956613939" sldId="398"/>
        </pc:sldMkLst>
        <pc:spChg chg="mod">
          <ac:chgData name="Tomáš Foltýnek" userId="e0e7ce6bdc1ef62e" providerId="LiveId" clId="{7433C439-D47B-9741-B4EE-3D6C5DF56A60}" dt="2023-08-20T07:32:46.044" v="38"/>
          <ac:spMkLst>
            <pc:docMk/>
            <pc:sldMk cId="3956613939" sldId="398"/>
            <ac:spMk id="2" creationId="{02DF0903-5BEC-41F4-B870-4C6DA73E3FFD}"/>
          </ac:spMkLst>
        </pc:spChg>
      </pc:sldChg>
      <pc:sldMasterChg chg="del delSldLayout">
        <pc:chgData name="Tomáš Foltýnek" userId="e0e7ce6bdc1ef62e" providerId="LiveId" clId="{7433C439-D47B-9741-B4EE-3D6C5DF56A60}" dt="2023-08-21T07:01:11.563" v="74" actId="2696"/>
        <pc:sldMasterMkLst>
          <pc:docMk/>
          <pc:sldMasterMk cId="3304145559" sldId="2147483665"/>
        </pc:sldMasterMkLst>
        <pc:sldLayoutChg chg="del">
          <pc:chgData name="Tomáš Foltýnek" userId="e0e7ce6bdc1ef62e" providerId="LiveId" clId="{7433C439-D47B-9741-B4EE-3D6C5DF56A60}" dt="2023-08-21T07:01:11.556" v="61" actId="2696"/>
          <pc:sldLayoutMkLst>
            <pc:docMk/>
            <pc:sldMasterMk cId="3304145559" sldId="2147483665"/>
            <pc:sldLayoutMk cId="3386881871" sldId="2147483666"/>
          </pc:sldLayoutMkLst>
        </pc:sldLayoutChg>
        <pc:sldLayoutChg chg="del">
          <pc:chgData name="Tomáš Foltýnek" userId="e0e7ce6bdc1ef62e" providerId="LiveId" clId="{7433C439-D47B-9741-B4EE-3D6C5DF56A60}" dt="2023-08-21T07:01:11.557" v="62" actId="2696"/>
          <pc:sldLayoutMkLst>
            <pc:docMk/>
            <pc:sldMasterMk cId="3304145559" sldId="2147483665"/>
            <pc:sldLayoutMk cId="3557430826" sldId="2147483667"/>
          </pc:sldLayoutMkLst>
        </pc:sldLayoutChg>
        <pc:sldLayoutChg chg="del">
          <pc:chgData name="Tomáš Foltýnek" userId="e0e7ce6bdc1ef62e" providerId="LiveId" clId="{7433C439-D47B-9741-B4EE-3D6C5DF56A60}" dt="2023-08-21T07:01:11.557" v="63" actId="2696"/>
          <pc:sldLayoutMkLst>
            <pc:docMk/>
            <pc:sldMasterMk cId="3304145559" sldId="2147483665"/>
            <pc:sldLayoutMk cId="3428002263" sldId="2147483668"/>
          </pc:sldLayoutMkLst>
        </pc:sldLayoutChg>
        <pc:sldLayoutChg chg="del">
          <pc:chgData name="Tomáš Foltýnek" userId="e0e7ce6bdc1ef62e" providerId="LiveId" clId="{7433C439-D47B-9741-B4EE-3D6C5DF56A60}" dt="2023-08-21T07:01:11.558" v="64" actId="2696"/>
          <pc:sldLayoutMkLst>
            <pc:docMk/>
            <pc:sldMasterMk cId="3304145559" sldId="2147483665"/>
            <pc:sldLayoutMk cId="3517401751" sldId="2147483669"/>
          </pc:sldLayoutMkLst>
        </pc:sldLayoutChg>
        <pc:sldLayoutChg chg="del">
          <pc:chgData name="Tomáš Foltýnek" userId="e0e7ce6bdc1ef62e" providerId="LiveId" clId="{7433C439-D47B-9741-B4EE-3D6C5DF56A60}" dt="2023-08-21T07:01:11.558" v="65" actId="2696"/>
          <pc:sldLayoutMkLst>
            <pc:docMk/>
            <pc:sldMasterMk cId="3304145559" sldId="2147483665"/>
            <pc:sldLayoutMk cId="1655647857" sldId="2147483670"/>
          </pc:sldLayoutMkLst>
        </pc:sldLayoutChg>
        <pc:sldLayoutChg chg="del">
          <pc:chgData name="Tomáš Foltýnek" userId="e0e7ce6bdc1ef62e" providerId="LiveId" clId="{7433C439-D47B-9741-B4EE-3D6C5DF56A60}" dt="2023-08-21T07:01:11.559" v="66" actId="2696"/>
          <pc:sldLayoutMkLst>
            <pc:docMk/>
            <pc:sldMasterMk cId="3304145559" sldId="2147483665"/>
            <pc:sldLayoutMk cId="2765242831" sldId="2147483671"/>
          </pc:sldLayoutMkLst>
        </pc:sldLayoutChg>
        <pc:sldLayoutChg chg="del">
          <pc:chgData name="Tomáš Foltýnek" userId="e0e7ce6bdc1ef62e" providerId="LiveId" clId="{7433C439-D47B-9741-B4EE-3D6C5DF56A60}" dt="2023-08-21T07:01:11.559" v="67" actId="2696"/>
          <pc:sldLayoutMkLst>
            <pc:docMk/>
            <pc:sldMasterMk cId="3304145559" sldId="2147483665"/>
            <pc:sldLayoutMk cId="1881323083" sldId="2147483672"/>
          </pc:sldLayoutMkLst>
        </pc:sldLayoutChg>
        <pc:sldLayoutChg chg="del">
          <pc:chgData name="Tomáš Foltýnek" userId="e0e7ce6bdc1ef62e" providerId="LiveId" clId="{7433C439-D47B-9741-B4EE-3D6C5DF56A60}" dt="2023-08-21T07:01:11.560" v="68" actId="2696"/>
          <pc:sldLayoutMkLst>
            <pc:docMk/>
            <pc:sldMasterMk cId="3304145559" sldId="2147483665"/>
            <pc:sldLayoutMk cId="1646033823" sldId="2147483673"/>
          </pc:sldLayoutMkLst>
        </pc:sldLayoutChg>
        <pc:sldLayoutChg chg="del">
          <pc:chgData name="Tomáš Foltýnek" userId="e0e7ce6bdc1ef62e" providerId="LiveId" clId="{7433C439-D47B-9741-B4EE-3D6C5DF56A60}" dt="2023-08-21T07:01:11.560" v="69" actId="2696"/>
          <pc:sldLayoutMkLst>
            <pc:docMk/>
            <pc:sldMasterMk cId="3304145559" sldId="2147483665"/>
            <pc:sldLayoutMk cId="660083623" sldId="2147483674"/>
          </pc:sldLayoutMkLst>
        </pc:sldLayoutChg>
        <pc:sldLayoutChg chg="del">
          <pc:chgData name="Tomáš Foltýnek" userId="e0e7ce6bdc1ef62e" providerId="LiveId" clId="{7433C439-D47B-9741-B4EE-3D6C5DF56A60}" dt="2023-08-21T07:01:11.561" v="70" actId="2696"/>
          <pc:sldLayoutMkLst>
            <pc:docMk/>
            <pc:sldMasterMk cId="3304145559" sldId="2147483665"/>
            <pc:sldLayoutMk cId="2947116327" sldId="2147483675"/>
          </pc:sldLayoutMkLst>
        </pc:sldLayoutChg>
        <pc:sldLayoutChg chg="del">
          <pc:chgData name="Tomáš Foltýnek" userId="e0e7ce6bdc1ef62e" providerId="LiveId" clId="{7433C439-D47B-9741-B4EE-3D6C5DF56A60}" dt="2023-08-21T07:01:11.561" v="71" actId="2696"/>
          <pc:sldLayoutMkLst>
            <pc:docMk/>
            <pc:sldMasterMk cId="3304145559" sldId="2147483665"/>
            <pc:sldLayoutMk cId="381101086" sldId="2147483676"/>
          </pc:sldLayoutMkLst>
        </pc:sldLayoutChg>
        <pc:sldLayoutChg chg="del">
          <pc:chgData name="Tomáš Foltýnek" userId="e0e7ce6bdc1ef62e" providerId="LiveId" clId="{7433C439-D47B-9741-B4EE-3D6C5DF56A60}" dt="2023-08-21T07:01:11.562" v="72" actId="2696"/>
          <pc:sldLayoutMkLst>
            <pc:docMk/>
            <pc:sldMasterMk cId="3304145559" sldId="2147483665"/>
            <pc:sldLayoutMk cId="2427721967" sldId="2147483677"/>
          </pc:sldLayoutMkLst>
        </pc:sldLayoutChg>
        <pc:sldLayoutChg chg="del">
          <pc:chgData name="Tomáš Foltýnek" userId="e0e7ce6bdc1ef62e" providerId="LiveId" clId="{7433C439-D47B-9741-B4EE-3D6C5DF56A60}" dt="2023-08-21T07:01:11.562" v="73" actId="2696"/>
          <pc:sldLayoutMkLst>
            <pc:docMk/>
            <pc:sldMasterMk cId="3304145559" sldId="2147483665"/>
            <pc:sldLayoutMk cId="2331404411" sldId="2147483678"/>
          </pc:sldLayoutMkLst>
        </pc:sldLayoutChg>
      </pc:sldMasterChg>
    </pc:docChg>
  </pc:docChgLst>
  <pc:docChgLst>
    <pc:chgData userId="e0e7ce6bdc1ef62e" providerId="LiveId" clId="{2AF8477B-83F2-45CF-925C-9DC94FF48C8C}"/>
    <pc:docChg chg="custSel addSld delSld modSld sldOrd">
      <pc:chgData name="" userId="e0e7ce6bdc1ef62e" providerId="LiveId" clId="{2AF8477B-83F2-45CF-925C-9DC94FF48C8C}" dt="2023-08-18T09:06:14.942" v="1176"/>
      <pc:docMkLst>
        <pc:docMk/>
      </pc:docMkLst>
      <pc:sldChg chg="modSp">
        <pc:chgData name="" userId="e0e7ce6bdc1ef62e" providerId="LiveId" clId="{2AF8477B-83F2-45CF-925C-9DC94FF48C8C}" dt="2023-08-18T08:38:13.492" v="157" actId="1076"/>
        <pc:sldMkLst>
          <pc:docMk/>
          <pc:sldMk cId="1696910770" sldId="375"/>
        </pc:sldMkLst>
        <pc:spChg chg="mod">
          <ac:chgData name="" userId="e0e7ce6bdc1ef62e" providerId="LiveId" clId="{2AF8477B-83F2-45CF-925C-9DC94FF48C8C}" dt="2023-08-18T08:24:18.450" v="46" actId="790"/>
          <ac:spMkLst>
            <pc:docMk/>
            <pc:sldMk cId="1696910770" sldId="375"/>
            <ac:spMk id="2" creationId="{00000000-0000-0000-0000-000000000000}"/>
          </ac:spMkLst>
        </pc:spChg>
        <pc:spChg chg="mod">
          <ac:chgData name="" userId="e0e7ce6bdc1ef62e" providerId="LiveId" clId="{2AF8477B-83F2-45CF-925C-9DC94FF48C8C}" dt="2023-08-18T08:38:13.492" v="157" actId="1076"/>
          <ac:spMkLst>
            <pc:docMk/>
            <pc:sldMk cId="1696910770" sldId="375"/>
            <ac:spMk id="6" creationId="{F58379B8-3384-A347-96A7-64AE52A60C72}"/>
          </ac:spMkLst>
        </pc:spChg>
      </pc:sldChg>
      <pc:sldChg chg="modSp">
        <pc:chgData name="" userId="e0e7ce6bdc1ef62e" providerId="LiveId" clId="{2AF8477B-83F2-45CF-925C-9DC94FF48C8C}" dt="2023-08-18T08:37:25.332" v="116" actId="27636"/>
        <pc:sldMkLst>
          <pc:docMk/>
          <pc:sldMk cId="4283868525" sldId="376"/>
        </pc:sldMkLst>
        <pc:spChg chg="mod">
          <ac:chgData name="" userId="e0e7ce6bdc1ef62e" providerId="LiveId" clId="{2AF8477B-83F2-45CF-925C-9DC94FF48C8C}" dt="2023-08-18T08:37:25.332" v="116" actId="27636"/>
          <ac:spMkLst>
            <pc:docMk/>
            <pc:sldMk cId="4283868525" sldId="376"/>
            <ac:spMk id="3" creationId="{D767D42D-7924-0F19-0D20-CC28C98D59EF}"/>
          </ac:spMkLst>
        </pc:spChg>
      </pc:sldChg>
      <pc:sldChg chg="del">
        <pc:chgData name="" userId="e0e7ce6bdc1ef62e" providerId="LiveId" clId="{2AF8477B-83F2-45CF-925C-9DC94FF48C8C}" dt="2023-08-18T08:38:21.695" v="158" actId="2696"/>
        <pc:sldMkLst>
          <pc:docMk/>
          <pc:sldMk cId="2487523154" sldId="377"/>
        </pc:sldMkLst>
      </pc:sldChg>
      <pc:sldChg chg="modSp">
        <pc:chgData name="" userId="e0e7ce6bdc1ef62e" providerId="LiveId" clId="{2AF8477B-83F2-45CF-925C-9DC94FF48C8C}" dt="2023-08-18T08:38:35.546" v="186" actId="20577"/>
        <pc:sldMkLst>
          <pc:docMk/>
          <pc:sldMk cId="659798101" sldId="378"/>
        </pc:sldMkLst>
        <pc:spChg chg="mod">
          <ac:chgData name="" userId="e0e7ce6bdc1ef62e" providerId="LiveId" clId="{2AF8477B-83F2-45CF-925C-9DC94FF48C8C}" dt="2023-08-18T08:38:35.546" v="186" actId="20577"/>
          <ac:spMkLst>
            <pc:docMk/>
            <pc:sldMk cId="659798101" sldId="378"/>
            <ac:spMk id="2" creationId="{8C58B724-F133-0EDE-D321-A7B0DB4919DA}"/>
          </ac:spMkLst>
        </pc:spChg>
      </pc:sldChg>
      <pc:sldChg chg="del">
        <pc:chgData name="" userId="e0e7ce6bdc1ef62e" providerId="LiveId" clId="{2AF8477B-83F2-45CF-925C-9DC94FF48C8C}" dt="2023-08-18T08:28:09.522" v="94" actId="2696"/>
        <pc:sldMkLst>
          <pc:docMk/>
          <pc:sldMk cId="1114361467" sldId="389"/>
        </pc:sldMkLst>
      </pc:sldChg>
      <pc:sldChg chg="modSp ord">
        <pc:chgData name="" userId="e0e7ce6bdc1ef62e" providerId="LiveId" clId="{2AF8477B-83F2-45CF-925C-9DC94FF48C8C}" dt="2023-08-18T08:28:00.212" v="93" actId="20577"/>
        <pc:sldMkLst>
          <pc:docMk/>
          <pc:sldMk cId="557207761" sldId="394"/>
        </pc:sldMkLst>
        <pc:spChg chg="mod">
          <ac:chgData name="" userId="e0e7ce6bdc1ef62e" providerId="LiveId" clId="{2AF8477B-83F2-45CF-925C-9DC94FF48C8C}" dt="2023-08-18T08:28:00.212" v="93" actId="20577"/>
          <ac:spMkLst>
            <pc:docMk/>
            <pc:sldMk cId="557207761" sldId="394"/>
            <ac:spMk id="3" creationId="{2EA98F85-67BE-D096-A114-6423CF5DF954}"/>
          </ac:spMkLst>
        </pc:spChg>
      </pc:sldChg>
      <pc:sldChg chg="modSp add ord">
        <pc:chgData name="" userId="e0e7ce6bdc1ef62e" providerId="LiveId" clId="{2AF8477B-83F2-45CF-925C-9DC94FF48C8C}" dt="2023-08-18T09:00:08.042" v="840" actId="20577"/>
        <pc:sldMkLst>
          <pc:docMk/>
          <pc:sldMk cId="3254169561" sldId="396"/>
        </pc:sldMkLst>
        <pc:spChg chg="mod">
          <ac:chgData name="" userId="e0e7ce6bdc1ef62e" providerId="LiveId" clId="{2AF8477B-83F2-45CF-925C-9DC94FF48C8C}" dt="2023-08-18T09:00:08.042" v="840" actId="20577"/>
          <ac:spMkLst>
            <pc:docMk/>
            <pc:sldMk cId="3254169561" sldId="396"/>
            <ac:spMk id="2" creationId="{4840C523-E5AF-40BB-8FD8-8EA4E5CD8EFE}"/>
          </ac:spMkLst>
        </pc:spChg>
        <pc:spChg chg="mod">
          <ac:chgData name="" userId="e0e7ce6bdc1ef62e" providerId="LiveId" clId="{2AF8477B-83F2-45CF-925C-9DC94FF48C8C}" dt="2023-08-18T08:47:00.965" v="604" actId="20577"/>
          <ac:spMkLst>
            <pc:docMk/>
            <pc:sldMk cId="3254169561" sldId="396"/>
            <ac:spMk id="3" creationId="{54A1DC86-0FCF-4C43-9D12-62FC93F6F4B3}"/>
          </ac:spMkLst>
        </pc:spChg>
      </pc:sldChg>
      <pc:sldChg chg="addSp modSp add modAnim">
        <pc:chgData name="" userId="e0e7ce6bdc1ef62e" providerId="LiveId" clId="{2AF8477B-83F2-45CF-925C-9DC94FF48C8C}" dt="2023-08-18T09:06:14.942" v="1176"/>
        <pc:sldMkLst>
          <pc:docMk/>
          <pc:sldMk cId="2306139293" sldId="397"/>
        </pc:sldMkLst>
        <pc:spChg chg="mod">
          <ac:chgData name="" userId="e0e7ce6bdc1ef62e" providerId="LiveId" clId="{2AF8477B-83F2-45CF-925C-9DC94FF48C8C}" dt="2023-08-18T08:56:12.587" v="778" actId="20577"/>
          <ac:spMkLst>
            <pc:docMk/>
            <pc:sldMk cId="2306139293" sldId="397"/>
            <ac:spMk id="2" creationId="{4AA4BB5D-157A-485A-A773-6244E2EEEBD8}"/>
          </ac:spMkLst>
        </pc:spChg>
        <pc:spChg chg="mod">
          <ac:chgData name="" userId="e0e7ce6bdc1ef62e" providerId="LiveId" clId="{2AF8477B-83F2-45CF-925C-9DC94FF48C8C}" dt="2023-08-18T08:57:09.267" v="779" actId="15"/>
          <ac:spMkLst>
            <pc:docMk/>
            <pc:sldMk cId="2306139293" sldId="397"/>
            <ac:spMk id="3" creationId="{2ACC5443-F4C7-4A0D-AC59-4D9434A673F4}"/>
          </ac:spMkLst>
        </pc:spChg>
        <pc:spChg chg="add mod">
          <ac:chgData name="" userId="e0e7ce6bdc1ef62e" providerId="LiveId" clId="{2AF8477B-83F2-45CF-925C-9DC94FF48C8C}" dt="2023-08-18T08:58:08.034" v="784" actId="208"/>
          <ac:spMkLst>
            <pc:docMk/>
            <pc:sldMk cId="2306139293" sldId="397"/>
            <ac:spMk id="4" creationId="{1ED024FC-1F42-454D-A6DB-2F43BD52E49D}"/>
          </ac:spMkLst>
        </pc:spChg>
        <pc:spChg chg="add mod">
          <ac:chgData name="" userId="e0e7ce6bdc1ef62e" providerId="LiveId" clId="{2AF8477B-83F2-45CF-925C-9DC94FF48C8C}" dt="2023-08-18T08:59:08.676" v="809" actId="1037"/>
          <ac:spMkLst>
            <pc:docMk/>
            <pc:sldMk cId="2306139293" sldId="397"/>
            <ac:spMk id="5" creationId="{F72920C0-D542-4A11-810D-DC16493342F2}"/>
          </ac:spMkLst>
        </pc:spChg>
        <pc:spChg chg="add mod">
          <ac:chgData name="" userId="e0e7ce6bdc1ef62e" providerId="LiveId" clId="{2AF8477B-83F2-45CF-925C-9DC94FF48C8C}" dt="2023-08-18T08:58:58.349" v="806" actId="14100"/>
          <ac:spMkLst>
            <pc:docMk/>
            <pc:sldMk cId="2306139293" sldId="397"/>
            <ac:spMk id="6" creationId="{B9F4CEC7-BCFE-4A17-933D-F809B5FB91BB}"/>
          </ac:spMkLst>
        </pc:spChg>
      </pc:sldChg>
      <pc:sldChg chg="modSp add">
        <pc:chgData name="" userId="e0e7ce6bdc1ef62e" providerId="LiveId" clId="{2AF8477B-83F2-45CF-925C-9DC94FF48C8C}" dt="2023-08-18T09:03:12.382" v="1169" actId="20577"/>
        <pc:sldMkLst>
          <pc:docMk/>
          <pc:sldMk cId="3956613939" sldId="398"/>
        </pc:sldMkLst>
        <pc:spChg chg="mod">
          <ac:chgData name="" userId="e0e7ce6bdc1ef62e" providerId="LiveId" clId="{2AF8477B-83F2-45CF-925C-9DC94FF48C8C}" dt="2023-08-18T09:00:20.703" v="841"/>
          <ac:spMkLst>
            <pc:docMk/>
            <pc:sldMk cId="3956613939" sldId="398"/>
            <ac:spMk id="2" creationId="{02DF0903-5BEC-41F4-B870-4C6DA73E3FFD}"/>
          </ac:spMkLst>
        </pc:spChg>
        <pc:spChg chg="mod">
          <ac:chgData name="" userId="e0e7ce6bdc1ef62e" providerId="LiveId" clId="{2AF8477B-83F2-45CF-925C-9DC94FF48C8C}" dt="2023-08-18T09:03:12.382" v="1169" actId="20577"/>
          <ac:spMkLst>
            <pc:docMk/>
            <pc:sldMk cId="3956613939" sldId="398"/>
            <ac:spMk id="3" creationId="{AB90E266-EFC8-4193-9831-C635EA43DC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F664D-4A3C-1140-9CD6-10A432654D6D}" type="datetimeFigureOut">
              <a:rPr lang="en-US" smtClean="0"/>
              <a:t>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5B556-B733-D944-8C77-C84A82E917AB}" type="slidenum">
              <a:rPr lang="en-US" smtClean="0"/>
              <a:t>‹#›</a:t>
            </a:fld>
            <a:endParaRPr lang="en-US"/>
          </a:p>
        </p:txBody>
      </p:sp>
    </p:spTree>
    <p:extLst>
      <p:ext uri="{BB962C8B-B14F-4D97-AF65-F5344CB8AC3E}">
        <p14:creationId xmlns:p14="http://schemas.microsoft.com/office/powerpoint/2010/main" val="405599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Here we point out that it is already for second time that AI is depicted as human. Let’s explore other options…</a:t>
            </a:r>
          </a:p>
        </p:txBody>
      </p:sp>
      <p:sp>
        <p:nvSpPr>
          <p:cNvPr id="4" name="Slide Number Placeholder 3"/>
          <p:cNvSpPr>
            <a:spLocks noGrp="1"/>
          </p:cNvSpPr>
          <p:nvPr>
            <p:ph type="sldNum" sz="quarter" idx="5"/>
          </p:nvPr>
        </p:nvSpPr>
        <p:spPr/>
        <p:txBody>
          <a:bodyPr/>
          <a:lstStyle/>
          <a:p>
            <a:fld id="{BFD5B556-B733-D944-8C77-C84A82E917AB}" type="slidenum">
              <a:rPr lang="en-US" smtClean="0"/>
              <a:t>4</a:t>
            </a:fld>
            <a:endParaRPr lang="en-US"/>
          </a:p>
        </p:txBody>
      </p:sp>
    </p:spTree>
    <p:extLst>
      <p:ext uri="{BB962C8B-B14F-4D97-AF65-F5344CB8AC3E}">
        <p14:creationId xmlns:p14="http://schemas.microsoft.com/office/powerpoint/2010/main" val="31067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I believe the human is OK here, because there is “human or technological assistance”</a:t>
            </a:r>
          </a:p>
        </p:txBody>
      </p:sp>
      <p:sp>
        <p:nvSpPr>
          <p:cNvPr id="4" name="Slide Number Placeholder 3"/>
          <p:cNvSpPr>
            <a:spLocks noGrp="1"/>
          </p:cNvSpPr>
          <p:nvPr>
            <p:ph type="sldNum" sz="quarter" idx="5"/>
          </p:nvPr>
        </p:nvSpPr>
        <p:spPr/>
        <p:txBody>
          <a:bodyPr/>
          <a:lstStyle/>
          <a:p>
            <a:fld id="{BFD5B556-B733-D944-8C77-C84A82E917AB}" type="slidenum">
              <a:rPr lang="en-US" smtClean="0"/>
              <a:t>14</a:t>
            </a:fld>
            <a:endParaRPr lang="en-US"/>
          </a:p>
        </p:txBody>
      </p:sp>
    </p:spTree>
    <p:extLst>
      <p:ext uri="{BB962C8B-B14F-4D97-AF65-F5344CB8AC3E}">
        <p14:creationId xmlns:p14="http://schemas.microsoft.com/office/powerpoint/2010/main" val="307930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800585"/>
            <a:ext cx="9144000" cy="2387600"/>
          </a:xfrm>
        </p:spPr>
        <p:txBody>
          <a:bodyPr anchor="b">
            <a:normAutofit/>
          </a:bodyPr>
          <a:lstStyle>
            <a:lvl1pPr algn="ctr">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1524000" y="3280260"/>
            <a:ext cx="9144000" cy="1655762"/>
          </a:xfrm>
        </p:spPr>
        <p:txBody>
          <a:bodyPr/>
          <a:lstStyle>
            <a:lvl1pPr marL="0" indent="0" algn="ct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20.08.2023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20.08.2023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00698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20.08.2023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197482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cxnSp>
        <p:nvCxnSpPr>
          <p:cNvPr id="4" name="Přímá spojnice 3"/>
          <p:cNvCxnSpPr/>
          <p:nvPr/>
        </p:nvCxnSpPr>
        <p:spPr>
          <a:xfrm>
            <a:off x="624418" y="981075"/>
            <a:ext cx="1094316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392" y="332656"/>
            <a:ext cx="10972800" cy="611984"/>
          </a:xfrm>
        </p:spPr>
        <p:txBody>
          <a:bodyPr/>
          <a:lstStyle>
            <a:lvl1pPr algn="l">
              <a:defRPr sz="4000"/>
            </a:lvl1pPr>
          </a:lstStyle>
          <a:p>
            <a:r>
              <a:rPr lang="cs-CZ" dirty="0"/>
              <a:t>Kliknutím lze upravit styl.</a:t>
            </a:r>
          </a:p>
        </p:txBody>
      </p:sp>
      <p:sp>
        <p:nvSpPr>
          <p:cNvPr id="3" name="Zástupný symbol pro obsah 2"/>
          <p:cNvSpPr>
            <a:spLocks noGrp="1"/>
          </p:cNvSpPr>
          <p:nvPr>
            <p:ph idx="1"/>
          </p:nvPr>
        </p:nvSpPr>
        <p:spPr>
          <a:xfrm>
            <a:off x="609600" y="1052736"/>
            <a:ext cx="10972800" cy="5184576"/>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sz="1800"/>
            </a:lvl1pPr>
          </a:lstStyle>
          <a:p>
            <a:fld id="{AC57A5DF-1266-40EA-9282-1E66B9DE06C0}" type="slidenum">
              <a:rPr lang="cs-CZ" smtClean="0"/>
              <a:t>‹#›</a:t>
            </a:fld>
            <a:endParaRPr lang="cs-CZ" dirty="0"/>
          </a:p>
        </p:txBody>
      </p:sp>
      <p:sp>
        <p:nvSpPr>
          <p:cNvPr id="11" name="Zástupný symbol pro text 10"/>
          <p:cNvSpPr>
            <a:spLocks noGrp="1"/>
          </p:cNvSpPr>
          <p:nvPr>
            <p:ph type="body" sz="quarter" idx="11" hasCustomPrompt="1"/>
          </p:nvPr>
        </p:nvSpPr>
        <p:spPr>
          <a:xfrm>
            <a:off x="624418" y="6381329"/>
            <a:ext cx="7775839" cy="288032"/>
          </a:xfrm>
        </p:spPr>
        <p:txBody>
          <a:bodyPr/>
          <a:lstStyle>
            <a:lvl1pPr marL="0" indent="0">
              <a:buNone/>
              <a:defRPr sz="1400"/>
            </a:lvl1pPr>
          </a:lstStyle>
          <a:p>
            <a:pPr lvl="0"/>
            <a:fld id="{7EC9ED31-CF37-4BE1-B83C-9DA2080F6FFC}" type="slidenum">
              <a:rPr lang="en-US" smtClean="0"/>
              <a:t>‹#›</a:t>
            </a:fld>
            <a:endParaRPr lang="en-US" dirty="0"/>
          </a:p>
        </p:txBody>
      </p:sp>
      <p:pic>
        <p:nvPicPr>
          <p:cNvPr id="6" name="Obráze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48395" y="5400263"/>
            <a:ext cx="2271349" cy="1321212"/>
          </a:xfrm>
          <a:prstGeom prst="rect">
            <a:avLst/>
          </a:prstGeom>
        </p:spPr>
      </p:pic>
    </p:spTree>
    <p:extLst>
      <p:ext uri="{BB962C8B-B14F-4D97-AF65-F5344CB8AC3E}">
        <p14:creationId xmlns:p14="http://schemas.microsoft.com/office/powerpoint/2010/main" val="323722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cxnSp>
        <p:nvCxnSpPr>
          <p:cNvPr id="4" name="Přímá spojnice 3"/>
          <p:cNvCxnSpPr/>
          <p:nvPr/>
        </p:nvCxnSpPr>
        <p:spPr>
          <a:xfrm>
            <a:off x="624418" y="981075"/>
            <a:ext cx="1094316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392" y="332656"/>
            <a:ext cx="10972800" cy="611984"/>
          </a:xfrm>
        </p:spPr>
        <p:txBody>
          <a:bodyPr/>
          <a:lstStyle>
            <a:lvl1pPr algn="l">
              <a:defRPr sz="4000"/>
            </a:lvl1pPr>
          </a:lstStyle>
          <a:p>
            <a:r>
              <a:rPr lang="cs-CZ" dirty="0"/>
              <a:t>Kliknutím lze upravit styl.</a:t>
            </a:r>
          </a:p>
        </p:txBody>
      </p:sp>
      <p:sp>
        <p:nvSpPr>
          <p:cNvPr id="3" name="Zástupný symbol pro obsah 2"/>
          <p:cNvSpPr>
            <a:spLocks noGrp="1"/>
          </p:cNvSpPr>
          <p:nvPr>
            <p:ph idx="1"/>
          </p:nvPr>
        </p:nvSpPr>
        <p:spPr>
          <a:xfrm>
            <a:off x="609600" y="1052736"/>
            <a:ext cx="10972800" cy="5184576"/>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sz="1800"/>
            </a:lvl1pPr>
          </a:lstStyle>
          <a:p>
            <a:fld id="{AC57A5DF-1266-40EA-9282-1E66B9DE06C0}" type="slidenum">
              <a:rPr lang="cs-CZ" smtClean="0"/>
              <a:t>‹#›</a:t>
            </a:fld>
            <a:endParaRPr lang="cs-CZ" dirty="0"/>
          </a:p>
        </p:txBody>
      </p:sp>
      <p:sp>
        <p:nvSpPr>
          <p:cNvPr id="11" name="Zástupný symbol pro text 10"/>
          <p:cNvSpPr>
            <a:spLocks noGrp="1"/>
          </p:cNvSpPr>
          <p:nvPr>
            <p:ph type="body" sz="quarter" idx="11" hasCustomPrompt="1"/>
          </p:nvPr>
        </p:nvSpPr>
        <p:spPr>
          <a:xfrm>
            <a:off x="624418" y="6381329"/>
            <a:ext cx="7775839" cy="288032"/>
          </a:xfrm>
        </p:spPr>
        <p:txBody>
          <a:bodyPr/>
          <a:lstStyle>
            <a:lvl1pPr marL="0" indent="0">
              <a:buNone/>
              <a:defRPr sz="1400"/>
            </a:lvl1pPr>
          </a:lstStyle>
          <a:p>
            <a:pPr lvl="0"/>
            <a:fld id="{7EC9ED31-CF37-4BE1-B83C-9DA2080F6FFC}" type="slidenum">
              <a:rPr lang="en-US" smtClean="0"/>
              <a:t>‹#›</a:t>
            </a:fld>
            <a:endParaRPr lang="en-US" dirty="0"/>
          </a:p>
        </p:txBody>
      </p:sp>
      <p:pic>
        <p:nvPicPr>
          <p:cNvPr id="6" name="Obráze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48395" y="5400263"/>
            <a:ext cx="2271349" cy="1321212"/>
          </a:xfrm>
          <a:prstGeom prst="rect">
            <a:avLst/>
          </a:prstGeom>
        </p:spPr>
      </p:pic>
    </p:spTree>
    <p:extLst>
      <p:ext uri="{BB962C8B-B14F-4D97-AF65-F5344CB8AC3E}">
        <p14:creationId xmlns:p14="http://schemas.microsoft.com/office/powerpoint/2010/main" val="346919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cxnSp>
        <p:nvCxnSpPr>
          <p:cNvPr id="4" name="Přímá spojnice 3"/>
          <p:cNvCxnSpPr/>
          <p:nvPr/>
        </p:nvCxnSpPr>
        <p:spPr>
          <a:xfrm>
            <a:off x="624418" y="981075"/>
            <a:ext cx="1094316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392" y="332656"/>
            <a:ext cx="10972800" cy="611984"/>
          </a:xfrm>
        </p:spPr>
        <p:txBody>
          <a:bodyPr/>
          <a:lstStyle>
            <a:lvl1pPr algn="l">
              <a:defRPr sz="4000"/>
            </a:lvl1pPr>
          </a:lstStyle>
          <a:p>
            <a:r>
              <a:rPr lang="cs-CZ" dirty="0"/>
              <a:t>Kliknutím lze upravit styl.</a:t>
            </a:r>
          </a:p>
        </p:txBody>
      </p:sp>
      <p:sp>
        <p:nvSpPr>
          <p:cNvPr id="3" name="Zástupný symbol pro obsah 2"/>
          <p:cNvSpPr>
            <a:spLocks noGrp="1"/>
          </p:cNvSpPr>
          <p:nvPr>
            <p:ph idx="1"/>
          </p:nvPr>
        </p:nvSpPr>
        <p:spPr>
          <a:xfrm>
            <a:off x="609600" y="1052736"/>
            <a:ext cx="10972800" cy="5184576"/>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sz="1800"/>
            </a:lvl1pPr>
          </a:lstStyle>
          <a:p>
            <a:fld id="{AC57A5DF-1266-40EA-9282-1E66B9DE06C0}" type="slidenum">
              <a:rPr lang="cs-CZ" smtClean="0"/>
              <a:t>‹#›</a:t>
            </a:fld>
            <a:endParaRPr lang="cs-CZ" dirty="0"/>
          </a:p>
        </p:txBody>
      </p:sp>
      <p:sp>
        <p:nvSpPr>
          <p:cNvPr id="11" name="Zástupný symbol pro text 10"/>
          <p:cNvSpPr>
            <a:spLocks noGrp="1"/>
          </p:cNvSpPr>
          <p:nvPr>
            <p:ph type="body" sz="quarter" idx="11" hasCustomPrompt="1"/>
          </p:nvPr>
        </p:nvSpPr>
        <p:spPr>
          <a:xfrm>
            <a:off x="624418" y="6381329"/>
            <a:ext cx="7775839" cy="288032"/>
          </a:xfrm>
        </p:spPr>
        <p:txBody>
          <a:bodyPr/>
          <a:lstStyle>
            <a:lvl1pPr marL="0" indent="0">
              <a:buNone/>
              <a:defRPr sz="1400"/>
            </a:lvl1pPr>
          </a:lstStyle>
          <a:p>
            <a:pPr lvl="0"/>
            <a:fld id="{7EC9ED31-CF37-4BE1-B83C-9DA2080F6FFC}" type="slidenum">
              <a:rPr lang="en-US" smtClean="0"/>
              <a:t>‹#›</a:t>
            </a:fld>
            <a:endParaRPr lang="en-US" dirty="0"/>
          </a:p>
        </p:txBody>
      </p:sp>
      <p:pic>
        <p:nvPicPr>
          <p:cNvPr id="6" name="Obráze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48395" y="5400263"/>
            <a:ext cx="2271349" cy="1321212"/>
          </a:xfrm>
          <a:prstGeom prst="rect">
            <a:avLst/>
          </a:prstGeom>
        </p:spPr>
      </p:pic>
    </p:spTree>
    <p:extLst>
      <p:ext uri="{BB962C8B-B14F-4D97-AF65-F5344CB8AC3E}">
        <p14:creationId xmlns:p14="http://schemas.microsoft.com/office/powerpoint/2010/main" val="3847179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Nadpis a obsah">
    <p:spTree>
      <p:nvGrpSpPr>
        <p:cNvPr id="1" name=""/>
        <p:cNvGrpSpPr/>
        <p:nvPr/>
      </p:nvGrpSpPr>
      <p:grpSpPr>
        <a:xfrm>
          <a:off x="0" y="0"/>
          <a:ext cx="0" cy="0"/>
          <a:chOff x="0" y="0"/>
          <a:chExt cx="0" cy="0"/>
        </a:xfrm>
      </p:grpSpPr>
      <p:cxnSp>
        <p:nvCxnSpPr>
          <p:cNvPr id="4" name="Přímá spojnice 3"/>
          <p:cNvCxnSpPr/>
          <p:nvPr/>
        </p:nvCxnSpPr>
        <p:spPr>
          <a:xfrm>
            <a:off x="624418" y="981075"/>
            <a:ext cx="1094316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392" y="332656"/>
            <a:ext cx="10972800" cy="611984"/>
          </a:xfrm>
        </p:spPr>
        <p:txBody>
          <a:bodyPr/>
          <a:lstStyle>
            <a:lvl1pPr algn="l">
              <a:defRPr sz="4000"/>
            </a:lvl1pPr>
          </a:lstStyle>
          <a:p>
            <a:r>
              <a:rPr lang="cs-CZ" dirty="0"/>
              <a:t>Kliknutím lze upravit styl.</a:t>
            </a:r>
          </a:p>
        </p:txBody>
      </p:sp>
      <p:sp>
        <p:nvSpPr>
          <p:cNvPr id="3" name="Zástupný symbol pro obsah 2"/>
          <p:cNvSpPr>
            <a:spLocks noGrp="1"/>
          </p:cNvSpPr>
          <p:nvPr>
            <p:ph idx="1"/>
          </p:nvPr>
        </p:nvSpPr>
        <p:spPr>
          <a:xfrm>
            <a:off x="609600" y="1052736"/>
            <a:ext cx="10972800" cy="5184576"/>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sz="1800"/>
            </a:lvl1pPr>
          </a:lstStyle>
          <a:p>
            <a:fld id="{AC57A5DF-1266-40EA-9282-1E66B9DE06C0}" type="slidenum">
              <a:rPr lang="cs-CZ" smtClean="0"/>
              <a:t>‹#›</a:t>
            </a:fld>
            <a:endParaRPr lang="cs-CZ" dirty="0"/>
          </a:p>
        </p:txBody>
      </p:sp>
      <p:sp>
        <p:nvSpPr>
          <p:cNvPr id="11" name="Zástupný symbol pro text 10"/>
          <p:cNvSpPr>
            <a:spLocks noGrp="1"/>
          </p:cNvSpPr>
          <p:nvPr>
            <p:ph type="body" sz="quarter" idx="11" hasCustomPrompt="1"/>
          </p:nvPr>
        </p:nvSpPr>
        <p:spPr>
          <a:xfrm>
            <a:off x="624418" y="6381329"/>
            <a:ext cx="7775839" cy="288032"/>
          </a:xfrm>
        </p:spPr>
        <p:txBody>
          <a:bodyPr/>
          <a:lstStyle>
            <a:lvl1pPr marL="0" indent="0">
              <a:buNone/>
              <a:defRPr sz="1400"/>
            </a:lvl1pPr>
          </a:lstStyle>
          <a:p>
            <a:pPr lvl="0"/>
            <a:fld id="{7EC9ED31-CF37-4BE1-B83C-9DA2080F6FFC}" type="slidenum">
              <a:rPr lang="en-US" smtClean="0"/>
              <a:t>‹#›</a:t>
            </a:fld>
            <a:endParaRPr lang="en-US" dirty="0"/>
          </a:p>
        </p:txBody>
      </p:sp>
      <p:pic>
        <p:nvPicPr>
          <p:cNvPr id="6" name="Obráze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48395" y="5400263"/>
            <a:ext cx="2271349" cy="1321212"/>
          </a:xfrm>
          <a:prstGeom prst="rect">
            <a:avLst/>
          </a:prstGeom>
        </p:spPr>
      </p:pic>
    </p:spTree>
    <p:extLst>
      <p:ext uri="{BB962C8B-B14F-4D97-AF65-F5344CB8AC3E}">
        <p14:creationId xmlns:p14="http://schemas.microsoft.com/office/powerpoint/2010/main" val="139303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Nadpis a obsah">
    <p:spTree>
      <p:nvGrpSpPr>
        <p:cNvPr id="1" name=""/>
        <p:cNvGrpSpPr/>
        <p:nvPr/>
      </p:nvGrpSpPr>
      <p:grpSpPr>
        <a:xfrm>
          <a:off x="0" y="0"/>
          <a:ext cx="0" cy="0"/>
          <a:chOff x="0" y="0"/>
          <a:chExt cx="0" cy="0"/>
        </a:xfrm>
      </p:grpSpPr>
      <p:cxnSp>
        <p:nvCxnSpPr>
          <p:cNvPr id="4" name="Přímá spojnice 3"/>
          <p:cNvCxnSpPr/>
          <p:nvPr/>
        </p:nvCxnSpPr>
        <p:spPr>
          <a:xfrm>
            <a:off x="624418" y="981075"/>
            <a:ext cx="1094316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392" y="332656"/>
            <a:ext cx="10972800" cy="611984"/>
          </a:xfrm>
        </p:spPr>
        <p:txBody>
          <a:bodyPr/>
          <a:lstStyle>
            <a:lvl1pPr algn="l">
              <a:defRPr sz="4000"/>
            </a:lvl1pPr>
          </a:lstStyle>
          <a:p>
            <a:r>
              <a:rPr lang="cs-CZ" dirty="0"/>
              <a:t>Kliknutím lze upravit styl.</a:t>
            </a:r>
          </a:p>
        </p:txBody>
      </p:sp>
      <p:sp>
        <p:nvSpPr>
          <p:cNvPr id="3" name="Zástupný symbol pro obsah 2"/>
          <p:cNvSpPr>
            <a:spLocks noGrp="1"/>
          </p:cNvSpPr>
          <p:nvPr>
            <p:ph idx="1"/>
          </p:nvPr>
        </p:nvSpPr>
        <p:spPr>
          <a:xfrm>
            <a:off x="609600" y="1052736"/>
            <a:ext cx="10972800" cy="5184576"/>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sz="1800"/>
            </a:lvl1pPr>
          </a:lstStyle>
          <a:p>
            <a:fld id="{AC57A5DF-1266-40EA-9282-1E66B9DE06C0}" type="slidenum">
              <a:rPr lang="cs-CZ" smtClean="0"/>
              <a:t>‹#›</a:t>
            </a:fld>
            <a:endParaRPr lang="cs-CZ" dirty="0"/>
          </a:p>
        </p:txBody>
      </p:sp>
      <p:sp>
        <p:nvSpPr>
          <p:cNvPr id="11" name="Zástupný symbol pro text 10"/>
          <p:cNvSpPr>
            <a:spLocks noGrp="1"/>
          </p:cNvSpPr>
          <p:nvPr>
            <p:ph type="body" sz="quarter" idx="11" hasCustomPrompt="1"/>
          </p:nvPr>
        </p:nvSpPr>
        <p:spPr>
          <a:xfrm>
            <a:off x="624418" y="6381329"/>
            <a:ext cx="7775839" cy="288032"/>
          </a:xfrm>
        </p:spPr>
        <p:txBody>
          <a:bodyPr/>
          <a:lstStyle>
            <a:lvl1pPr marL="0" indent="0">
              <a:buNone/>
              <a:defRPr sz="1400"/>
            </a:lvl1pPr>
          </a:lstStyle>
          <a:p>
            <a:pPr lvl="0"/>
            <a:fld id="{7EC9ED31-CF37-4BE1-B83C-9DA2080F6FFC}" type="slidenum">
              <a:rPr lang="en-US" smtClean="0"/>
              <a:t>‹#›</a:t>
            </a:fld>
            <a:endParaRPr lang="en-US" dirty="0"/>
          </a:p>
        </p:txBody>
      </p:sp>
      <p:pic>
        <p:nvPicPr>
          <p:cNvPr id="6" name="Obráze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48395" y="5400263"/>
            <a:ext cx="2271349" cy="1321212"/>
          </a:xfrm>
          <a:prstGeom prst="rect">
            <a:avLst/>
          </a:prstGeom>
        </p:spPr>
      </p:pic>
    </p:spTree>
    <p:extLst>
      <p:ext uri="{BB962C8B-B14F-4D97-AF65-F5344CB8AC3E}">
        <p14:creationId xmlns:p14="http://schemas.microsoft.com/office/powerpoint/2010/main" val="139303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805F8-3D23-443F-8E0B-0A91ADE9E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6F5F542-3CA0-4A21-B2DF-9406B5AB2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8C617BC-155C-41BD-BE22-BB3CFB6B547B}"/>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A74E7CF8-F00C-410E-AF23-491CD784D7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147FEA-24CD-46CC-8499-F3AD69BE192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2791984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4BF62-92AA-46B2-8534-C8E9651EF9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340E2EF-46B8-4045-9F80-4561CB9FA7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FAEFBB-4D88-4DC0-853A-009EB84D7CCE}"/>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F5CAD937-B8F9-4E05-85DE-79EBBBCAC8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D8028A-879F-477C-A578-442ADFB6C1D9}"/>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87638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AF86C-A09B-4216-B16B-315F2085209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F4F266-655E-43FF-A41F-42404B4FE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AA94FF-B514-4B57-90DE-EAE53D1CEB52}"/>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B901FD1A-816D-4BA2-945A-0D410B9B4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AF52DA-229C-4E53-A4D1-F12AF743D8B4}"/>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30909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20.08.2023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374189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93A84-B6CC-48F9-889B-1F9E84FCBE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898E2E5-C224-4578-B591-999FD72A06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F07BF23-BA51-459F-B180-2D32F53C744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5E4CB6A-EABD-475E-8A95-A675242DE235}"/>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6" name="Alt Bilgi Yer Tutucusu 5">
            <a:extLst>
              <a:ext uri="{FF2B5EF4-FFF2-40B4-BE49-F238E27FC236}">
                <a16:creationId xmlns:a16="http://schemas.microsoft.com/office/drawing/2014/main" id="{FC4E961A-2149-4800-A6F2-0573C2654B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A11292-56DA-4996-B926-75E4020E2FD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709102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E040F7-9359-46BD-A27C-8E26EDEF60D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45C256-9FFB-4631-BB77-8DAE62B89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0E407E8-2233-447F-907F-0EFE3251183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88633DD-CA2C-4E59-B285-5F1FCD1AF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EA3191A-2C84-43B7-B2A9-CBA8F422B41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5FAF74-FDBC-42C1-9B1A-A337423A8F76}"/>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8" name="Alt Bilgi Yer Tutucusu 7">
            <a:extLst>
              <a:ext uri="{FF2B5EF4-FFF2-40B4-BE49-F238E27FC236}">
                <a16:creationId xmlns:a16="http://schemas.microsoft.com/office/drawing/2014/main" id="{17A06355-8B20-4A5F-A75A-2E57E06C16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20BB1B1-ED23-4C75-8A22-4D7DEF2E2313}"/>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81553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B8501C-416E-4FC5-B7C5-B0A120100A9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022FA3C-60B3-4304-A264-1C1794C5F418}"/>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4" name="Alt Bilgi Yer Tutucusu 3">
            <a:extLst>
              <a:ext uri="{FF2B5EF4-FFF2-40B4-BE49-F238E27FC236}">
                <a16:creationId xmlns:a16="http://schemas.microsoft.com/office/drawing/2014/main" id="{DE7B80CC-487E-4AC1-9126-FFDEA534BA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61440CA-25AA-4622-936F-8731D9EC26E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262399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1962305-D276-4ED5-9D17-5182AB9AC9E8}"/>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3" name="Alt Bilgi Yer Tutucusu 2">
            <a:extLst>
              <a:ext uri="{FF2B5EF4-FFF2-40B4-BE49-F238E27FC236}">
                <a16:creationId xmlns:a16="http://schemas.microsoft.com/office/drawing/2014/main" id="{6B389F96-E429-4E2D-A388-8D4F7C63B4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C9152D3-662B-4A24-84CD-93445E2E53AA}"/>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2332843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4DA2CA-5920-43FF-8B1C-55F4DE771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C7DDAFE-3B4A-467A-B607-C0C3D0D3A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D14A6F1-7CF3-4A82-A73E-E79FCF65B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4C097CB-1DE5-41DE-886F-7051E3DD6210}"/>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6" name="Alt Bilgi Yer Tutucusu 5">
            <a:extLst>
              <a:ext uri="{FF2B5EF4-FFF2-40B4-BE49-F238E27FC236}">
                <a16:creationId xmlns:a16="http://schemas.microsoft.com/office/drawing/2014/main" id="{D43D3AD4-F917-4568-8137-E08C9F1ECF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A84EF3-0FF5-44DB-98A7-88A0A545535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222645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9C263-7E8E-4FA5-A002-0E757F4F59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E694222-0D46-42B9-A3F4-7BB7C4FB9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26C6D70-9927-435A-9156-26D39BB8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6FE92D6-7237-455A-B1DE-CD0C06C3D288}"/>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6" name="Alt Bilgi Yer Tutucusu 5">
            <a:extLst>
              <a:ext uri="{FF2B5EF4-FFF2-40B4-BE49-F238E27FC236}">
                <a16:creationId xmlns:a16="http://schemas.microsoft.com/office/drawing/2014/main" id="{170A1AC1-3577-4367-A366-8A785BA0E2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D596F3E-3444-4933-922C-89F293530AE6}"/>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048436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072C6E-BD81-404F-AA8B-E0C43674CF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368729-E9F8-4B06-A2F8-9361F48D86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942D7C-0A1F-45F4-971D-47776065D4BB}"/>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688CCA26-FCB9-4D32-B2C9-3F11B4C422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BA9ADA-DD43-4A14-BCFC-353A18497E7D}"/>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129006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D647DEF-281A-44AF-BF12-5141987C830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691450C-809E-4BA0-947A-B625FB9AD51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3D03715-16C8-41F2-82FF-E90298B3B3C2}"/>
              </a:ext>
            </a:extLst>
          </p:cNvPr>
          <p:cNvSpPr>
            <a:spLocks noGrp="1"/>
          </p:cNvSpPr>
          <p:nvPr>
            <p:ph type="dt" sz="half" idx="10"/>
          </p:nvPr>
        </p:nvSpPr>
        <p:spPr/>
        <p:txBody>
          <a:body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A1A9D90B-FF3C-436A-B604-7F8270CC72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A03A4D-D8C3-494C-8C5E-FB51F2145FBF}"/>
              </a:ext>
            </a:extLst>
          </p:cNvPr>
          <p:cNvSpPr>
            <a:spLocks noGrp="1"/>
          </p:cNvSpPr>
          <p:nvPr>
            <p:ph type="sldNum" sz="quarter" idx="12"/>
          </p:nvPr>
        </p:nvSpPr>
        <p:spPr/>
        <p:txBody>
          <a:bodyPr/>
          <a:lstStyle/>
          <a:p>
            <a:fld id="{1D760AEB-6E1B-4251-BE52-F43F4BD664A9}" type="slidenum">
              <a:rPr lang="tr-TR" smtClean="0"/>
              <a:t>‹#›</a:t>
            </a:fld>
            <a:endParaRPr lang="tr-TR"/>
          </a:p>
        </p:txBody>
      </p:sp>
    </p:spTree>
    <p:extLst>
      <p:ext uri="{BB962C8B-B14F-4D97-AF65-F5344CB8AC3E}">
        <p14:creationId xmlns:p14="http://schemas.microsoft.com/office/powerpoint/2010/main" val="213612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20.08.2023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279159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20.08.2023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42642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E6784AC-797A-45F2-B2C8-8D7DEEADE390}" type="datetimeFigureOut">
              <a:rPr lang="cs-CZ" smtClean="0"/>
              <a:t>20.08.2023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21053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5E6784AC-797A-45F2-B2C8-8D7DEEADE390}" type="datetimeFigureOut">
              <a:rPr lang="cs-CZ" smtClean="0"/>
              <a:t>20.08.2023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32733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E6784AC-797A-45F2-B2C8-8D7DEEADE390}" type="datetimeFigureOut">
              <a:rPr lang="cs-CZ" smtClean="0"/>
              <a:t>20.08.2023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484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20.08.2023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58925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20.08.2023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23718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90320" y="115631"/>
            <a:ext cx="1814326" cy="1640212"/>
          </a:xfrm>
          <a:prstGeom prst="rect">
            <a:avLst/>
          </a:prstGeom>
        </p:spPr>
      </p:pic>
      <p:sp>
        <p:nvSpPr>
          <p:cNvPr id="7" name="Obdélník 6"/>
          <p:cNvSpPr/>
          <p:nvPr userDrawn="1"/>
        </p:nvSpPr>
        <p:spPr>
          <a:xfrm>
            <a:off x="0" y="6355073"/>
            <a:ext cx="12188826" cy="3664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838200" y="365125"/>
            <a:ext cx="9220200" cy="1325563"/>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8/20/23</a:t>
            </a:fld>
            <a:endParaRPr lang="en-US"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0BAC827-AFD2-43E2-81E3-EEE6F6D8835F}" type="slidenum">
              <a:rPr lang="en-US" smtClean="0"/>
              <a:pPr/>
              <a:t>‹#›</a:t>
            </a:fld>
            <a:endParaRPr lang="en-US"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173B16-794C-4EF4-AD5B-7AD25D07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77AE5A6-E943-42DF-AE0D-C35BB4AF0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A6DB71-62AF-4081-BF4B-DCAE5460D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78FA2-6DEE-4668-8798-FF24C059BBFB}" type="datetimeFigureOut">
              <a:rPr lang="tr-TR" smtClean="0"/>
              <a:t>21.08.2023</a:t>
            </a:fld>
            <a:endParaRPr lang="tr-TR"/>
          </a:p>
        </p:txBody>
      </p:sp>
      <p:sp>
        <p:nvSpPr>
          <p:cNvPr id="5" name="Alt Bilgi Yer Tutucusu 4">
            <a:extLst>
              <a:ext uri="{FF2B5EF4-FFF2-40B4-BE49-F238E27FC236}">
                <a16:creationId xmlns:a16="http://schemas.microsoft.com/office/drawing/2014/main" id="{3B7ACF66-04CA-4690-8A4B-FDA99E65A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963764-FA20-42B5-B8F5-805AEFF2B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60AEB-6E1B-4251-BE52-F43F4BD664A9}" type="slidenum">
              <a:rPr lang="tr-TR" smtClean="0"/>
              <a:t>‹#›</a:t>
            </a:fld>
            <a:endParaRPr lang="tr-TR"/>
          </a:p>
        </p:txBody>
      </p:sp>
    </p:spTree>
    <p:extLst>
      <p:ext uri="{BB962C8B-B14F-4D97-AF65-F5344CB8AC3E}">
        <p14:creationId xmlns:p14="http://schemas.microsoft.com/office/powerpoint/2010/main" val="10722507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80/08989621.2023.21685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valita.muni.cz/en/kvalita-vyuky/recommendations-on-the-use-of-artificial-intelligence-in-education" TargetMode="External"/><Relationship Id="rId2" Type="http://schemas.openxmlformats.org/officeDocument/2006/relationships/hyperlink" Target="https://www.muni.cz/en/about-us/official-notice-board/statement-on-the-application-of-a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2F84E-9F2C-4C02-B4B2-E143ABC95BB8}"/>
              </a:ext>
            </a:extLst>
          </p:cNvPr>
          <p:cNvSpPr>
            <a:spLocks noGrp="1"/>
          </p:cNvSpPr>
          <p:nvPr>
            <p:ph type="ctrTitle"/>
          </p:nvPr>
        </p:nvSpPr>
        <p:spPr>
          <a:xfrm>
            <a:off x="633413" y="630237"/>
            <a:ext cx="11119675" cy="2008361"/>
          </a:xfrm>
        </p:spPr>
        <p:txBody>
          <a:bodyPr>
            <a:normAutofit fontScale="90000"/>
          </a:bodyPr>
          <a:lstStyle/>
          <a:p>
            <a:r>
              <a:rPr lang="en-US" b="1" dirty="0">
                <a:solidFill>
                  <a:schemeClr val="bg1"/>
                </a:solidFill>
                <a:latin typeface="Arial" panose="020B0604020202020204" pitchFamily="34" charset="0"/>
                <a:cs typeface="Arial" panose="020B0604020202020204" pitchFamily="34" charset="0"/>
              </a:rPr>
              <a:t>Ethical considerations of AI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in Education: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ENAI Recommendations</a:t>
            </a:r>
            <a:endParaRPr lang="tr-TR" b="1" dirty="0">
              <a:solidFill>
                <a:schemeClr val="bg1"/>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F60DA8BF-AA61-43F4-A1C0-AAAC6B73E788}"/>
              </a:ext>
            </a:extLst>
          </p:cNvPr>
          <p:cNvSpPr>
            <a:spLocks noGrp="1"/>
          </p:cNvSpPr>
          <p:nvPr>
            <p:ph type="subTitle" idx="1"/>
          </p:nvPr>
        </p:nvSpPr>
        <p:spPr>
          <a:xfrm>
            <a:off x="1524000" y="2926080"/>
            <a:ext cx="9144000" cy="1015538"/>
          </a:xfrm>
        </p:spPr>
        <p:txBody>
          <a:bodyPr/>
          <a:lstStyle/>
          <a:p>
            <a:r>
              <a:rPr lang="en-US" dirty="0" err="1">
                <a:solidFill>
                  <a:schemeClr val="bg1"/>
                </a:solidFill>
                <a:latin typeface="Arial" panose="020B0604020202020204" pitchFamily="34" charset="0"/>
                <a:cs typeface="Arial" panose="020B0604020202020204" pitchFamily="34" charset="0"/>
              </a:rPr>
              <a:t>Tomáš</a:t>
            </a:r>
            <a:r>
              <a:rPr lang="en-US" dirty="0">
                <a:solidFill>
                  <a:schemeClr val="bg1"/>
                </a:solidFill>
                <a:latin typeface="Arial" panose="020B0604020202020204" pitchFamily="34" charset="0"/>
                <a:cs typeface="Arial" panose="020B0604020202020204" pitchFamily="34" charset="0"/>
              </a:rPr>
              <a:t> Foltýnek</a:t>
            </a:r>
          </a:p>
          <a:p>
            <a:r>
              <a:rPr lang="en-US" dirty="0">
                <a:solidFill>
                  <a:schemeClr val="bg1"/>
                </a:solidFill>
                <a:latin typeface="Arial" panose="020B0604020202020204" pitchFamily="34" charset="0"/>
                <a:cs typeface="Arial" panose="020B0604020202020204" pitchFamily="34" charset="0"/>
              </a:rPr>
              <a:t>(with contribution from Sonja </a:t>
            </a:r>
            <a:r>
              <a:rPr lang="en-US" dirty="0" err="1">
                <a:solidFill>
                  <a:schemeClr val="bg1"/>
                </a:solidFill>
                <a:latin typeface="Arial" panose="020B0604020202020204" pitchFamily="34" charset="0"/>
                <a:cs typeface="Arial" panose="020B0604020202020204" pitchFamily="34" charset="0"/>
              </a:rPr>
              <a:t>Bjelobaba</a:t>
            </a:r>
            <a:r>
              <a:rPr lang="en-US" dirty="0">
                <a:solidFill>
                  <a:schemeClr val="bg1"/>
                </a:solidFill>
                <a:latin typeface="Arial" panose="020B0604020202020204" pitchFamily="34" charset="0"/>
                <a:cs typeface="Arial" panose="020B0604020202020204" pitchFamily="34" charset="0"/>
              </a:rPr>
              <a:t>)</a:t>
            </a:r>
          </a:p>
        </p:txBody>
      </p:sp>
      <p:sp>
        <p:nvSpPr>
          <p:cNvPr id="4" name="PoljeZBesedilom 3"/>
          <p:cNvSpPr txBox="1"/>
          <p:nvPr/>
        </p:nvSpPr>
        <p:spPr>
          <a:xfrm>
            <a:off x="633413" y="4229100"/>
            <a:ext cx="10925174"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a:t>
            </a:r>
            <a:r>
              <a:rPr kumimoji="0" lang="en-US" sz="1200" b="1" i="0" u="none" strike="noStrike" kern="1200" cap="none" spc="0" normalizeH="0" baseline="30000" noProof="0" dirty="0">
                <a:ln>
                  <a:noFill/>
                </a:ln>
                <a:solidFill>
                  <a:prstClr val="white"/>
                </a:solidFill>
                <a:effectLst/>
                <a:uLnTx/>
                <a:uFillTx/>
                <a:latin typeface="Calibri" panose="020F0502020204030204"/>
                <a:ea typeface="+mn-ea"/>
                <a:cs typeface="+mn-cs"/>
              </a:rPr>
              <a:t>rd</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ENAI Academic Integrity Summer School 2023</a:t>
            </a:r>
            <a:r>
              <a:rPr kumimoji="0" lang="sl-SI" sz="1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21st – 25th August 2023</a:t>
            </a:r>
            <a:r>
              <a:rPr kumimoji="0" lang="sl-SI"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Faculty of Electrical Engineering and Computer Science, University of Maribor, Slovenia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36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523-E5AF-40BB-8FD8-8EA4E5CD8EFE}"/>
              </a:ext>
            </a:extLst>
          </p:cNvPr>
          <p:cNvSpPr>
            <a:spLocks noGrp="1"/>
          </p:cNvSpPr>
          <p:nvPr>
            <p:ph type="title"/>
          </p:nvPr>
        </p:nvSpPr>
        <p:spPr/>
        <p:txBody>
          <a:bodyPr/>
          <a:lstStyle/>
          <a:p>
            <a:r>
              <a:rPr lang="en-US" dirty="0"/>
              <a:t>Threats to academic integrity</a:t>
            </a:r>
          </a:p>
        </p:txBody>
      </p:sp>
      <p:sp>
        <p:nvSpPr>
          <p:cNvPr id="3" name="Content Placeholder 2">
            <a:extLst>
              <a:ext uri="{FF2B5EF4-FFF2-40B4-BE49-F238E27FC236}">
                <a16:creationId xmlns:a16="http://schemas.microsoft.com/office/drawing/2014/main" id="{54A1DC86-0FCF-4C43-9D12-62FC93F6F4B3}"/>
              </a:ext>
            </a:extLst>
          </p:cNvPr>
          <p:cNvSpPr>
            <a:spLocks noGrp="1"/>
          </p:cNvSpPr>
          <p:nvPr>
            <p:ph idx="1"/>
          </p:nvPr>
        </p:nvSpPr>
        <p:spPr/>
        <p:txBody>
          <a:bodyPr/>
          <a:lstStyle/>
          <a:p>
            <a:r>
              <a:rPr lang="en-US" dirty="0"/>
              <a:t>Hosseini, M., Rasmussen, L. M., &amp; Resnik, D. B. (Jan 2023). Using AI to write scholarly publications. </a:t>
            </a:r>
            <a:r>
              <a:rPr lang="en-US" i="1" dirty="0"/>
              <a:t>Accountability in Research</a:t>
            </a:r>
            <a:r>
              <a:rPr lang="en-US" dirty="0"/>
              <a:t>. </a:t>
            </a:r>
            <a:r>
              <a:rPr lang="en-US" dirty="0">
                <a:hlinkClick r:id="rId2"/>
              </a:rPr>
              <a:t>https://doi.org/10.1080/08989621.2023.2168535</a:t>
            </a:r>
            <a:endParaRPr lang="en-US" dirty="0"/>
          </a:p>
          <a:p>
            <a:r>
              <a:rPr lang="en-US" dirty="0"/>
              <a:t>Incorrect or irrelevant answers</a:t>
            </a:r>
          </a:p>
          <a:p>
            <a:pPr lvl="1"/>
            <a:r>
              <a:rPr lang="en-US" dirty="0"/>
              <a:t>Thorough check of correctness</a:t>
            </a:r>
          </a:p>
          <a:p>
            <a:pPr lvl="1"/>
            <a:r>
              <a:rPr lang="en-US" dirty="0"/>
              <a:t>Accountability of authors</a:t>
            </a:r>
          </a:p>
          <a:p>
            <a:r>
              <a:rPr lang="en-US" dirty="0"/>
              <a:t>Publication integrity</a:t>
            </a:r>
          </a:p>
          <a:p>
            <a:pPr lvl="1"/>
            <a:r>
              <a:rPr lang="en-US" dirty="0"/>
              <a:t>Disclose the use of AI/NLP systems and their impact to the content</a:t>
            </a:r>
          </a:p>
          <a:p>
            <a:pPr lvl="1"/>
            <a:r>
              <a:rPr lang="en-US" dirty="0"/>
              <a:t>Do not use AI to fabricate or falsify data</a:t>
            </a:r>
          </a:p>
          <a:p>
            <a:endParaRPr lang="en-US" dirty="0"/>
          </a:p>
        </p:txBody>
      </p:sp>
    </p:spTree>
    <p:extLst>
      <p:ext uri="{BB962C8B-B14F-4D97-AF65-F5344CB8AC3E}">
        <p14:creationId xmlns:p14="http://schemas.microsoft.com/office/powerpoint/2010/main" val="325416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BB5D-157A-485A-A773-6244E2EEEBD8}"/>
              </a:ext>
            </a:extLst>
          </p:cNvPr>
          <p:cNvSpPr>
            <a:spLocks noGrp="1"/>
          </p:cNvSpPr>
          <p:nvPr>
            <p:ph type="title"/>
          </p:nvPr>
        </p:nvSpPr>
        <p:spPr/>
        <p:txBody>
          <a:bodyPr/>
          <a:lstStyle/>
          <a:p>
            <a:r>
              <a:rPr lang="en-US" dirty="0"/>
              <a:t>Concerns related to AI</a:t>
            </a:r>
            <a:br>
              <a:rPr lang="en-US" dirty="0"/>
            </a:br>
            <a:r>
              <a:rPr lang="en-US" dirty="0"/>
              <a:t>(Hosseini, Rasmussen &amp; Resnik, 2023)</a:t>
            </a:r>
          </a:p>
        </p:txBody>
      </p:sp>
      <p:sp>
        <p:nvSpPr>
          <p:cNvPr id="3" name="Content Placeholder 2">
            <a:extLst>
              <a:ext uri="{FF2B5EF4-FFF2-40B4-BE49-F238E27FC236}">
                <a16:creationId xmlns:a16="http://schemas.microsoft.com/office/drawing/2014/main" id="{2ACC5443-F4C7-4A0D-AC59-4D9434A673F4}"/>
              </a:ext>
            </a:extLst>
          </p:cNvPr>
          <p:cNvSpPr>
            <a:spLocks noGrp="1"/>
          </p:cNvSpPr>
          <p:nvPr>
            <p:ph idx="1"/>
          </p:nvPr>
        </p:nvSpPr>
        <p:spPr/>
        <p:txBody>
          <a:bodyPr>
            <a:normAutofit/>
          </a:bodyPr>
          <a:lstStyle/>
          <a:p>
            <a:r>
              <a:rPr lang="en-US" dirty="0"/>
              <a:t>Incorrect or irrelevant answers:</a:t>
            </a:r>
          </a:p>
          <a:p>
            <a:pPr lvl="1"/>
            <a:r>
              <a:rPr lang="en-US" dirty="0"/>
              <a:t>any section of a manuscript written by an NLP system should be checked by a domain expert for accuracy, bias, relevance, and reasoning</a:t>
            </a:r>
          </a:p>
          <a:p>
            <a:pPr lvl="1"/>
            <a:r>
              <a:rPr lang="en-US" dirty="0"/>
              <a:t>If a section of a manuscript written by an NLP system contains errors or biases, coauthors need to be held accountable for its accuracy, cogency, and integrity</a:t>
            </a:r>
          </a:p>
          <a:p>
            <a:r>
              <a:rPr lang="en-US" dirty="0"/>
              <a:t>Research/Publication integrity:</a:t>
            </a:r>
          </a:p>
          <a:p>
            <a:pPr lvl="1"/>
            <a:r>
              <a:rPr lang="en-US" dirty="0"/>
              <a:t>researchers should not use NLP systems to fabricate empirical data or falsify existing data</a:t>
            </a:r>
          </a:p>
        </p:txBody>
      </p:sp>
      <p:sp>
        <p:nvSpPr>
          <p:cNvPr id="4" name="Rectangle 3">
            <a:extLst>
              <a:ext uri="{FF2B5EF4-FFF2-40B4-BE49-F238E27FC236}">
                <a16:creationId xmlns:a16="http://schemas.microsoft.com/office/drawing/2014/main" id="{1ED024FC-1F42-454D-A6DB-2F43BD52E49D}"/>
              </a:ext>
            </a:extLst>
          </p:cNvPr>
          <p:cNvSpPr/>
          <p:nvPr/>
        </p:nvSpPr>
        <p:spPr>
          <a:xfrm>
            <a:off x="5066270" y="2323070"/>
            <a:ext cx="3122142" cy="29656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72920C0-D542-4A11-810D-DC16493342F2}"/>
              </a:ext>
            </a:extLst>
          </p:cNvPr>
          <p:cNvSpPr/>
          <p:nvPr/>
        </p:nvSpPr>
        <p:spPr>
          <a:xfrm>
            <a:off x="5029202" y="3032748"/>
            <a:ext cx="3122142" cy="29656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9F4CEC7-BCFE-4A17-933D-F809B5FB91BB}"/>
              </a:ext>
            </a:extLst>
          </p:cNvPr>
          <p:cNvSpPr/>
          <p:nvPr/>
        </p:nvSpPr>
        <p:spPr>
          <a:xfrm>
            <a:off x="4534929" y="4604855"/>
            <a:ext cx="2343666" cy="29656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0903-5BEC-41F4-B870-4C6DA73E3FFD}"/>
              </a:ext>
            </a:extLst>
          </p:cNvPr>
          <p:cNvSpPr>
            <a:spLocks noGrp="1"/>
          </p:cNvSpPr>
          <p:nvPr>
            <p:ph type="title"/>
          </p:nvPr>
        </p:nvSpPr>
        <p:spPr/>
        <p:txBody>
          <a:bodyPr/>
          <a:lstStyle/>
          <a:p>
            <a:r>
              <a:rPr lang="en-US" dirty="0"/>
              <a:t>Concerns related to AI</a:t>
            </a:r>
            <a:br>
              <a:rPr lang="en-US" dirty="0"/>
            </a:br>
            <a:r>
              <a:rPr lang="en-US" dirty="0"/>
              <a:t>(Hosseini, Rasmussen &amp; Resnik, 2023)</a:t>
            </a:r>
          </a:p>
        </p:txBody>
      </p:sp>
      <p:sp>
        <p:nvSpPr>
          <p:cNvPr id="3" name="Content Placeholder 2">
            <a:extLst>
              <a:ext uri="{FF2B5EF4-FFF2-40B4-BE49-F238E27FC236}">
                <a16:creationId xmlns:a16="http://schemas.microsoft.com/office/drawing/2014/main" id="{AB90E266-EFC8-4193-9831-C635EA43DC2B}"/>
              </a:ext>
            </a:extLst>
          </p:cNvPr>
          <p:cNvSpPr>
            <a:spLocks noGrp="1"/>
          </p:cNvSpPr>
          <p:nvPr>
            <p:ph idx="1"/>
          </p:nvPr>
        </p:nvSpPr>
        <p:spPr/>
        <p:txBody>
          <a:bodyPr/>
          <a:lstStyle/>
          <a:p>
            <a:r>
              <a:rPr lang="en-US" dirty="0"/>
              <a:t>Publication integrity</a:t>
            </a:r>
          </a:p>
          <a:p>
            <a:pPr lvl="1"/>
            <a:r>
              <a:rPr lang="en-US" dirty="0"/>
              <a:t>researchers should disclose their use of such systems and indicate which parts of the text were written or co-written by an NLP system</a:t>
            </a:r>
          </a:p>
          <a:p>
            <a:pPr lvl="1"/>
            <a:r>
              <a:rPr lang="en-US" dirty="0"/>
              <a:t>When NLP assistance has impacted the content of a publication (even in the absence of direct use of NLP-generated text), this should be disclosed</a:t>
            </a:r>
          </a:p>
          <a:p>
            <a:endParaRPr lang="en-US" dirty="0"/>
          </a:p>
          <a:p>
            <a:r>
              <a:rPr lang="en-US" dirty="0"/>
              <a:t>Contribution from someone who does not qualify for authorship </a:t>
            </a:r>
            <a:r>
              <a:rPr lang="en-US" dirty="0">
                <a:sym typeface="Wingdings" panose="05000000000000000000" pitchFamily="2" charset="2"/>
              </a:rPr>
              <a:t> Acknowledgement</a:t>
            </a:r>
          </a:p>
          <a:p>
            <a:r>
              <a:rPr lang="en-US" dirty="0">
                <a:sym typeface="Wingdings" panose="05000000000000000000" pitchFamily="2" charset="2"/>
              </a:rPr>
              <a:t>To what extent is SOMEONE similar to SOMETHING?</a:t>
            </a:r>
            <a:endParaRPr lang="en-US" dirty="0"/>
          </a:p>
        </p:txBody>
      </p:sp>
    </p:spTree>
    <p:extLst>
      <p:ext uri="{BB962C8B-B14F-4D97-AF65-F5344CB8AC3E}">
        <p14:creationId xmlns:p14="http://schemas.microsoft.com/office/powerpoint/2010/main" val="395661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9130-79F4-5B3A-544A-C71F283B4D83}"/>
              </a:ext>
            </a:extLst>
          </p:cNvPr>
          <p:cNvSpPr>
            <a:spLocks noGrp="1"/>
          </p:cNvSpPr>
          <p:nvPr>
            <p:ph type="title"/>
          </p:nvPr>
        </p:nvSpPr>
        <p:spPr/>
        <p:txBody>
          <a:bodyPr/>
          <a:lstStyle/>
          <a:p>
            <a:r>
              <a:rPr lang="en-CZ" dirty="0"/>
              <a:t>Acceptable use of AI tools</a:t>
            </a:r>
          </a:p>
        </p:txBody>
      </p:sp>
      <p:sp>
        <p:nvSpPr>
          <p:cNvPr id="3" name="Content Placeholder 2">
            <a:extLst>
              <a:ext uri="{FF2B5EF4-FFF2-40B4-BE49-F238E27FC236}">
                <a16:creationId xmlns:a16="http://schemas.microsoft.com/office/drawing/2014/main" id="{5C0D181B-B9B9-70FB-2AAF-97E66948B9C1}"/>
              </a:ext>
            </a:extLst>
          </p:cNvPr>
          <p:cNvSpPr>
            <a:spLocks noGrp="1"/>
          </p:cNvSpPr>
          <p:nvPr>
            <p:ph idx="1"/>
          </p:nvPr>
        </p:nvSpPr>
        <p:spPr/>
        <p:txBody>
          <a:bodyPr/>
          <a:lstStyle/>
          <a:p>
            <a:r>
              <a:rPr lang="en-GB" b="1" dirty="0"/>
              <a:t>Authorised and declared </a:t>
            </a:r>
            <a:r>
              <a:rPr lang="en-GB" dirty="0"/>
              <a:t>usage of AI tools is usually acceptable</a:t>
            </a:r>
          </a:p>
          <a:p>
            <a:endParaRPr lang="en-GB" dirty="0"/>
          </a:p>
          <a:p>
            <a:r>
              <a:rPr lang="en-GB" b="1" dirty="0"/>
              <a:t>Academic misconduct</a:t>
            </a:r>
            <a:r>
              <a:rPr lang="en-GB" dirty="0"/>
              <a:t>: </a:t>
            </a:r>
            <a:r>
              <a:rPr lang="en-GB" i="1" dirty="0"/>
              <a:t>“any action or attempted action that undermines academic integrity and may result in an unfair academic advantage or disadvantage for any member of the academic community or wider society” </a:t>
            </a:r>
            <a:r>
              <a:rPr lang="en-GB" dirty="0"/>
              <a:t>(ENAI Glossary) </a:t>
            </a:r>
          </a:p>
          <a:p>
            <a:endParaRPr lang="en-GB" dirty="0"/>
          </a:p>
          <a:p>
            <a:r>
              <a:rPr lang="en-GB" dirty="0"/>
              <a:t>May not explicitly include unauthorised and/or undeclared use of AI</a:t>
            </a:r>
            <a:endParaRPr lang="en-CZ" dirty="0"/>
          </a:p>
        </p:txBody>
      </p:sp>
    </p:spTree>
    <p:extLst>
      <p:ext uri="{BB962C8B-B14F-4D97-AF65-F5344CB8AC3E}">
        <p14:creationId xmlns:p14="http://schemas.microsoft.com/office/powerpoint/2010/main" val="304197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8F815-7763-74F5-61C9-DFC618FA03FE}"/>
              </a:ext>
            </a:extLst>
          </p:cNvPr>
          <p:cNvSpPr>
            <a:spLocks noGrp="1"/>
          </p:cNvSpPr>
          <p:nvPr>
            <p:ph type="title"/>
          </p:nvPr>
        </p:nvSpPr>
        <p:spPr>
          <a:xfrm>
            <a:off x="640080" y="325369"/>
            <a:ext cx="4368602" cy="1956841"/>
          </a:xfrm>
        </p:spPr>
        <p:txBody>
          <a:bodyPr anchor="b">
            <a:normAutofit/>
          </a:bodyPr>
          <a:lstStyle/>
          <a:p>
            <a:r>
              <a:rPr lang="en-CZ" sz="4200"/>
              <a:t>Unauthorised Content Generation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09D34-D73D-89C3-67F1-6DAFEAA9A57D}"/>
              </a:ext>
            </a:extLst>
          </p:cNvPr>
          <p:cNvSpPr>
            <a:spLocks noGrp="1"/>
          </p:cNvSpPr>
          <p:nvPr>
            <p:ph idx="1"/>
          </p:nvPr>
        </p:nvSpPr>
        <p:spPr>
          <a:xfrm>
            <a:off x="640080" y="2872899"/>
            <a:ext cx="4243589" cy="3320668"/>
          </a:xfrm>
        </p:spPr>
        <p:txBody>
          <a:bodyPr>
            <a:normAutofit lnSpcReduction="10000"/>
          </a:bodyPr>
          <a:lstStyle/>
          <a:p>
            <a:pPr marL="0" indent="0">
              <a:buNone/>
            </a:pPr>
            <a:r>
              <a:rPr lang="en-GB" dirty="0"/>
              <a:t>Production of academic work, in whole or part, for academic credit, progression or award, whether or not a payment or other favour is involved, using unapproved or undeclared human or technological assistance.</a:t>
            </a:r>
          </a:p>
        </p:txBody>
      </p:sp>
      <p:pic>
        <p:nvPicPr>
          <p:cNvPr id="1026" name="Picture 2" descr="artificial intelligence writing student essay in blue and yellow, white background">
            <a:extLst>
              <a:ext uri="{FF2B5EF4-FFF2-40B4-BE49-F238E27FC236}">
                <a16:creationId xmlns:a16="http://schemas.microsoft.com/office/drawing/2014/main" id="{0B9E90EB-7739-F4FF-7C03-27FCC4852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7458B1-42A6-7AC3-F587-1D204B748F26}"/>
              </a:ext>
            </a:extLst>
          </p:cNvPr>
          <p:cNvSpPr txBox="1"/>
          <p:nvPr/>
        </p:nvSpPr>
        <p:spPr>
          <a:xfrm>
            <a:off x="-1525" y="6576310"/>
            <a:ext cx="5992346" cy="261610"/>
          </a:xfrm>
          <a:prstGeom prst="rect">
            <a:avLst/>
          </a:prstGeom>
          <a:noFill/>
        </p:spPr>
        <p:txBody>
          <a:bodyPr wrap="none" rtlCol="0">
            <a:spAutoFit/>
          </a:bodyPr>
          <a:lstStyle/>
          <a:p>
            <a:r>
              <a:rPr lang="en-GB" sz="1100" dirty="0" err="1">
                <a:solidFill>
                  <a:srgbClr val="747474"/>
                </a:solidFill>
              </a:rPr>
              <a:t>Midjourney</a:t>
            </a:r>
            <a:r>
              <a:rPr lang="en-GB" sz="1100" dirty="0">
                <a:solidFill>
                  <a:srgbClr val="747474"/>
                </a:solidFill>
              </a:rPr>
              <a:t> /imagine artificial intelligence writing student essay in blue and yellow, white background</a:t>
            </a:r>
            <a:endParaRPr lang="en-CZ" sz="1100" dirty="0">
              <a:solidFill>
                <a:srgbClr val="747474"/>
              </a:solidFill>
            </a:endParaRPr>
          </a:p>
        </p:txBody>
      </p:sp>
    </p:spTree>
    <p:extLst>
      <p:ext uri="{BB962C8B-B14F-4D97-AF65-F5344CB8AC3E}">
        <p14:creationId xmlns:p14="http://schemas.microsoft.com/office/powerpoint/2010/main" val="108162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80EC-B6F7-87DE-E8B5-AA328A5B4091}"/>
              </a:ext>
            </a:extLst>
          </p:cNvPr>
          <p:cNvSpPr>
            <a:spLocks noGrp="1"/>
          </p:cNvSpPr>
          <p:nvPr>
            <p:ph type="title"/>
          </p:nvPr>
        </p:nvSpPr>
        <p:spPr/>
        <p:txBody>
          <a:bodyPr/>
          <a:lstStyle/>
          <a:p>
            <a:r>
              <a:rPr lang="en-CZ" dirty="0"/>
              <a:t>AI = Multiplier of Ability</a:t>
            </a:r>
          </a:p>
        </p:txBody>
      </p:sp>
      <p:sp>
        <p:nvSpPr>
          <p:cNvPr id="3" name="Content Placeholder 2">
            <a:extLst>
              <a:ext uri="{FF2B5EF4-FFF2-40B4-BE49-F238E27FC236}">
                <a16:creationId xmlns:a16="http://schemas.microsoft.com/office/drawing/2014/main" id="{79331AD8-392C-61A7-6D9E-F3F55525A052}"/>
              </a:ext>
            </a:extLst>
          </p:cNvPr>
          <p:cNvSpPr>
            <a:spLocks noGrp="1"/>
          </p:cNvSpPr>
          <p:nvPr>
            <p:ph idx="1"/>
          </p:nvPr>
        </p:nvSpPr>
        <p:spPr/>
        <p:txBody>
          <a:bodyPr/>
          <a:lstStyle/>
          <a:p>
            <a:r>
              <a:rPr lang="en-CZ" dirty="0"/>
              <a:t>Both in good and bad ways</a:t>
            </a:r>
          </a:p>
          <a:p>
            <a:endParaRPr lang="en-CZ" dirty="0"/>
          </a:p>
          <a:p>
            <a:r>
              <a:rPr lang="en-CZ" dirty="0"/>
              <a:t>Students and Educators should be guided on benefits and limitations of AI </a:t>
            </a:r>
            <a:r>
              <a:rPr lang="en-CZ" dirty="0">
                <a:sym typeface="Wingdings" pitchFamily="2" charset="2"/>
              </a:rPr>
              <a:t> learn how to use AI ethically</a:t>
            </a:r>
          </a:p>
          <a:p>
            <a:endParaRPr lang="en-CZ" dirty="0">
              <a:sym typeface="Wingdings" pitchFamily="2" charset="2"/>
            </a:endParaRPr>
          </a:p>
          <a:p>
            <a:r>
              <a:rPr lang="en-CZ" dirty="0">
                <a:sym typeface="Wingdings" pitchFamily="2" charset="2"/>
              </a:rPr>
              <a:t>AI penetrates all areas of human activity</a:t>
            </a:r>
          </a:p>
          <a:p>
            <a:pPr lvl="1"/>
            <a:r>
              <a:rPr lang="en-CZ" dirty="0">
                <a:sym typeface="Wingdings" pitchFamily="2" charset="2"/>
              </a:rPr>
              <a:t>University graduates should be prepared for using AI</a:t>
            </a:r>
          </a:p>
          <a:p>
            <a:pPr lvl="1"/>
            <a:r>
              <a:rPr lang="en-CZ" dirty="0">
                <a:sym typeface="Wingdings" pitchFamily="2" charset="2"/>
              </a:rPr>
              <a:t>Relevant AI tools should be embedded in the curricula</a:t>
            </a:r>
            <a:endParaRPr lang="en-CZ" dirty="0"/>
          </a:p>
        </p:txBody>
      </p:sp>
    </p:spTree>
    <p:extLst>
      <p:ext uri="{BB962C8B-B14F-4D97-AF65-F5344CB8AC3E}">
        <p14:creationId xmlns:p14="http://schemas.microsoft.com/office/powerpoint/2010/main" val="58879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5C87-5430-7F16-F178-6FB171720B78}"/>
              </a:ext>
            </a:extLst>
          </p:cNvPr>
          <p:cNvSpPr>
            <a:spLocks noGrp="1"/>
          </p:cNvSpPr>
          <p:nvPr>
            <p:ph type="title"/>
          </p:nvPr>
        </p:nvSpPr>
        <p:spPr/>
        <p:txBody>
          <a:bodyPr/>
          <a:lstStyle/>
          <a:p>
            <a:r>
              <a:rPr lang="en-CZ" dirty="0"/>
              <a:t>What Should Be Acknowledged?</a:t>
            </a:r>
          </a:p>
        </p:txBody>
      </p:sp>
      <p:sp>
        <p:nvSpPr>
          <p:cNvPr id="3" name="Content Placeholder 2">
            <a:extLst>
              <a:ext uri="{FF2B5EF4-FFF2-40B4-BE49-F238E27FC236}">
                <a16:creationId xmlns:a16="http://schemas.microsoft.com/office/drawing/2014/main" id="{5132E8EF-7378-F945-D9DB-22B03A58F6A9}"/>
              </a:ext>
            </a:extLst>
          </p:cNvPr>
          <p:cNvSpPr>
            <a:spLocks noGrp="1"/>
          </p:cNvSpPr>
          <p:nvPr>
            <p:ph idx="1"/>
          </p:nvPr>
        </p:nvSpPr>
        <p:spPr/>
        <p:txBody>
          <a:bodyPr/>
          <a:lstStyle/>
          <a:p>
            <a:r>
              <a:rPr lang="en-GB" dirty="0"/>
              <a:t>All persons, sources, and tools that influence the ideas or generate the content should be properly acknowledged.</a:t>
            </a:r>
          </a:p>
          <a:p>
            <a:pPr lvl="1"/>
            <a:r>
              <a:rPr lang="en-GB" dirty="0"/>
              <a:t>Consequently, when an AI tool is used, it should be acknowledged.</a:t>
            </a:r>
          </a:p>
          <a:p>
            <a:pPr lvl="1"/>
            <a:r>
              <a:rPr lang="en-GB" dirty="0"/>
              <a:t>Form of acknowledgement may differ</a:t>
            </a:r>
          </a:p>
          <a:p>
            <a:pPr lvl="1"/>
            <a:r>
              <a:rPr lang="en-GB" dirty="0"/>
              <a:t>If possible, prompt should be provided</a:t>
            </a:r>
          </a:p>
          <a:p>
            <a:r>
              <a:rPr lang="en-GB" dirty="0"/>
              <a:t>Appropriate use of services, sources, and tools that only influence the form is generally acceptable</a:t>
            </a:r>
          </a:p>
          <a:p>
            <a:pPr lvl="1"/>
            <a:r>
              <a:rPr lang="en-GB" dirty="0"/>
              <a:t>e.g. </a:t>
            </a:r>
            <a:r>
              <a:rPr lang="en-GB" dirty="0" err="1"/>
              <a:t>proofreaders</a:t>
            </a:r>
            <a:r>
              <a:rPr lang="en-GB" dirty="0"/>
              <a:t>, proofreading tools, spelling checkers, thesaurus</a:t>
            </a:r>
            <a:endParaRPr lang="en-CZ" dirty="0"/>
          </a:p>
        </p:txBody>
      </p:sp>
    </p:spTree>
    <p:extLst>
      <p:ext uri="{BB962C8B-B14F-4D97-AF65-F5344CB8AC3E}">
        <p14:creationId xmlns:p14="http://schemas.microsoft.com/office/powerpoint/2010/main" val="277399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D91C-6F64-C3FA-6BDD-36D6C38E5011}"/>
              </a:ext>
            </a:extLst>
          </p:cNvPr>
          <p:cNvSpPr>
            <a:spLocks noGrp="1"/>
          </p:cNvSpPr>
          <p:nvPr>
            <p:ph type="title"/>
          </p:nvPr>
        </p:nvSpPr>
        <p:spPr/>
        <p:txBody>
          <a:bodyPr/>
          <a:lstStyle/>
          <a:p>
            <a:r>
              <a:rPr lang="en-CZ" dirty="0"/>
              <a:t>Responsibility</a:t>
            </a:r>
          </a:p>
        </p:txBody>
      </p:sp>
      <p:sp>
        <p:nvSpPr>
          <p:cNvPr id="3" name="Content Placeholder 2">
            <a:extLst>
              <a:ext uri="{FF2B5EF4-FFF2-40B4-BE49-F238E27FC236}">
                <a16:creationId xmlns:a16="http://schemas.microsoft.com/office/drawing/2014/main" id="{A074A9CE-AE0D-DC01-D97E-02DCA2548B57}"/>
              </a:ext>
            </a:extLst>
          </p:cNvPr>
          <p:cNvSpPr>
            <a:spLocks noGrp="1"/>
          </p:cNvSpPr>
          <p:nvPr>
            <p:ph idx="1"/>
          </p:nvPr>
        </p:nvSpPr>
        <p:spPr/>
        <p:txBody>
          <a:bodyPr/>
          <a:lstStyle/>
          <a:p>
            <a:r>
              <a:rPr lang="en-GB" dirty="0"/>
              <a:t>The outputs of AI tools can include biased, inaccurate, or incorrect content that users should be aware of</a:t>
            </a:r>
            <a:endParaRPr lang="en-CZ" dirty="0"/>
          </a:p>
          <a:p>
            <a:endParaRPr lang="en-CZ" dirty="0"/>
          </a:p>
          <a:p>
            <a:r>
              <a:rPr lang="en-CZ" dirty="0"/>
              <a:t>Neither the AI tool, nor the provider of the AI tool take responsibility for the generated content</a:t>
            </a:r>
          </a:p>
          <a:p>
            <a:r>
              <a:rPr lang="en-CZ" dirty="0"/>
              <a:t>Human (user) is always responsible!</a:t>
            </a:r>
          </a:p>
          <a:p>
            <a:endParaRPr lang="en-CZ" dirty="0"/>
          </a:p>
          <a:p>
            <a:r>
              <a:rPr lang="en-GB" dirty="0"/>
              <a:t>An AI tool </a:t>
            </a:r>
            <a:r>
              <a:rPr lang="en-GB" b="1" dirty="0">
                <a:solidFill>
                  <a:srgbClr val="009999"/>
                </a:solidFill>
              </a:rPr>
              <a:t>cannot be listed as a co-author </a:t>
            </a:r>
            <a:r>
              <a:rPr lang="en-GB" dirty="0"/>
              <a:t>in a publication</a:t>
            </a:r>
          </a:p>
          <a:p>
            <a:pPr lvl="1"/>
            <a:r>
              <a:rPr lang="en-GB" dirty="0"/>
              <a:t>See COPE guidelines</a:t>
            </a:r>
          </a:p>
        </p:txBody>
      </p:sp>
    </p:spTree>
    <p:extLst>
      <p:ext uri="{BB962C8B-B14F-4D97-AF65-F5344CB8AC3E}">
        <p14:creationId xmlns:p14="http://schemas.microsoft.com/office/powerpoint/2010/main" val="419085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260E1-B4C7-0BC6-5857-2B3DF42E453C}"/>
              </a:ext>
            </a:extLst>
          </p:cNvPr>
          <p:cNvSpPr>
            <a:spLocks noGrp="1"/>
          </p:cNvSpPr>
          <p:nvPr>
            <p:ph type="title"/>
          </p:nvPr>
        </p:nvSpPr>
        <p:spPr>
          <a:xfrm>
            <a:off x="838201" y="365125"/>
            <a:ext cx="5251316" cy="1807305"/>
          </a:xfrm>
        </p:spPr>
        <p:txBody>
          <a:bodyPr>
            <a:normAutofit/>
          </a:bodyPr>
          <a:lstStyle/>
          <a:p>
            <a:r>
              <a:rPr lang="en-CZ" dirty="0"/>
              <a:t>Students &amp; Teachers</a:t>
            </a:r>
          </a:p>
        </p:txBody>
      </p:sp>
      <p:sp>
        <p:nvSpPr>
          <p:cNvPr id="3" name="Content Placeholder 2">
            <a:extLst>
              <a:ext uri="{FF2B5EF4-FFF2-40B4-BE49-F238E27FC236}">
                <a16:creationId xmlns:a16="http://schemas.microsoft.com/office/drawing/2014/main" id="{BF0C4FED-9E6E-5496-70A3-8403DA83E381}"/>
              </a:ext>
            </a:extLst>
          </p:cNvPr>
          <p:cNvSpPr>
            <a:spLocks noGrp="1"/>
          </p:cNvSpPr>
          <p:nvPr>
            <p:ph idx="1"/>
          </p:nvPr>
        </p:nvSpPr>
        <p:spPr>
          <a:xfrm>
            <a:off x="838200" y="2333297"/>
            <a:ext cx="5124586" cy="3843666"/>
          </a:xfrm>
        </p:spPr>
        <p:txBody>
          <a:bodyPr>
            <a:normAutofit/>
          </a:bodyPr>
          <a:lstStyle/>
          <a:p>
            <a:r>
              <a:rPr lang="en-GB" sz="1900" b="1" dirty="0"/>
              <a:t>Students</a:t>
            </a:r>
            <a:r>
              <a:rPr lang="en-GB" sz="1900" dirty="0"/>
              <a:t> should be included and educated on the following: </a:t>
            </a:r>
          </a:p>
          <a:p>
            <a:pPr lvl="1"/>
            <a:r>
              <a:rPr lang="en-GB" sz="1900" dirty="0"/>
              <a:t>The purpose of all activities related to learning and assessment and why they should develop (e.g. write) their individual/group work assignments. </a:t>
            </a:r>
          </a:p>
          <a:p>
            <a:pPr lvl="1"/>
            <a:r>
              <a:rPr lang="en-GB" sz="1900" dirty="0"/>
              <a:t>How to develop their ethical writing and content production skills.</a:t>
            </a:r>
          </a:p>
          <a:p>
            <a:r>
              <a:rPr lang="en-GB" sz="1900" b="1" dirty="0"/>
              <a:t>Teachers</a:t>
            </a:r>
            <a:r>
              <a:rPr lang="en-GB" sz="1900" dirty="0"/>
              <a:t> should receive training on ethical use of AI</a:t>
            </a:r>
          </a:p>
          <a:p>
            <a:pPr lvl="1"/>
            <a:r>
              <a:rPr lang="en-GB" sz="1900" dirty="0"/>
              <a:t>including development of relevant learning outcomes, learning activities, and assessment strategies.</a:t>
            </a:r>
          </a:p>
          <a:p>
            <a:endParaRPr lang="en-CZ" sz="1900" dirty="0"/>
          </a:p>
        </p:txBody>
      </p:sp>
      <p:pic>
        <p:nvPicPr>
          <p:cNvPr id="3074" name="Picture 2" descr="future of university education with artificial intelligence">
            <a:extLst>
              <a:ext uri="{FF2B5EF4-FFF2-40B4-BE49-F238E27FC236}">
                <a16:creationId xmlns:a16="http://schemas.microsoft.com/office/drawing/2014/main" id="{59F880F9-3689-B1CF-9F06-DBE3994971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2" r="975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3F1DE0-F550-41B0-2228-1A64F3079228}"/>
              </a:ext>
            </a:extLst>
          </p:cNvPr>
          <p:cNvSpPr txBox="1"/>
          <p:nvPr/>
        </p:nvSpPr>
        <p:spPr>
          <a:xfrm>
            <a:off x="-1525" y="6576310"/>
            <a:ext cx="4615366" cy="261610"/>
          </a:xfrm>
          <a:prstGeom prst="rect">
            <a:avLst/>
          </a:prstGeom>
          <a:noFill/>
        </p:spPr>
        <p:txBody>
          <a:bodyPr wrap="none" rtlCol="0">
            <a:spAutoFit/>
          </a:bodyPr>
          <a:lstStyle/>
          <a:p>
            <a:r>
              <a:rPr lang="en-GB" sz="1100" dirty="0" err="1">
                <a:solidFill>
                  <a:srgbClr val="747474"/>
                </a:solidFill>
              </a:rPr>
              <a:t>Midjourney</a:t>
            </a:r>
            <a:r>
              <a:rPr lang="en-GB" sz="1100" dirty="0">
                <a:solidFill>
                  <a:srgbClr val="747474"/>
                </a:solidFill>
              </a:rPr>
              <a:t> /imagine future of university education with artificial intelligence</a:t>
            </a:r>
            <a:endParaRPr lang="en-CZ" sz="1100" dirty="0">
              <a:solidFill>
                <a:srgbClr val="747474"/>
              </a:solidFill>
            </a:endParaRPr>
          </a:p>
        </p:txBody>
      </p:sp>
    </p:spTree>
    <p:extLst>
      <p:ext uri="{BB962C8B-B14F-4D97-AF65-F5344CB8AC3E}">
        <p14:creationId xmlns:p14="http://schemas.microsoft.com/office/powerpoint/2010/main" val="219779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478F-8B06-7AFA-F1D3-6F78ADA70861}"/>
              </a:ext>
            </a:extLst>
          </p:cNvPr>
          <p:cNvSpPr>
            <a:spLocks noGrp="1"/>
          </p:cNvSpPr>
          <p:nvPr>
            <p:ph type="title"/>
          </p:nvPr>
        </p:nvSpPr>
        <p:spPr/>
        <p:txBody>
          <a:bodyPr/>
          <a:lstStyle/>
          <a:p>
            <a:r>
              <a:rPr lang="en-CZ" dirty="0"/>
              <a:t>National &amp; Institutional Level</a:t>
            </a:r>
          </a:p>
        </p:txBody>
      </p:sp>
      <p:sp>
        <p:nvSpPr>
          <p:cNvPr id="3" name="Content Placeholder 2">
            <a:extLst>
              <a:ext uri="{FF2B5EF4-FFF2-40B4-BE49-F238E27FC236}">
                <a16:creationId xmlns:a16="http://schemas.microsoft.com/office/drawing/2014/main" id="{76F9E9E2-71D2-445E-3C6E-CB2E295F5340}"/>
              </a:ext>
            </a:extLst>
          </p:cNvPr>
          <p:cNvSpPr>
            <a:spLocks noGrp="1"/>
          </p:cNvSpPr>
          <p:nvPr>
            <p:ph idx="1"/>
          </p:nvPr>
        </p:nvSpPr>
        <p:spPr/>
        <p:txBody>
          <a:bodyPr>
            <a:normAutofit/>
          </a:bodyPr>
          <a:lstStyle/>
          <a:p>
            <a:r>
              <a:rPr lang="en-GB" dirty="0"/>
              <a:t>National guidance should provide overarching advice on what institutions should include in their policies.</a:t>
            </a:r>
          </a:p>
          <a:p>
            <a:endParaRPr lang="en-GB" dirty="0"/>
          </a:p>
          <a:p>
            <a:r>
              <a:rPr lang="en-GB" dirty="0"/>
              <a:t>Institutional policies:</a:t>
            </a:r>
          </a:p>
          <a:p>
            <a:pPr lvl="1"/>
            <a:r>
              <a:rPr lang="en-GB" dirty="0"/>
              <a:t>Should define default rules on allowed use of AI</a:t>
            </a:r>
          </a:p>
          <a:p>
            <a:pPr lvl="1"/>
            <a:r>
              <a:rPr lang="en-GB" dirty="0"/>
              <a:t>There should be space for specific rules at course level</a:t>
            </a:r>
          </a:p>
          <a:p>
            <a:pPr lvl="1"/>
            <a:r>
              <a:rPr lang="en-GB" dirty="0"/>
              <a:t>The policy and the rules should be clearly communicated to all stakeholders</a:t>
            </a:r>
          </a:p>
          <a:p>
            <a:pPr lvl="1"/>
            <a:r>
              <a:rPr lang="en-GB" dirty="0"/>
              <a:t>Should guide the users on how to correctly and transparently acknowledge the use of AI tools in an assignment, dissertation, thesis, paper, article, book chapter, computer programme, graphic, artwork and other types of artefact</a:t>
            </a:r>
          </a:p>
          <a:p>
            <a:endParaRPr lang="en-CZ" dirty="0"/>
          </a:p>
        </p:txBody>
      </p:sp>
    </p:spTree>
    <p:extLst>
      <p:ext uri="{BB962C8B-B14F-4D97-AF65-F5344CB8AC3E}">
        <p14:creationId xmlns:p14="http://schemas.microsoft.com/office/powerpoint/2010/main" val="264047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91C-3A99-0B45-48C0-277567C9AA50}"/>
              </a:ext>
            </a:extLst>
          </p:cNvPr>
          <p:cNvSpPr>
            <a:spLocks noGrp="1"/>
          </p:cNvSpPr>
          <p:nvPr>
            <p:ph type="title"/>
          </p:nvPr>
        </p:nvSpPr>
        <p:spPr/>
        <p:txBody>
          <a:bodyPr/>
          <a:lstStyle/>
          <a:p>
            <a:r>
              <a:rPr lang="en-CZ" dirty="0"/>
              <a:t>Rationale</a:t>
            </a:r>
          </a:p>
        </p:txBody>
      </p:sp>
      <p:sp>
        <p:nvSpPr>
          <p:cNvPr id="3" name="Content Placeholder 2">
            <a:extLst>
              <a:ext uri="{FF2B5EF4-FFF2-40B4-BE49-F238E27FC236}">
                <a16:creationId xmlns:a16="http://schemas.microsoft.com/office/drawing/2014/main" id="{D767D42D-7924-0F19-0D20-CC28C98D59EF}"/>
              </a:ext>
            </a:extLst>
          </p:cNvPr>
          <p:cNvSpPr>
            <a:spLocks noGrp="1"/>
          </p:cNvSpPr>
          <p:nvPr>
            <p:ph idx="1"/>
          </p:nvPr>
        </p:nvSpPr>
        <p:spPr/>
        <p:txBody>
          <a:bodyPr>
            <a:normAutofit fontScale="92500" lnSpcReduction="10000"/>
          </a:bodyPr>
          <a:lstStyle/>
          <a:p>
            <a:r>
              <a:rPr lang="en-CZ" dirty="0"/>
              <a:t>AI tools being released into the public domain</a:t>
            </a:r>
          </a:p>
          <a:p>
            <a:r>
              <a:rPr lang="en-CZ" dirty="0"/>
              <a:t>Make our lives easier</a:t>
            </a:r>
          </a:p>
          <a:p>
            <a:r>
              <a:rPr lang="en-CZ" dirty="0"/>
              <a:t>Bring both opportunitites and challenges to education</a:t>
            </a:r>
          </a:p>
          <a:p>
            <a:endParaRPr lang="en-CZ" dirty="0"/>
          </a:p>
          <a:p>
            <a:r>
              <a:rPr lang="en-CZ" dirty="0"/>
              <a:t>Thomas Lancaster’s webinar in September 2022</a:t>
            </a:r>
          </a:p>
          <a:p>
            <a:pPr lvl="1"/>
            <a:r>
              <a:rPr lang="en-CZ" dirty="0"/>
              <a:t>Artificial Intelligence and Academic Integrity</a:t>
            </a:r>
          </a:p>
          <a:p>
            <a:endParaRPr lang="en-CZ" dirty="0"/>
          </a:p>
          <a:p>
            <a:r>
              <a:rPr lang="en-CZ" dirty="0"/>
              <a:t>Improvements in generative AI tools</a:t>
            </a:r>
          </a:p>
          <a:p>
            <a:r>
              <a:rPr lang="en-US" dirty="0"/>
              <a:t>Release of </a:t>
            </a:r>
            <a:r>
              <a:rPr lang="en-US" dirty="0" err="1"/>
              <a:t>ChatGPT</a:t>
            </a:r>
            <a:endParaRPr lang="en-US" dirty="0"/>
          </a:p>
          <a:p>
            <a:r>
              <a:rPr lang="en-CZ" dirty="0"/>
              <a:t>Concerns among the educators</a:t>
            </a:r>
          </a:p>
        </p:txBody>
      </p:sp>
      <p:sp>
        <p:nvSpPr>
          <p:cNvPr id="4" name="TextBox 3">
            <a:extLst>
              <a:ext uri="{FF2B5EF4-FFF2-40B4-BE49-F238E27FC236}">
                <a16:creationId xmlns:a16="http://schemas.microsoft.com/office/drawing/2014/main" id="{73FE4047-0B7F-4284-C60C-D02AAB56CDED}"/>
              </a:ext>
            </a:extLst>
          </p:cNvPr>
          <p:cNvSpPr txBox="1"/>
          <p:nvPr/>
        </p:nvSpPr>
        <p:spPr>
          <a:xfrm>
            <a:off x="0" y="6464418"/>
            <a:ext cx="4961615" cy="261610"/>
          </a:xfrm>
          <a:prstGeom prst="rect">
            <a:avLst/>
          </a:prstGeom>
          <a:noFill/>
        </p:spPr>
        <p:txBody>
          <a:bodyPr wrap="none" rtlCol="0">
            <a:spAutoFit/>
          </a:bodyPr>
          <a:lstStyle/>
          <a:p>
            <a:r>
              <a:rPr lang="en-GB" sz="1100" dirty="0" err="1">
                <a:solidFill>
                  <a:srgbClr val="747474"/>
                </a:solidFill>
              </a:rPr>
              <a:t>Midjourney</a:t>
            </a:r>
            <a:r>
              <a:rPr lang="en-GB" sz="1100" dirty="0">
                <a:solidFill>
                  <a:srgbClr val="747474"/>
                </a:solidFill>
              </a:rPr>
              <a:t> /imagine artificial intelligence writing student essay in blue and yellow</a:t>
            </a:r>
            <a:endParaRPr lang="en-CZ" sz="1100" dirty="0">
              <a:solidFill>
                <a:srgbClr val="747474"/>
              </a:solidFill>
            </a:endParaRPr>
          </a:p>
        </p:txBody>
      </p:sp>
      <p:sp>
        <p:nvSpPr>
          <p:cNvPr id="6" name="Teardrop 5">
            <a:extLst>
              <a:ext uri="{FF2B5EF4-FFF2-40B4-BE49-F238E27FC236}">
                <a16:creationId xmlns:a16="http://schemas.microsoft.com/office/drawing/2014/main" id="{9676239A-1B4C-3EB8-E741-1E0BC3F39407}"/>
              </a:ext>
            </a:extLst>
          </p:cNvPr>
          <p:cNvSpPr>
            <a:spLocks noChangeAspect="1"/>
          </p:cNvSpPr>
          <p:nvPr/>
        </p:nvSpPr>
        <p:spPr>
          <a:xfrm rot="5400000">
            <a:off x="8005010" y="2546685"/>
            <a:ext cx="4482315" cy="4482315"/>
          </a:xfrm>
          <a:prstGeom prst="teardrop">
            <a:avLst/>
          </a:prstGeom>
          <a:blipFill dpi="0" rotWithShape="0">
            <a:blip r:embed="rId2"/>
            <a:srcRect/>
            <a:stretch>
              <a:fillRect/>
            </a:stretch>
          </a:blipFill>
          <a:effectLst>
            <a:softEdge rad="19050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a:p>
        </p:txBody>
      </p:sp>
    </p:spTree>
    <p:extLst>
      <p:ext uri="{BB962C8B-B14F-4D97-AF65-F5344CB8AC3E}">
        <p14:creationId xmlns:p14="http://schemas.microsoft.com/office/powerpoint/2010/main" val="428386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E4A5-447E-38B9-686B-D16F970BA5C3}"/>
              </a:ext>
            </a:extLst>
          </p:cNvPr>
          <p:cNvSpPr>
            <a:spLocks noGrp="1"/>
          </p:cNvSpPr>
          <p:nvPr>
            <p:ph type="title"/>
          </p:nvPr>
        </p:nvSpPr>
        <p:spPr/>
        <p:txBody>
          <a:bodyPr/>
          <a:lstStyle/>
          <a:p>
            <a:r>
              <a:rPr lang="en-CZ" dirty="0"/>
              <a:t>Summary Statement</a:t>
            </a:r>
          </a:p>
        </p:txBody>
      </p:sp>
      <p:sp>
        <p:nvSpPr>
          <p:cNvPr id="3" name="Content Placeholder 2">
            <a:extLst>
              <a:ext uri="{FF2B5EF4-FFF2-40B4-BE49-F238E27FC236}">
                <a16:creationId xmlns:a16="http://schemas.microsoft.com/office/drawing/2014/main" id="{B9962D28-B6B7-C1FE-251E-E121E6900532}"/>
              </a:ext>
            </a:extLst>
          </p:cNvPr>
          <p:cNvSpPr>
            <a:spLocks noGrp="1"/>
          </p:cNvSpPr>
          <p:nvPr>
            <p:ph idx="1"/>
          </p:nvPr>
        </p:nvSpPr>
        <p:spPr/>
        <p:txBody>
          <a:bodyPr/>
          <a:lstStyle/>
          <a:p>
            <a:r>
              <a:rPr lang="en-GB" dirty="0"/>
              <a:t>There is no doubt that AI brings </a:t>
            </a:r>
            <a:r>
              <a:rPr lang="en-GB" b="1" dirty="0">
                <a:solidFill>
                  <a:srgbClr val="009999"/>
                </a:solidFill>
              </a:rPr>
              <a:t>significant change to education</a:t>
            </a:r>
          </a:p>
          <a:p>
            <a:r>
              <a:rPr lang="en-GB" dirty="0"/>
              <a:t>As with any other technology, it extends and </a:t>
            </a:r>
            <a:r>
              <a:rPr lang="en-GB" b="1" dirty="0">
                <a:solidFill>
                  <a:srgbClr val="009999"/>
                </a:solidFill>
              </a:rPr>
              <a:t>enhances human abilities </a:t>
            </a:r>
            <a:r>
              <a:rPr lang="en-GB" dirty="0"/>
              <a:t>and may be used both in a positive and a negative way</a:t>
            </a:r>
          </a:p>
          <a:p>
            <a:r>
              <a:rPr lang="en-GB" dirty="0"/>
              <a:t>ENAI urges national policymakers, institutions, and all individual members of the academic community to </a:t>
            </a:r>
            <a:r>
              <a:rPr lang="en-GB" b="1" dirty="0">
                <a:solidFill>
                  <a:srgbClr val="009999"/>
                </a:solidFill>
              </a:rPr>
              <a:t>seek ways </a:t>
            </a:r>
            <a:r>
              <a:rPr lang="en-GB" dirty="0"/>
              <a:t>on the ethical use of AI and </a:t>
            </a:r>
            <a:r>
              <a:rPr lang="en-GB" b="1" dirty="0">
                <a:solidFill>
                  <a:srgbClr val="009999"/>
                </a:solidFill>
              </a:rPr>
              <a:t>share best practices </a:t>
            </a:r>
            <a:r>
              <a:rPr lang="en-GB" dirty="0"/>
              <a:t>in order to benefit from the opportunities that AI brings to education and science</a:t>
            </a:r>
          </a:p>
          <a:p>
            <a:endParaRPr lang="en-CZ" dirty="0"/>
          </a:p>
        </p:txBody>
      </p:sp>
    </p:spTree>
    <p:extLst>
      <p:ext uri="{BB962C8B-B14F-4D97-AF65-F5344CB8AC3E}">
        <p14:creationId xmlns:p14="http://schemas.microsoft.com/office/powerpoint/2010/main" val="331839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D1CD-95CC-B7FE-FD32-2E5FF7B765BE}"/>
              </a:ext>
            </a:extLst>
          </p:cNvPr>
          <p:cNvSpPr>
            <a:spLocks noGrp="1"/>
          </p:cNvSpPr>
          <p:nvPr>
            <p:ph type="title"/>
          </p:nvPr>
        </p:nvSpPr>
        <p:spPr/>
        <p:txBody>
          <a:bodyPr/>
          <a:lstStyle/>
          <a:p>
            <a:r>
              <a:rPr lang="en-CZ" dirty="0"/>
              <a:t>Sharing Good Practice</a:t>
            </a:r>
          </a:p>
        </p:txBody>
      </p:sp>
      <p:sp>
        <p:nvSpPr>
          <p:cNvPr id="3" name="Content Placeholder 2">
            <a:extLst>
              <a:ext uri="{FF2B5EF4-FFF2-40B4-BE49-F238E27FC236}">
                <a16:creationId xmlns:a16="http://schemas.microsoft.com/office/drawing/2014/main" id="{2EA98F85-67BE-D096-A114-6423CF5DF954}"/>
              </a:ext>
            </a:extLst>
          </p:cNvPr>
          <p:cNvSpPr>
            <a:spLocks noGrp="1"/>
          </p:cNvSpPr>
          <p:nvPr>
            <p:ph idx="1"/>
          </p:nvPr>
        </p:nvSpPr>
        <p:spPr/>
        <p:txBody>
          <a:bodyPr>
            <a:normAutofit/>
          </a:bodyPr>
          <a:lstStyle/>
          <a:p>
            <a:r>
              <a:rPr lang="en-CZ" dirty="0"/>
              <a:t>How does your university address generative AI?</a:t>
            </a:r>
          </a:p>
          <a:p>
            <a:endParaRPr lang="en-CZ" dirty="0"/>
          </a:p>
          <a:p>
            <a:r>
              <a:rPr lang="en-CZ" dirty="0"/>
              <a:t>Dedicated working group?</a:t>
            </a:r>
          </a:p>
          <a:p>
            <a:r>
              <a:rPr lang="en-CZ" dirty="0"/>
              <a:t>Guidelines </a:t>
            </a:r>
            <a:r>
              <a:rPr lang="en-US" dirty="0"/>
              <a:t>&amp; workshops </a:t>
            </a:r>
            <a:r>
              <a:rPr lang="en-CZ" dirty="0"/>
              <a:t>for teachers?</a:t>
            </a:r>
          </a:p>
          <a:p>
            <a:r>
              <a:rPr lang="en-US" dirty="0"/>
              <a:t>Guidelines &amp; w</a:t>
            </a:r>
            <a:r>
              <a:rPr lang="en-CZ" dirty="0"/>
              <a:t>orkshops for </a:t>
            </a:r>
            <a:r>
              <a:rPr lang="en-US" dirty="0"/>
              <a:t>students</a:t>
            </a:r>
            <a:r>
              <a:rPr lang="en-CZ" dirty="0"/>
              <a:t>?</a:t>
            </a:r>
          </a:p>
          <a:p>
            <a:endParaRPr lang="en-CZ" dirty="0"/>
          </a:p>
          <a:p>
            <a:r>
              <a:rPr lang="en-CZ" dirty="0"/>
              <a:t>Documents from Masaryk University, Czechia</a:t>
            </a:r>
          </a:p>
          <a:p>
            <a:pPr lvl="1"/>
            <a:r>
              <a:rPr lang="en-CZ" dirty="0">
                <a:hlinkClick r:id="rId2"/>
              </a:rPr>
              <a:t>General statement on AI in education</a:t>
            </a:r>
            <a:endParaRPr lang="en-CZ" dirty="0"/>
          </a:p>
          <a:p>
            <a:pPr lvl="1"/>
            <a:r>
              <a:rPr lang="en-CZ" dirty="0">
                <a:hlinkClick r:id="rId3"/>
              </a:rPr>
              <a:t>Recommendation for students</a:t>
            </a:r>
            <a:endParaRPr lang="en-CZ" dirty="0"/>
          </a:p>
        </p:txBody>
      </p:sp>
    </p:spTree>
    <p:extLst>
      <p:ext uri="{BB962C8B-B14F-4D97-AF65-F5344CB8AC3E}">
        <p14:creationId xmlns:p14="http://schemas.microsoft.com/office/powerpoint/2010/main" val="55720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B724-F133-0EDE-D321-A7B0DB4919DA}"/>
              </a:ext>
            </a:extLst>
          </p:cNvPr>
          <p:cNvSpPr>
            <a:spLocks noGrp="1"/>
          </p:cNvSpPr>
          <p:nvPr>
            <p:ph type="title"/>
          </p:nvPr>
        </p:nvSpPr>
        <p:spPr/>
        <p:txBody>
          <a:bodyPr/>
          <a:lstStyle/>
          <a:p>
            <a:r>
              <a:rPr lang="en-US" dirty="0"/>
              <a:t>ENAI Recommendations</a:t>
            </a:r>
            <a:endParaRPr lang="en-CZ" dirty="0"/>
          </a:p>
        </p:txBody>
      </p:sp>
      <p:sp>
        <p:nvSpPr>
          <p:cNvPr id="3" name="Content Placeholder 2">
            <a:extLst>
              <a:ext uri="{FF2B5EF4-FFF2-40B4-BE49-F238E27FC236}">
                <a16:creationId xmlns:a16="http://schemas.microsoft.com/office/drawing/2014/main" id="{E36F74EE-C736-D955-1F5E-30FE8CF9A2C3}"/>
              </a:ext>
            </a:extLst>
          </p:cNvPr>
          <p:cNvSpPr>
            <a:spLocks noGrp="1"/>
          </p:cNvSpPr>
          <p:nvPr>
            <p:ph idx="1"/>
          </p:nvPr>
        </p:nvSpPr>
        <p:spPr>
          <a:xfrm>
            <a:off x="838200" y="1825625"/>
            <a:ext cx="4666978" cy="4351338"/>
          </a:xfrm>
        </p:spPr>
        <p:txBody>
          <a:bodyPr>
            <a:normAutofit fontScale="92500" lnSpcReduction="10000"/>
          </a:bodyPr>
          <a:lstStyle/>
          <a:p>
            <a:r>
              <a:rPr lang="en-CZ" dirty="0"/>
              <a:t>January 2023: List of ideas</a:t>
            </a:r>
          </a:p>
          <a:p>
            <a:r>
              <a:rPr lang="en-CZ" dirty="0"/>
              <a:t>February 2023: Feedback from ENAI working groups</a:t>
            </a:r>
          </a:p>
          <a:p>
            <a:r>
              <a:rPr lang="en-CZ" dirty="0"/>
              <a:t>March 2023: Wording, clean document</a:t>
            </a:r>
          </a:p>
          <a:p>
            <a:r>
              <a:rPr lang="en-CZ" dirty="0"/>
              <a:t>April 2023: Publication</a:t>
            </a:r>
          </a:p>
          <a:p>
            <a:r>
              <a:rPr lang="en-CZ" dirty="0"/>
              <a:t>July 2023: </a:t>
            </a:r>
            <a:r>
              <a:rPr lang="en-CZ" dirty="0">
                <a:sym typeface="Wingdings" pitchFamily="2" charset="2"/>
              </a:rPr>
              <a:t>Feedback &amp; Improvements</a:t>
            </a:r>
            <a:endParaRPr lang="en-CZ" dirty="0"/>
          </a:p>
          <a:p>
            <a:endParaRPr lang="en-CZ" dirty="0"/>
          </a:p>
          <a:p>
            <a:r>
              <a:rPr lang="en-CZ" dirty="0"/>
              <a:t>International Journal for Educational Integrity</a:t>
            </a:r>
          </a:p>
        </p:txBody>
      </p:sp>
      <p:pic>
        <p:nvPicPr>
          <p:cNvPr id="4" name="Picture 3">
            <a:extLst>
              <a:ext uri="{FF2B5EF4-FFF2-40B4-BE49-F238E27FC236}">
                <a16:creationId xmlns:a16="http://schemas.microsoft.com/office/drawing/2014/main" id="{4F6475ED-4F82-D8B6-3F4F-25F7A5FB1D61}"/>
              </a:ext>
            </a:extLst>
          </p:cNvPr>
          <p:cNvPicPr>
            <a:picLocks noChangeAspect="1"/>
          </p:cNvPicPr>
          <p:nvPr/>
        </p:nvPicPr>
        <p:blipFill>
          <a:blip r:embed="rId2"/>
          <a:stretch>
            <a:fillRect/>
          </a:stretch>
        </p:blipFill>
        <p:spPr>
          <a:xfrm>
            <a:off x="5505178" y="1825625"/>
            <a:ext cx="6305821" cy="4351338"/>
          </a:xfrm>
          <a:prstGeom prst="rect">
            <a:avLst/>
          </a:prstGeom>
        </p:spPr>
      </p:pic>
    </p:spTree>
    <p:extLst>
      <p:ext uri="{BB962C8B-B14F-4D97-AF65-F5344CB8AC3E}">
        <p14:creationId xmlns:p14="http://schemas.microsoft.com/office/powerpoint/2010/main" val="65979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393F-6089-07F6-EBE3-BB3497FA73BD}"/>
              </a:ext>
            </a:extLst>
          </p:cNvPr>
          <p:cNvSpPr>
            <a:spLocks noGrp="1"/>
          </p:cNvSpPr>
          <p:nvPr>
            <p:ph type="title"/>
          </p:nvPr>
        </p:nvSpPr>
        <p:spPr>
          <a:xfrm>
            <a:off x="838201" y="365125"/>
            <a:ext cx="5251316" cy="1807305"/>
          </a:xfrm>
        </p:spPr>
        <p:txBody>
          <a:bodyPr>
            <a:normAutofit/>
          </a:bodyPr>
          <a:lstStyle/>
          <a:p>
            <a:r>
              <a:rPr lang="en-CZ" dirty="0"/>
              <a:t>Definitions</a:t>
            </a:r>
          </a:p>
        </p:txBody>
      </p:sp>
      <p:sp>
        <p:nvSpPr>
          <p:cNvPr id="3" name="Content Placeholder 2">
            <a:extLst>
              <a:ext uri="{FF2B5EF4-FFF2-40B4-BE49-F238E27FC236}">
                <a16:creationId xmlns:a16="http://schemas.microsoft.com/office/drawing/2014/main" id="{8B0AA696-F1FB-4329-8CE1-5E0A91D4D751}"/>
              </a:ext>
            </a:extLst>
          </p:cNvPr>
          <p:cNvSpPr>
            <a:spLocks noGrp="1"/>
          </p:cNvSpPr>
          <p:nvPr>
            <p:ph idx="1"/>
          </p:nvPr>
        </p:nvSpPr>
        <p:spPr>
          <a:xfrm>
            <a:off x="838200" y="2333297"/>
            <a:ext cx="5124586" cy="4159578"/>
          </a:xfrm>
        </p:spPr>
        <p:txBody>
          <a:bodyPr>
            <a:normAutofit/>
          </a:bodyPr>
          <a:lstStyle/>
          <a:p>
            <a:r>
              <a:rPr lang="en-GB" sz="2000" b="1" dirty="0"/>
              <a:t>Academic integrity </a:t>
            </a:r>
            <a:r>
              <a:rPr lang="en-GB" sz="2000" dirty="0"/>
              <a:t>can be defined as </a:t>
            </a:r>
            <a:r>
              <a:rPr lang="en-GB" sz="2000" i="1" dirty="0"/>
              <a:t>“compliance with ethical and professional principles, standards, practices, and a consistent system of values that serves as guidance for making decisions and taking actions in education, research and scholarship”</a:t>
            </a:r>
            <a:r>
              <a:rPr lang="en-GB" sz="2000" dirty="0"/>
              <a:t> (ENAI Glossary)</a:t>
            </a:r>
          </a:p>
          <a:p>
            <a:endParaRPr lang="en-GB" sz="2000" dirty="0"/>
          </a:p>
          <a:p>
            <a:r>
              <a:rPr lang="en-GB" sz="2000" b="1" dirty="0"/>
              <a:t>Artificial Intelligence </a:t>
            </a:r>
            <a:r>
              <a:rPr lang="en-GB" sz="2000" dirty="0"/>
              <a:t>refers to systems that appear to have </a:t>
            </a:r>
            <a:r>
              <a:rPr lang="en-GB" sz="2000" i="1" dirty="0"/>
              <a:t>“intelligent behaviour by analysing their environment and taking actions – with some degree of autonomy – to achieve specific goals”</a:t>
            </a:r>
            <a:r>
              <a:rPr lang="en-GB" sz="2000" dirty="0"/>
              <a:t> (EU definition)</a:t>
            </a:r>
          </a:p>
        </p:txBody>
      </p:sp>
      <p:pic>
        <p:nvPicPr>
          <p:cNvPr id="2050" name="Picture 2" descr="artificial intelligence">
            <a:extLst>
              <a:ext uri="{FF2B5EF4-FFF2-40B4-BE49-F238E27FC236}">
                <a16:creationId xmlns:a16="http://schemas.microsoft.com/office/drawing/2014/main" id="{8AF63308-36D6-BE21-0F97-4CFA2B4A8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7" r="802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4143B1-041B-1BF2-05F0-72B7E3666783}"/>
              </a:ext>
            </a:extLst>
          </p:cNvPr>
          <p:cNvSpPr txBox="1"/>
          <p:nvPr/>
        </p:nvSpPr>
        <p:spPr>
          <a:xfrm>
            <a:off x="-1525" y="6576310"/>
            <a:ext cx="2574744" cy="261610"/>
          </a:xfrm>
          <a:prstGeom prst="rect">
            <a:avLst/>
          </a:prstGeom>
          <a:noFill/>
        </p:spPr>
        <p:txBody>
          <a:bodyPr wrap="none" rtlCol="0">
            <a:spAutoFit/>
          </a:bodyPr>
          <a:lstStyle/>
          <a:p>
            <a:r>
              <a:rPr lang="en-GB" sz="1100" dirty="0" err="1">
                <a:solidFill>
                  <a:srgbClr val="747474"/>
                </a:solidFill>
              </a:rPr>
              <a:t>Midjourney</a:t>
            </a:r>
            <a:r>
              <a:rPr lang="en-GB" sz="1100" dirty="0">
                <a:solidFill>
                  <a:srgbClr val="747474"/>
                </a:solidFill>
              </a:rPr>
              <a:t> /imagine artificial intelligence</a:t>
            </a:r>
            <a:endParaRPr lang="en-CZ" sz="1100" dirty="0">
              <a:solidFill>
                <a:srgbClr val="747474"/>
              </a:solidFill>
            </a:endParaRPr>
          </a:p>
        </p:txBody>
      </p:sp>
    </p:spTree>
    <p:extLst>
      <p:ext uri="{BB962C8B-B14F-4D97-AF65-F5344CB8AC3E}">
        <p14:creationId xmlns:p14="http://schemas.microsoft.com/office/powerpoint/2010/main" val="204479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393F-6089-07F6-EBE3-BB3497FA73BD}"/>
              </a:ext>
            </a:extLst>
          </p:cNvPr>
          <p:cNvSpPr>
            <a:spLocks noGrp="1"/>
          </p:cNvSpPr>
          <p:nvPr>
            <p:ph type="title"/>
          </p:nvPr>
        </p:nvSpPr>
        <p:spPr>
          <a:xfrm>
            <a:off x="838201" y="365125"/>
            <a:ext cx="5251316" cy="1807305"/>
          </a:xfrm>
        </p:spPr>
        <p:txBody>
          <a:bodyPr>
            <a:normAutofit/>
          </a:bodyPr>
          <a:lstStyle/>
          <a:p>
            <a:r>
              <a:rPr lang="en-CZ" dirty="0"/>
              <a:t>Definitions</a:t>
            </a:r>
          </a:p>
        </p:txBody>
      </p:sp>
      <p:sp>
        <p:nvSpPr>
          <p:cNvPr id="3" name="Content Placeholder 2">
            <a:extLst>
              <a:ext uri="{FF2B5EF4-FFF2-40B4-BE49-F238E27FC236}">
                <a16:creationId xmlns:a16="http://schemas.microsoft.com/office/drawing/2014/main" id="{8B0AA696-F1FB-4329-8CE1-5E0A91D4D751}"/>
              </a:ext>
            </a:extLst>
          </p:cNvPr>
          <p:cNvSpPr>
            <a:spLocks noGrp="1"/>
          </p:cNvSpPr>
          <p:nvPr>
            <p:ph idx="1"/>
          </p:nvPr>
        </p:nvSpPr>
        <p:spPr>
          <a:xfrm>
            <a:off x="838200" y="2333297"/>
            <a:ext cx="5124586" cy="4159578"/>
          </a:xfrm>
        </p:spPr>
        <p:txBody>
          <a:bodyPr>
            <a:normAutofit/>
          </a:bodyPr>
          <a:lstStyle/>
          <a:p>
            <a:r>
              <a:rPr lang="en-GB" sz="2000" b="1" dirty="0"/>
              <a:t>Academic integrity </a:t>
            </a:r>
            <a:r>
              <a:rPr lang="en-GB" sz="2000" dirty="0"/>
              <a:t>can be defined as </a:t>
            </a:r>
            <a:r>
              <a:rPr lang="en-GB" sz="2000" i="1" dirty="0"/>
              <a:t>“compliance with ethical and professional principles, standards, practices, and a consistent system of values that serves as guidance for making decisions and taking actions in education, research and scholarship”</a:t>
            </a:r>
            <a:r>
              <a:rPr lang="en-GB" sz="2000" dirty="0"/>
              <a:t> (ENAI Glossary)</a:t>
            </a:r>
          </a:p>
          <a:p>
            <a:endParaRPr lang="en-GB" sz="2000" dirty="0"/>
          </a:p>
          <a:p>
            <a:r>
              <a:rPr lang="en-GB" sz="2000" b="1" dirty="0"/>
              <a:t>Artificial Intelligence </a:t>
            </a:r>
            <a:r>
              <a:rPr lang="en-GB" sz="2000" dirty="0"/>
              <a:t>refers to systems that appear to have </a:t>
            </a:r>
            <a:r>
              <a:rPr lang="en-GB" sz="2000" i="1" dirty="0"/>
              <a:t>“intelligent behaviour by analysing their environment and taking actions – with some degree of autonomy – to achieve specific goals”</a:t>
            </a:r>
            <a:r>
              <a:rPr lang="en-GB" sz="2000" dirty="0"/>
              <a:t> (EU definition)</a:t>
            </a:r>
          </a:p>
        </p:txBody>
      </p:sp>
      <p:pic>
        <p:nvPicPr>
          <p:cNvPr id="2050" name="Picture 2">
            <a:extLst>
              <a:ext uri="{FF2B5EF4-FFF2-40B4-BE49-F238E27FC236}">
                <a16:creationId xmlns:a16="http://schemas.microsoft.com/office/drawing/2014/main" id="{8AF63308-36D6-BE21-0F97-4CFA2B4A8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74" r="1087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4143B1-041B-1BF2-05F0-72B7E3666783}"/>
              </a:ext>
            </a:extLst>
          </p:cNvPr>
          <p:cNvSpPr txBox="1"/>
          <p:nvPr/>
        </p:nvSpPr>
        <p:spPr>
          <a:xfrm>
            <a:off x="-1525" y="6576310"/>
            <a:ext cx="5482591" cy="261610"/>
          </a:xfrm>
          <a:prstGeom prst="rect">
            <a:avLst/>
          </a:prstGeom>
          <a:noFill/>
        </p:spPr>
        <p:txBody>
          <a:bodyPr wrap="none" rtlCol="0">
            <a:spAutoFit/>
          </a:bodyPr>
          <a:lstStyle/>
          <a:p>
            <a:r>
              <a:rPr lang="en-GB" sz="1100" dirty="0">
                <a:solidFill>
                  <a:srgbClr val="747474"/>
                </a:solidFill>
              </a:rPr>
              <a:t>Image source: https://</a:t>
            </a:r>
            <a:r>
              <a:rPr lang="en-GB" sz="1100" dirty="0" err="1">
                <a:solidFill>
                  <a:srgbClr val="747474"/>
                </a:solidFill>
              </a:rPr>
              <a:t>en.wikipedia.org</a:t>
            </a:r>
            <a:r>
              <a:rPr lang="en-GB" sz="1100" dirty="0">
                <a:solidFill>
                  <a:srgbClr val="747474"/>
                </a:solidFill>
              </a:rPr>
              <a:t>/wiki/Transformer_%28machine_learning_model%29</a:t>
            </a:r>
            <a:endParaRPr lang="en-CZ" sz="1100" dirty="0">
              <a:solidFill>
                <a:srgbClr val="747474"/>
              </a:solidFill>
            </a:endParaRPr>
          </a:p>
        </p:txBody>
      </p:sp>
    </p:spTree>
    <p:extLst>
      <p:ext uri="{BB962C8B-B14F-4D97-AF65-F5344CB8AC3E}">
        <p14:creationId xmlns:p14="http://schemas.microsoft.com/office/powerpoint/2010/main" val="104038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393F-6089-07F6-EBE3-BB3497FA73BD}"/>
              </a:ext>
            </a:extLst>
          </p:cNvPr>
          <p:cNvSpPr>
            <a:spLocks noGrp="1"/>
          </p:cNvSpPr>
          <p:nvPr>
            <p:ph type="title"/>
          </p:nvPr>
        </p:nvSpPr>
        <p:spPr>
          <a:xfrm>
            <a:off x="838201" y="365125"/>
            <a:ext cx="5251316" cy="1807305"/>
          </a:xfrm>
        </p:spPr>
        <p:txBody>
          <a:bodyPr>
            <a:normAutofit/>
          </a:bodyPr>
          <a:lstStyle/>
          <a:p>
            <a:r>
              <a:rPr lang="en-CZ" dirty="0"/>
              <a:t>Definitions</a:t>
            </a:r>
          </a:p>
        </p:txBody>
      </p:sp>
      <p:sp>
        <p:nvSpPr>
          <p:cNvPr id="3" name="Content Placeholder 2">
            <a:extLst>
              <a:ext uri="{FF2B5EF4-FFF2-40B4-BE49-F238E27FC236}">
                <a16:creationId xmlns:a16="http://schemas.microsoft.com/office/drawing/2014/main" id="{8B0AA696-F1FB-4329-8CE1-5E0A91D4D751}"/>
              </a:ext>
            </a:extLst>
          </p:cNvPr>
          <p:cNvSpPr>
            <a:spLocks noGrp="1"/>
          </p:cNvSpPr>
          <p:nvPr>
            <p:ph idx="1"/>
          </p:nvPr>
        </p:nvSpPr>
        <p:spPr>
          <a:xfrm>
            <a:off x="838200" y="2333297"/>
            <a:ext cx="5124586" cy="4159578"/>
          </a:xfrm>
        </p:spPr>
        <p:txBody>
          <a:bodyPr>
            <a:normAutofit/>
          </a:bodyPr>
          <a:lstStyle/>
          <a:p>
            <a:r>
              <a:rPr lang="en-GB" sz="2000" b="1" dirty="0"/>
              <a:t>Academic integrity </a:t>
            </a:r>
            <a:r>
              <a:rPr lang="en-GB" sz="2000" dirty="0"/>
              <a:t>can be defined as </a:t>
            </a:r>
            <a:r>
              <a:rPr lang="en-GB" sz="2000" i="1" dirty="0"/>
              <a:t>“compliance with ethical and professional principles, standards, practices, and a consistent system of values that serves as guidance for making decisions and taking actions in education, research and scholarship”</a:t>
            </a:r>
            <a:r>
              <a:rPr lang="en-GB" sz="2000" dirty="0"/>
              <a:t> (ENAI Glossary)</a:t>
            </a:r>
          </a:p>
          <a:p>
            <a:endParaRPr lang="en-GB" sz="2000" dirty="0"/>
          </a:p>
          <a:p>
            <a:r>
              <a:rPr lang="en-GB" sz="2000" b="1" dirty="0"/>
              <a:t>Artificial Intelligence </a:t>
            </a:r>
            <a:r>
              <a:rPr lang="en-GB" sz="2000" dirty="0"/>
              <a:t>refers to systems that appear to have </a:t>
            </a:r>
            <a:r>
              <a:rPr lang="en-GB" sz="2000" i="1" dirty="0"/>
              <a:t>“intelligent behaviour by analysing their environment and taking actions – with some degree of autonomy – to achieve specific goals”</a:t>
            </a:r>
            <a:r>
              <a:rPr lang="en-GB" sz="2000" dirty="0"/>
              <a:t> (EU definition)</a:t>
            </a:r>
          </a:p>
        </p:txBody>
      </p:sp>
      <p:sp>
        <p:nvSpPr>
          <p:cNvPr id="4" name="TextBox 3">
            <a:extLst>
              <a:ext uri="{FF2B5EF4-FFF2-40B4-BE49-F238E27FC236}">
                <a16:creationId xmlns:a16="http://schemas.microsoft.com/office/drawing/2014/main" id="{8A4143B1-041B-1BF2-05F0-72B7E3666783}"/>
              </a:ext>
            </a:extLst>
          </p:cNvPr>
          <p:cNvSpPr txBox="1"/>
          <p:nvPr/>
        </p:nvSpPr>
        <p:spPr>
          <a:xfrm>
            <a:off x="-1525" y="6576310"/>
            <a:ext cx="5482591" cy="261610"/>
          </a:xfrm>
          <a:prstGeom prst="rect">
            <a:avLst/>
          </a:prstGeom>
          <a:noFill/>
        </p:spPr>
        <p:txBody>
          <a:bodyPr wrap="none" rtlCol="0">
            <a:spAutoFit/>
          </a:bodyPr>
          <a:lstStyle/>
          <a:p>
            <a:r>
              <a:rPr lang="en-GB" sz="1100" dirty="0">
                <a:solidFill>
                  <a:srgbClr val="747474"/>
                </a:solidFill>
              </a:rPr>
              <a:t>Image source: https://</a:t>
            </a:r>
            <a:r>
              <a:rPr lang="en-GB" sz="1100" dirty="0" err="1">
                <a:solidFill>
                  <a:srgbClr val="747474"/>
                </a:solidFill>
              </a:rPr>
              <a:t>en.wikipedia.org</a:t>
            </a:r>
            <a:r>
              <a:rPr lang="en-GB" sz="1100" dirty="0">
                <a:solidFill>
                  <a:srgbClr val="747474"/>
                </a:solidFill>
              </a:rPr>
              <a:t>/wiki/Transformer_%28machine_learning_model%29</a:t>
            </a:r>
            <a:endParaRPr lang="en-CZ" sz="1100" dirty="0">
              <a:solidFill>
                <a:srgbClr val="747474"/>
              </a:solidFill>
            </a:endParaRPr>
          </a:p>
        </p:txBody>
      </p:sp>
      <p:pic>
        <p:nvPicPr>
          <p:cNvPr id="5" name="Picture 4">
            <a:extLst>
              <a:ext uri="{FF2B5EF4-FFF2-40B4-BE49-F238E27FC236}">
                <a16:creationId xmlns:a16="http://schemas.microsoft.com/office/drawing/2014/main" id="{C50F1E42-3224-935D-AD4C-98D66DC8113E}"/>
              </a:ext>
            </a:extLst>
          </p:cNvPr>
          <p:cNvPicPr>
            <a:picLocks noChangeAspect="1"/>
          </p:cNvPicPr>
          <p:nvPr/>
        </p:nvPicPr>
        <p:blipFill>
          <a:blip r:embed="rId2"/>
          <a:stretch>
            <a:fillRect/>
          </a:stretch>
        </p:blipFill>
        <p:spPr>
          <a:xfrm>
            <a:off x="6095044" y="1499616"/>
            <a:ext cx="6096955" cy="5207499"/>
          </a:xfrm>
          <a:prstGeom prst="rect">
            <a:avLst/>
          </a:prstGeom>
        </p:spPr>
      </p:pic>
    </p:spTree>
    <p:extLst>
      <p:ext uri="{BB962C8B-B14F-4D97-AF65-F5344CB8AC3E}">
        <p14:creationId xmlns:p14="http://schemas.microsoft.com/office/powerpoint/2010/main" val="103819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393F-6089-07F6-EBE3-BB3497FA73BD}"/>
              </a:ext>
            </a:extLst>
          </p:cNvPr>
          <p:cNvSpPr>
            <a:spLocks noGrp="1"/>
          </p:cNvSpPr>
          <p:nvPr>
            <p:ph type="title"/>
          </p:nvPr>
        </p:nvSpPr>
        <p:spPr>
          <a:xfrm>
            <a:off x="838201" y="365125"/>
            <a:ext cx="5251316" cy="1807305"/>
          </a:xfrm>
        </p:spPr>
        <p:txBody>
          <a:bodyPr>
            <a:normAutofit/>
          </a:bodyPr>
          <a:lstStyle/>
          <a:p>
            <a:r>
              <a:rPr lang="en-CZ" dirty="0"/>
              <a:t>Definitions</a:t>
            </a:r>
          </a:p>
        </p:txBody>
      </p:sp>
      <p:sp>
        <p:nvSpPr>
          <p:cNvPr id="3" name="Content Placeholder 2">
            <a:extLst>
              <a:ext uri="{FF2B5EF4-FFF2-40B4-BE49-F238E27FC236}">
                <a16:creationId xmlns:a16="http://schemas.microsoft.com/office/drawing/2014/main" id="{8B0AA696-F1FB-4329-8CE1-5E0A91D4D751}"/>
              </a:ext>
            </a:extLst>
          </p:cNvPr>
          <p:cNvSpPr>
            <a:spLocks noGrp="1"/>
          </p:cNvSpPr>
          <p:nvPr>
            <p:ph idx="1"/>
          </p:nvPr>
        </p:nvSpPr>
        <p:spPr>
          <a:xfrm>
            <a:off x="838200" y="2333297"/>
            <a:ext cx="5124586" cy="4159578"/>
          </a:xfrm>
        </p:spPr>
        <p:txBody>
          <a:bodyPr>
            <a:normAutofit/>
          </a:bodyPr>
          <a:lstStyle/>
          <a:p>
            <a:r>
              <a:rPr lang="en-GB" sz="2000" b="1" dirty="0"/>
              <a:t>Academic integrity </a:t>
            </a:r>
            <a:r>
              <a:rPr lang="en-GB" sz="2000" dirty="0"/>
              <a:t>can be defined as </a:t>
            </a:r>
            <a:r>
              <a:rPr lang="en-GB" sz="2000" i="1" dirty="0"/>
              <a:t>“compliance with ethical and professional principles, standards, practices, and a consistent system of values that serves as guidance for making decisions and taking actions in education, research and scholarship”</a:t>
            </a:r>
            <a:r>
              <a:rPr lang="en-GB" sz="2000" dirty="0"/>
              <a:t> (ENAI Glossary)</a:t>
            </a:r>
          </a:p>
          <a:p>
            <a:endParaRPr lang="en-GB" sz="2000" dirty="0"/>
          </a:p>
          <a:p>
            <a:r>
              <a:rPr lang="en-GB" sz="2000" b="1" dirty="0"/>
              <a:t>Artificial Intelligence </a:t>
            </a:r>
            <a:r>
              <a:rPr lang="en-GB" sz="2000" dirty="0"/>
              <a:t>refers to systems that appear to have </a:t>
            </a:r>
            <a:r>
              <a:rPr lang="en-GB" sz="2000" i="1" dirty="0"/>
              <a:t>“intelligent behaviour by analysing their environment and taking actions – with some degree of autonomy – to achieve specific goals”</a:t>
            </a:r>
            <a:r>
              <a:rPr lang="en-GB" sz="2000" dirty="0"/>
              <a:t> (EU definition)</a:t>
            </a:r>
          </a:p>
        </p:txBody>
      </p:sp>
      <p:pic>
        <p:nvPicPr>
          <p:cNvPr id="2050" name="Picture 2">
            <a:extLst>
              <a:ext uri="{FF2B5EF4-FFF2-40B4-BE49-F238E27FC236}">
                <a16:creationId xmlns:a16="http://schemas.microsoft.com/office/drawing/2014/main" id="{8AF63308-36D6-BE21-0F97-4CFA2B4A8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27" r="652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4143B1-041B-1BF2-05F0-72B7E3666783}"/>
              </a:ext>
            </a:extLst>
          </p:cNvPr>
          <p:cNvSpPr txBox="1"/>
          <p:nvPr/>
        </p:nvSpPr>
        <p:spPr>
          <a:xfrm>
            <a:off x="-1525" y="6576310"/>
            <a:ext cx="6125395" cy="261610"/>
          </a:xfrm>
          <a:prstGeom prst="rect">
            <a:avLst/>
          </a:prstGeom>
          <a:noFill/>
        </p:spPr>
        <p:txBody>
          <a:bodyPr wrap="none" rtlCol="0">
            <a:spAutoFit/>
          </a:bodyPr>
          <a:lstStyle/>
          <a:p>
            <a:r>
              <a:rPr lang="en-GB" sz="1100" dirty="0" err="1">
                <a:solidFill>
                  <a:srgbClr val="747474"/>
                </a:solidFill>
              </a:rPr>
              <a:t>Midjourney</a:t>
            </a:r>
            <a:r>
              <a:rPr lang="en-GB" sz="1100" dirty="0">
                <a:solidFill>
                  <a:srgbClr val="747474"/>
                </a:solidFill>
              </a:rPr>
              <a:t> /imagine large language model with transformer architecture using artificial neural network</a:t>
            </a:r>
            <a:endParaRPr lang="en-CZ" sz="1100" dirty="0">
              <a:solidFill>
                <a:srgbClr val="747474"/>
              </a:solidFill>
            </a:endParaRPr>
          </a:p>
        </p:txBody>
      </p:sp>
    </p:spTree>
    <p:extLst>
      <p:ext uri="{BB962C8B-B14F-4D97-AF65-F5344CB8AC3E}">
        <p14:creationId xmlns:p14="http://schemas.microsoft.com/office/powerpoint/2010/main" val="427373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7">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6F6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5EA9F39A-C6F4-C095-A321-B24F6CF32B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98" r="-2" b="7939"/>
          <a:stretch/>
        </p:blipFill>
        <p:spPr bwMode="auto">
          <a:xfrm>
            <a:off x="758825" y="639763"/>
            <a:ext cx="3135313" cy="2782888"/>
          </a:xfrm>
          <a:prstGeom prst="rect">
            <a:avLst/>
          </a:prstGeom>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DEAFA6A-C1DB-438F-B538-912286CF7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6" r="-2" b="-2"/>
          <a:stretch/>
        </p:blipFill>
        <p:spPr bwMode="auto">
          <a:xfrm>
            <a:off x="3962400" y="639763"/>
            <a:ext cx="3132138" cy="2782888"/>
          </a:xfrm>
          <a:prstGeom prst="rect">
            <a:avLst/>
          </a:prstGeom>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3A22802-0DA2-3AAB-B27F-A8C525411366}"/>
              </a:ext>
            </a:extLst>
          </p:cNvPr>
          <p:cNvPicPr>
            <a:picLocks noChangeAspect="1"/>
          </p:cNvPicPr>
          <p:nvPr/>
        </p:nvPicPr>
        <p:blipFill>
          <a:blip r:embed="rId4"/>
          <a:stretch>
            <a:fillRect/>
          </a:stretch>
        </p:blipFill>
        <p:spPr>
          <a:xfrm>
            <a:off x="758825" y="3490913"/>
            <a:ext cx="3203575" cy="2722563"/>
          </a:xfrm>
          <a:prstGeom prst="rect">
            <a:avLst/>
          </a:prstGeom>
        </p:spPr>
      </p:pic>
      <p:pic>
        <p:nvPicPr>
          <p:cNvPr id="4" name="Picture 2" descr="artificial intelligence">
            <a:extLst>
              <a:ext uri="{FF2B5EF4-FFF2-40B4-BE49-F238E27FC236}">
                <a16:creationId xmlns:a16="http://schemas.microsoft.com/office/drawing/2014/main" id="{87806599-D191-0247-B659-678959E88D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698" r="-2" b="1197"/>
          <a:stretch/>
        </p:blipFill>
        <p:spPr bwMode="auto">
          <a:xfrm>
            <a:off x="4030663" y="3490913"/>
            <a:ext cx="3065463" cy="272256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CA8578-BFE7-31EB-CF98-E8E720B594F5}"/>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sz="4400" kern="1200">
                <a:solidFill>
                  <a:srgbClr val="FFFFFF"/>
                </a:solidFill>
                <a:latin typeface="+mj-lt"/>
                <a:ea typeface="+mj-ea"/>
                <a:cs typeface="+mj-cs"/>
              </a:rPr>
              <a:t>Which depiction of Artificial Intelligence </a:t>
            </a:r>
            <a:br>
              <a:rPr lang="en-US" sz="4400" kern="1200">
                <a:solidFill>
                  <a:srgbClr val="FFFFFF"/>
                </a:solidFill>
                <a:latin typeface="+mj-lt"/>
                <a:ea typeface="+mj-ea"/>
                <a:cs typeface="+mj-cs"/>
              </a:rPr>
            </a:br>
            <a:r>
              <a:rPr lang="en-US" sz="4400" kern="1200">
                <a:solidFill>
                  <a:srgbClr val="FFFFFF"/>
                </a:solidFill>
                <a:latin typeface="+mj-lt"/>
                <a:ea typeface="+mj-ea"/>
                <a:cs typeface="+mj-cs"/>
              </a:rPr>
              <a:t>is the most appropriate?</a:t>
            </a:r>
          </a:p>
        </p:txBody>
      </p:sp>
    </p:spTree>
    <p:extLst>
      <p:ext uri="{BB962C8B-B14F-4D97-AF65-F5344CB8AC3E}">
        <p14:creationId xmlns:p14="http://schemas.microsoft.com/office/powerpoint/2010/main" val="18582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F4F5-D8AF-9799-C7E7-E1E10DB57782}"/>
              </a:ext>
            </a:extLst>
          </p:cNvPr>
          <p:cNvSpPr>
            <a:spLocks noGrp="1"/>
          </p:cNvSpPr>
          <p:nvPr>
            <p:ph type="title"/>
          </p:nvPr>
        </p:nvSpPr>
        <p:spPr/>
        <p:txBody>
          <a:bodyPr/>
          <a:lstStyle/>
          <a:p>
            <a:r>
              <a:rPr lang="en-CZ" dirty="0"/>
              <a:t>Background and Context</a:t>
            </a:r>
          </a:p>
        </p:txBody>
      </p:sp>
      <p:sp>
        <p:nvSpPr>
          <p:cNvPr id="3" name="Content Placeholder 2">
            <a:extLst>
              <a:ext uri="{FF2B5EF4-FFF2-40B4-BE49-F238E27FC236}">
                <a16:creationId xmlns:a16="http://schemas.microsoft.com/office/drawing/2014/main" id="{9CE29BCD-BA2F-5DE9-0BAC-D2EF437B9A27}"/>
              </a:ext>
            </a:extLst>
          </p:cNvPr>
          <p:cNvSpPr>
            <a:spLocks noGrp="1"/>
          </p:cNvSpPr>
          <p:nvPr>
            <p:ph idx="1"/>
          </p:nvPr>
        </p:nvSpPr>
        <p:spPr/>
        <p:txBody>
          <a:bodyPr/>
          <a:lstStyle/>
          <a:p>
            <a:r>
              <a:rPr lang="en-GB" dirty="0"/>
              <a:t>AI-based tools can be used to transform, produce or generate </a:t>
            </a:r>
            <a:r>
              <a:rPr lang="en-GB" b="1" dirty="0">
                <a:solidFill>
                  <a:srgbClr val="009999"/>
                </a:solidFill>
              </a:rPr>
              <a:t>any kind of content</a:t>
            </a:r>
            <a:r>
              <a:rPr lang="en-GB" dirty="0"/>
              <a:t>, such as text, images, art, music, or programming code.</a:t>
            </a:r>
          </a:p>
          <a:p>
            <a:r>
              <a:rPr lang="en-GB" dirty="0"/>
              <a:t>It is increasingly challenging to reliably </a:t>
            </a:r>
            <a:r>
              <a:rPr lang="en-GB" b="1" dirty="0">
                <a:solidFill>
                  <a:srgbClr val="009999"/>
                </a:solidFill>
              </a:rPr>
              <a:t>distinguish</a:t>
            </a:r>
            <a:r>
              <a:rPr lang="en-GB" dirty="0"/>
              <a:t> AI-generated content from human-produced content</a:t>
            </a:r>
          </a:p>
          <a:p>
            <a:r>
              <a:rPr lang="en-GB" dirty="0"/>
              <a:t>The wide accessibility of AI may </a:t>
            </a:r>
            <a:r>
              <a:rPr lang="en-GB" b="1" dirty="0">
                <a:solidFill>
                  <a:srgbClr val="009999"/>
                </a:solidFill>
              </a:rPr>
              <a:t>exacerbate existing</a:t>
            </a:r>
            <a:r>
              <a:rPr lang="en-GB" b="1" dirty="0"/>
              <a:t> </a:t>
            </a:r>
            <a:r>
              <a:rPr lang="en-GB" dirty="0"/>
              <a:t>types of academic integrity </a:t>
            </a:r>
            <a:r>
              <a:rPr lang="en-GB" b="1" dirty="0">
                <a:solidFill>
                  <a:srgbClr val="009999"/>
                </a:solidFill>
              </a:rPr>
              <a:t>threats</a:t>
            </a:r>
            <a:r>
              <a:rPr lang="en-GB" dirty="0"/>
              <a:t>, such as essay and paper mills, fabrication and falsification of data, etc. </a:t>
            </a:r>
          </a:p>
          <a:p>
            <a:endParaRPr lang="en-CZ" dirty="0"/>
          </a:p>
        </p:txBody>
      </p:sp>
    </p:spTree>
    <p:extLst>
      <p:ext uri="{BB962C8B-B14F-4D97-AF65-F5344CB8AC3E}">
        <p14:creationId xmlns:p14="http://schemas.microsoft.com/office/powerpoint/2010/main" val="319047159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25011</TotalTime>
  <Words>1532</Words>
  <Application>Microsoft Macintosh PowerPoint</Application>
  <PresentationFormat>Widescreen</PresentationFormat>
  <Paragraphs>135</Paragraphs>
  <Slides>21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Motiv Office</vt:lpstr>
      <vt:lpstr>Office Teması</vt:lpstr>
      <vt:lpstr>Ethical considerations of AI  in Education:  ENAI Recommendations</vt:lpstr>
      <vt:lpstr>Rationale</vt:lpstr>
      <vt:lpstr>ENAI Recommendations</vt:lpstr>
      <vt:lpstr>Definitions</vt:lpstr>
      <vt:lpstr>Definitions</vt:lpstr>
      <vt:lpstr>Definitions</vt:lpstr>
      <vt:lpstr>Definitions</vt:lpstr>
      <vt:lpstr>Which depiction of Artificial Intelligence  is the most appropriate?</vt:lpstr>
      <vt:lpstr>Background and Context</vt:lpstr>
      <vt:lpstr>Threats to academic integrity</vt:lpstr>
      <vt:lpstr>Concerns related to AI (Hosseini, Rasmussen &amp; Resnik, 2023)</vt:lpstr>
      <vt:lpstr>Concerns related to AI (Hosseini, Rasmussen &amp; Resnik, 2023)</vt:lpstr>
      <vt:lpstr>Acceptable use of AI tools</vt:lpstr>
      <vt:lpstr>Unauthorised Content Generation</vt:lpstr>
      <vt:lpstr>AI = Multiplier of Ability</vt:lpstr>
      <vt:lpstr>What Should Be Acknowledged?</vt:lpstr>
      <vt:lpstr>Responsibility</vt:lpstr>
      <vt:lpstr>Students &amp; Teachers</vt:lpstr>
      <vt:lpstr>National &amp; Institutional Level</vt:lpstr>
      <vt:lpstr>Summary Statement</vt:lpstr>
      <vt:lpstr>Sharing Good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Danja</dc:creator>
  <cp:lastModifiedBy>Tomáš Foltýnek</cp:lastModifiedBy>
  <cp:revision>50</cp:revision>
  <dcterms:created xsi:type="dcterms:W3CDTF">2017-05-09T16:29:41Z</dcterms:created>
  <dcterms:modified xsi:type="dcterms:W3CDTF">2023-08-21T11:05:24Z</dcterms:modified>
</cp:coreProperties>
</file>