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jpg"/>
  <Override PartName="/ppt/media/image11.jpg" ContentType="image/jpg"/>
  <Override PartName="/ppt/media/image13.jpg" ContentType="image/jp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5.jpg" ContentType="image/jpg"/>
  <Override PartName="/ppt/media/image18.jpg" ContentType="image/jpg"/>
  <Override PartName="/ppt/media/image19.jpg" ContentType="image/jp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25.jpg" ContentType="image/jpg"/>
  <Override PartName="/ppt/media/image28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75" r:id="rId4"/>
    <p:sldId id="291" r:id="rId5"/>
    <p:sldId id="276" r:id="rId6"/>
    <p:sldId id="278" r:id="rId7"/>
    <p:sldId id="285" r:id="rId8"/>
    <p:sldId id="279" r:id="rId9"/>
    <p:sldId id="290" r:id="rId10"/>
    <p:sldId id="281" r:id="rId11"/>
    <p:sldId id="282" r:id="rId12"/>
    <p:sldId id="283" r:id="rId13"/>
    <p:sldId id="287" r:id="rId14"/>
    <p:sldId id="288" r:id="rId15"/>
    <p:sldId id="289" r:id="rId16"/>
    <p:sldId id="286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6281"/>
    <a:srgbClr val="078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77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85FD85-662D-4943-945F-D3872578BF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A6684F47-D5F8-4E4E-9A71-5976FF817A31}">
      <dgm:prSet phldrT="[Texto]"/>
      <dgm:spPr>
        <a:solidFill>
          <a:srgbClr val="4F6281"/>
        </a:solidFill>
        <a:ln>
          <a:solidFill>
            <a:srgbClr val="4F6281"/>
          </a:solidFill>
        </a:ln>
      </dgm:spPr>
      <dgm:t>
        <a:bodyPr/>
        <a:lstStyle/>
        <a:p>
          <a:r>
            <a:rPr lang="en-US" b="1" dirty="0"/>
            <a:t>PR1 - Establish a benchmark for minimum standards for academic integrity policies in Europe and beyond based on good practice internationally</a:t>
          </a:r>
          <a:endParaRPr lang="pt-PT" b="1" dirty="0"/>
        </a:p>
      </dgm:t>
    </dgm:pt>
    <dgm:pt modelId="{C02C5D12-0835-4ADC-98CF-4F31021DC039}" type="parTrans" cxnId="{1C50F689-4A24-4B50-85FB-AC666455FCB5}">
      <dgm:prSet/>
      <dgm:spPr/>
      <dgm:t>
        <a:bodyPr/>
        <a:lstStyle/>
        <a:p>
          <a:endParaRPr lang="pt-PT"/>
        </a:p>
      </dgm:t>
    </dgm:pt>
    <dgm:pt modelId="{927E2157-C647-4746-8EC3-138B35DD65BA}" type="sibTrans" cxnId="{1C50F689-4A24-4B50-85FB-AC666455FCB5}">
      <dgm:prSet/>
      <dgm:spPr/>
      <dgm:t>
        <a:bodyPr/>
        <a:lstStyle/>
        <a:p>
          <a:endParaRPr lang="pt-PT"/>
        </a:p>
      </dgm:t>
    </dgm:pt>
    <dgm:pt modelId="{C7EB7F2B-66E4-4532-BED0-304EE12EA33E}">
      <dgm:prSet phldrT="[Texto]"/>
      <dgm:spPr>
        <a:solidFill>
          <a:srgbClr val="4F6281"/>
        </a:solidFill>
        <a:ln>
          <a:solidFill>
            <a:srgbClr val="4F6281"/>
          </a:solidFill>
        </a:ln>
      </dgm:spPr>
      <dgm:t>
        <a:bodyPr/>
        <a:lstStyle/>
        <a:p>
          <a:r>
            <a:rPr lang="en-US" b="1" dirty="0"/>
            <a:t>PR2 - Help academics and undergraduate students to prevent, deter and detect academic misconduct through evidence-based guidance and training materials</a:t>
          </a:r>
          <a:endParaRPr lang="pt-PT" b="1" dirty="0"/>
        </a:p>
      </dgm:t>
    </dgm:pt>
    <dgm:pt modelId="{9AECCE26-6D76-403F-8B63-6A8766EF335A}" type="parTrans" cxnId="{2F62A7B9-4B57-4B47-B54B-DF5FCF279A19}">
      <dgm:prSet/>
      <dgm:spPr/>
      <dgm:t>
        <a:bodyPr/>
        <a:lstStyle/>
        <a:p>
          <a:endParaRPr lang="pt-PT"/>
        </a:p>
      </dgm:t>
    </dgm:pt>
    <dgm:pt modelId="{5B29F81F-EF5E-4398-9307-C9A875665023}" type="sibTrans" cxnId="{2F62A7B9-4B57-4B47-B54B-DF5FCF279A19}">
      <dgm:prSet/>
      <dgm:spPr/>
      <dgm:t>
        <a:bodyPr/>
        <a:lstStyle/>
        <a:p>
          <a:endParaRPr lang="pt-PT"/>
        </a:p>
      </dgm:t>
    </dgm:pt>
    <dgm:pt modelId="{DC609E91-FF94-47D0-95B8-5D8AC17935C0}">
      <dgm:prSet phldrT="[Texto]"/>
      <dgm:spPr>
        <a:solidFill>
          <a:srgbClr val="4F6281"/>
        </a:solidFill>
        <a:ln>
          <a:solidFill>
            <a:srgbClr val="4F6281"/>
          </a:solidFill>
        </a:ln>
      </dgm:spPr>
      <dgm:t>
        <a:bodyPr/>
        <a:lstStyle/>
        <a:p>
          <a:r>
            <a:rPr lang="en-US" b="1" dirty="0"/>
            <a:t>PR3 – Support for Victims of Academic Misconduct – an interactive portal and support network to support victims of academic and research malpractice</a:t>
          </a:r>
          <a:endParaRPr lang="pt-PT" b="1" dirty="0"/>
        </a:p>
      </dgm:t>
    </dgm:pt>
    <dgm:pt modelId="{7900CAA3-9CA9-4F17-87EB-F983DD667FEA}" type="parTrans" cxnId="{2B5C695A-18B0-4086-B1C7-D038B6D290DF}">
      <dgm:prSet/>
      <dgm:spPr/>
      <dgm:t>
        <a:bodyPr/>
        <a:lstStyle/>
        <a:p>
          <a:endParaRPr lang="pt-PT"/>
        </a:p>
      </dgm:t>
    </dgm:pt>
    <dgm:pt modelId="{69ED9F29-F4A6-4B59-8095-F28A46782C37}" type="sibTrans" cxnId="{2B5C695A-18B0-4086-B1C7-D038B6D290DF}">
      <dgm:prSet/>
      <dgm:spPr/>
      <dgm:t>
        <a:bodyPr/>
        <a:lstStyle/>
        <a:p>
          <a:endParaRPr lang="pt-PT"/>
        </a:p>
      </dgm:t>
    </dgm:pt>
    <dgm:pt modelId="{D54CE075-5758-40CF-BD4A-CA3264FD198E}">
      <dgm:prSet/>
      <dgm:spPr/>
      <dgm:t>
        <a:bodyPr/>
        <a:lstStyle/>
        <a:p>
          <a:r>
            <a:rPr lang="pt-PT" dirty="0" err="1"/>
            <a:t>Academic</a:t>
          </a:r>
          <a:r>
            <a:rPr lang="pt-PT" dirty="0"/>
            <a:t> </a:t>
          </a:r>
          <a:r>
            <a:rPr lang="pt-PT" dirty="0" err="1"/>
            <a:t>Integrity</a:t>
          </a:r>
          <a:r>
            <a:rPr lang="pt-PT" dirty="0"/>
            <a:t> Corpus</a:t>
          </a:r>
        </a:p>
      </dgm:t>
    </dgm:pt>
    <dgm:pt modelId="{E09C6027-E687-4FFA-AA83-0088459E1DF3}" type="parTrans" cxnId="{B445692F-A3B0-4EE9-991C-2BBCB3E2C83F}">
      <dgm:prSet/>
      <dgm:spPr/>
      <dgm:t>
        <a:bodyPr/>
        <a:lstStyle/>
        <a:p>
          <a:endParaRPr lang="pt-PT"/>
        </a:p>
      </dgm:t>
    </dgm:pt>
    <dgm:pt modelId="{C39D356B-653E-4F58-8F36-B21DD60AD9E0}" type="sibTrans" cxnId="{B445692F-A3B0-4EE9-991C-2BBCB3E2C83F}">
      <dgm:prSet/>
      <dgm:spPr/>
      <dgm:t>
        <a:bodyPr/>
        <a:lstStyle/>
        <a:p>
          <a:endParaRPr lang="pt-PT"/>
        </a:p>
      </dgm:t>
    </dgm:pt>
    <dgm:pt modelId="{479993FE-10A3-4BA7-8371-237E20AAC951}">
      <dgm:prSet/>
      <dgm:spPr/>
      <dgm:t>
        <a:bodyPr/>
        <a:lstStyle/>
        <a:p>
          <a:r>
            <a:rPr lang="en-US" dirty="0"/>
            <a:t>Guidelines for the development of Academic Integrity Policies</a:t>
          </a:r>
          <a:endParaRPr lang="pt-PT" dirty="0"/>
        </a:p>
      </dgm:t>
    </dgm:pt>
    <dgm:pt modelId="{C4ACF30F-A019-4AA1-8F59-0B7A39FA4BA1}" type="parTrans" cxnId="{25EA06EA-1146-4965-B807-1AD63D3EC4C2}">
      <dgm:prSet/>
      <dgm:spPr/>
      <dgm:t>
        <a:bodyPr/>
        <a:lstStyle/>
        <a:p>
          <a:endParaRPr lang="pt-PT"/>
        </a:p>
      </dgm:t>
    </dgm:pt>
    <dgm:pt modelId="{C928E923-BD00-45D9-9402-EB3DC3EA1A7D}" type="sibTrans" cxnId="{25EA06EA-1146-4965-B807-1AD63D3EC4C2}">
      <dgm:prSet/>
      <dgm:spPr/>
      <dgm:t>
        <a:bodyPr/>
        <a:lstStyle/>
        <a:p>
          <a:endParaRPr lang="pt-PT"/>
        </a:p>
      </dgm:t>
    </dgm:pt>
    <dgm:pt modelId="{6EEA2226-C62D-4F6F-B6DD-830567B4281D}">
      <dgm:prSet/>
      <dgm:spPr/>
      <dgm:t>
        <a:bodyPr/>
        <a:lstStyle/>
        <a:p>
          <a:r>
            <a:rPr lang="pt-PT" dirty="0"/>
            <a:t>Training for policymakers</a:t>
          </a:r>
        </a:p>
      </dgm:t>
    </dgm:pt>
    <dgm:pt modelId="{7405ECC5-8508-4988-9DA5-8ED6742B3CE1}" type="parTrans" cxnId="{54677CFB-10C3-4AAB-8D12-12C8C51FF36E}">
      <dgm:prSet/>
      <dgm:spPr/>
      <dgm:t>
        <a:bodyPr/>
        <a:lstStyle/>
        <a:p>
          <a:endParaRPr lang="pt-PT"/>
        </a:p>
      </dgm:t>
    </dgm:pt>
    <dgm:pt modelId="{0D220AFA-6931-4808-9AB8-54F65B9D12D8}" type="sibTrans" cxnId="{54677CFB-10C3-4AAB-8D12-12C8C51FF36E}">
      <dgm:prSet/>
      <dgm:spPr/>
      <dgm:t>
        <a:bodyPr/>
        <a:lstStyle/>
        <a:p>
          <a:endParaRPr lang="pt-PT"/>
        </a:p>
      </dgm:t>
    </dgm:pt>
    <dgm:pt modelId="{B9006671-7552-4049-B3F0-BA247771C037}">
      <dgm:prSet/>
      <dgm:spPr/>
      <dgm:t>
        <a:bodyPr/>
        <a:lstStyle/>
        <a:p>
          <a:r>
            <a:rPr lang="pt-PT" dirty="0"/>
            <a:t>Training </a:t>
          </a:r>
          <a:r>
            <a:rPr lang="pt-PT" dirty="0" err="1"/>
            <a:t>tools</a:t>
          </a:r>
          <a:r>
            <a:rPr lang="pt-PT" dirty="0"/>
            <a:t> for </a:t>
          </a:r>
          <a:r>
            <a:rPr lang="pt-PT" dirty="0" err="1"/>
            <a:t>students</a:t>
          </a:r>
          <a:endParaRPr lang="pt-PT" dirty="0"/>
        </a:p>
      </dgm:t>
    </dgm:pt>
    <dgm:pt modelId="{6EF248E2-F818-49B4-920B-4DAD14ECDABA}" type="parTrans" cxnId="{DF0896D7-862A-4F67-98B7-BA275D0A2A72}">
      <dgm:prSet/>
      <dgm:spPr/>
      <dgm:t>
        <a:bodyPr/>
        <a:lstStyle/>
        <a:p>
          <a:endParaRPr lang="pt-PT"/>
        </a:p>
      </dgm:t>
    </dgm:pt>
    <dgm:pt modelId="{5F5437D0-27EE-4D28-8AB2-8AFAE26CFDF1}" type="sibTrans" cxnId="{DF0896D7-862A-4F67-98B7-BA275D0A2A72}">
      <dgm:prSet/>
      <dgm:spPr/>
      <dgm:t>
        <a:bodyPr/>
        <a:lstStyle/>
        <a:p>
          <a:endParaRPr lang="pt-PT"/>
        </a:p>
      </dgm:t>
    </dgm:pt>
    <dgm:pt modelId="{B3D0885A-B59B-401B-B7E4-50A84C35AEDB}">
      <dgm:prSet/>
      <dgm:spPr/>
      <dgm:t>
        <a:bodyPr/>
        <a:lstStyle/>
        <a:p>
          <a:r>
            <a:rPr lang="en-US" dirty="0"/>
            <a:t>Training tools for teachers and other educational stakeholders</a:t>
          </a:r>
          <a:endParaRPr lang="pt-PT" dirty="0"/>
        </a:p>
      </dgm:t>
    </dgm:pt>
    <dgm:pt modelId="{20876110-D7E3-4BDD-9F06-7F753656F0EB}" type="parTrans" cxnId="{8FF03A1A-8CFC-4697-BF42-D4ADE95A4F1D}">
      <dgm:prSet/>
      <dgm:spPr/>
      <dgm:t>
        <a:bodyPr/>
        <a:lstStyle/>
        <a:p>
          <a:endParaRPr lang="pt-PT"/>
        </a:p>
      </dgm:t>
    </dgm:pt>
    <dgm:pt modelId="{FACE7F53-C176-4DBA-8D0D-58E304832A36}" type="sibTrans" cxnId="{8FF03A1A-8CFC-4697-BF42-D4ADE95A4F1D}">
      <dgm:prSet/>
      <dgm:spPr/>
      <dgm:t>
        <a:bodyPr/>
        <a:lstStyle/>
        <a:p>
          <a:endParaRPr lang="pt-PT"/>
        </a:p>
      </dgm:t>
    </dgm:pt>
    <dgm:pt modelId="{78EC9537-B24C-4BA3-989D-DAE6A4A110B7}">
      <dgm:prSet/>
      <dgm:spPr/>
      <dgm:t>
        <a:bodyPr/>
        <a:lstStyle/>
        <a:p>
          <a:r>
            <a:rPr lang="en-US" dirty="0"/>
            <a:t>Raise awareness for victims of academic and research misconduct</a:t>
          </a:r>
          <a:endParaRPr lang="pt-PT" dirty="0"/>
        </a:p>
      </dgm:t>
    </dgm:pt>
    <dgm:pt modelId="{E2852489-83A1-4691-86DB-F9A6C735AFD1}" type="parTrans" cxnId="{D5F94CF4-ABFB-4C4D-A18A-704EA90B8AD9}">
      <dgm:prSet/>
      <dgm:spPr/>
      <dgm:t>
        <a:bodyPr/>
        <a:lstStyle/>
        <a:p>
          <a:endParaRPr lang="pt-PT"/>
        </a:p>
      </dgm:t>
    </dgm:pt>
    <dgm:pt modelId="{DB4E36D2-4FD5-49CF-B509-CD8C47C626DD}" type="sibTrans" cxnId="{D5F94CF4-ABFB-4C4D-A18A-704EA90B8AD9}">
      <dgm:prSet/>
      <dgm:spPr/>
      <dgm:t>
        <a:bodyPr/>
        <a:lstStyle/>
        <a:p>
          <a:endParaRPr lang="pt-PT"/>
        </a:p>
      </dgm:t>
    </dgm:pt>
    <dgm:pt modelId="{2270062B-2A3D-4A90-9D55-D91D436979F0}">
      <dgm:prSet/>
      <dgm:spPr/>
      <dgm:t>
        <a:bodyPr/>
        <a:lstStyle/>
        <a:p>
          <a:r>
            <a:rPr lang="en-US" dirty="0"/>
            <a:t>Online support network to provide guidance to anyone affected by the unethical actions of others</a:t>
          </a:r>
          <a:endParaRPr lang="pt-PT" dirty="0"/>
        </a:p>
      </dgm:t>
    </dgm:pt>
    <dgm:pt modelId="{4F133330-FB28-4B34-9110-1B1E2DBAA49F}" type="parTrans" cxnId="{4402BC86-118A-4C08-91B2-091F4D3813AE}">
      <dgm:prSet/>
      <dgm:spPr/>
      <dgm:t>
        <a:bodyPr/>
        <a:lstStyle/>
        <a:p>
          <a:endParaRPr lang="pt-PT"/>
        </a:p>
      </dgm:t>
    </dgm:pt>
    <dgm:pt modelId="{5CFC0929-A459-4EE5-87B9-A0929E816B17}" type="sibTrans" cxnId="{4402BC86-118A-4C08-91B2-091F4D3813AE}">
      <dgm:prSet/>
      <dgm:spPr/>
      <dgm:t>
        <a:bodyPr/>
        <a:lstStyle/>
        <a:p>
          <a:endParaRPr lang="pt-PT"/>
        </a:p>
      </dgm:t>
    </dgm:pt>
    <dgm:pt modelId="{84C3AC8F-CF65-467F-841D-43EC62BD45AC}" type="pres">
      <dgm:prSet presAssocID="{2B85FD85-662D-4943-945F-D3872578BFCA}" presName="linear" presStyleCnt="0">
        <dgm:presLayoutVars>
          <dgm:animLvl val="lvl"/>
          <dgm:resizeHandles val="exact"/>
        </dgm:presLayoutVars>
      </dgm:prSet>
      <dgm:spPr/>
    </dgm:pt>
    <dgm:pt modelId="{77FF76D2-9E48-4CB0-BCF8-2EEC06485FED}" type="pres">
      <dgm:prSet presAssocID="{A6684F47-D5F8-4E4E-9A71-5976FF817A3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72786BA-F458-4C67-9167-4D8182C42EBB}" type="pres">
      <dgm:prSet presAssocID="{A6684F47-D5F8-4E4E-9A71-5976FF817A31}" presName="childText" presStyleLbl="revTx" presStyleIdx="0" presStyleCnt="3">
        <dgm:presLayoutVars>
          <dgm:bulletEnabled val="1"/>
        </dgm:presLayoutVars>
      </dgm:prSet>
      <dgm:spPr/>
    </dgm:pt>
    <dgm:pt modelId="{7C07751C-AF38-4A67-9A2D-A8D4230F7687}" type="pres">
      <dgm:prSet presAssocID="{C7EB7F2B-66E4-4532-BED0-304EE12EA33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FD2E65D-2FF9-4306-91B2-6DA9C8422129}" type="pres">
      <dgm:prSet presAssocID="{C7EB7F2B-66E4-4532-BED0-304EE12EA33E}" presName="childText" presStyleLbl="revTx" presStyleIdx="1" presStyleCnt="3">
        <dgm:presLayoutVars>
          <dgm:bulletEnabled val="1"/>
        </dgm:presLayoutVars>
      </dgm:prSet>
      <dgm:spPr/>
    </dgm:pt>
    <dgm:pt modelId="{6B641DE7-695B-45B3-9F87-87F5F90380D5}" type="pres">
      <dgm:prSet presAssocID="{DC609E91-FF94-47D0-95B8-5D8AC17935C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942CFA7-09B6-4074-8DD0-3E7F425C6099}" type="pres">
      <dgm:prSet presAssocID="{DC609E91-FF94-47D0-95B8-5D8AC17935C0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C4305B03-5518-45EE-BE4D-476D048326D2}" type="presOf" srcId="{B9006671-7552-4049-B3F0-BA247771C037}" destId="{CFD2E65D-2FF9-4306-91B2-6DA9C8422129}" srcOrd="0" destOrd="0" presId="urn:microsoft.com/office/officeart/2005/8/layout/vList2"/>
    <dgm:cxn modelId="{AEE9E618-B7A0-4EC6-8376-8EA2A8D9611C}" type="presOf" srcId="{C7EB7F2B-66E4-4532-BED0-304EE12EA33E}" destId="{7C07751C-AF38-4A67-9A2D-A8D4230F7687}" srcOrd="0" destOrd="0" presId="urn:microsoft.com/office/officeart/2005/8/layout/vList2"/>
    <dgm:cxn modelId="{8FF03A1A-8CFC-4697-BF42-D4ADE95A4F1D}" srcId="{C7EB7F2B-66E4-4532-BED0-304EE12EA33E}" destId="{B3D0885A-B59B-401B-B7E4-50A84C35AEDB}" srcOrd="1" destOrd="0" parTransId="{20876110-D7E3-4BDD-9F06-7F753656F0EB}" sibTransId="{FACE7F53-C176-4DBA-8D0D-58E304832A36}"/>
    <dgm:cxn modelId="{B445692F-A3B0-4EE9-991C-2BBCB3E2C83F}" srcId="{A6684F47-D5F8-4E4E-9A71-5976FF817A31}" destId="{D54CE075-5758-40CF-BD4A-CA3264FD198E}" srcOrd="0" destOrd="0" parTransId="{E09C6027-E687-4FFA-AA83-0088459E1DF3}" sibTransId="{C39D356B-653E-4F58-8F36-B21DD60AD9E0}"/>
    <dgm:cxn modelId="{BCD36364-456F-4BAD-9AC9-F5CD6F0A098B}" type="presOf" srcId="{DC609E91-FF94-47D0-95B8-5D8AC17935C0}" destId="{6B641DE7-695B-45B3-9F87-87F5F90380D5}" srcOrd="0" destOrd="0" presId="urn:microsoft.com/office/officeart/2005/8/layout/vList2"/>
    <dgm:cxn modelId="{696BBE4A-3C4C-4FBF-A80B-3DD1223BF5FB}" type="presOf" srcId="{A6684F47-D5F8-4E4E-9A71-5976FF817A31}" destId="{77FF76D2-9E48-4CB0-BCF8-2EEC06485FED}" srcOrd="0" destOrd="0" presId="urn:microsoft.com/office/officeart/2005/8/layout/vList2"/>
    <dgm:cxn modelId="{DC4CE66C-6C58-4E4D-BF5A-78607A14F25F}" type="presOf" srcId="{479993FE-10A3-4BA7-8371-237E20AAC951}" destId="{572786BA-F458-4C67-9167-4D8182C42EBB}" srcOrd="0" destOrd="1" presId="urn:microsoft.com/office/officeart/2005/8/layout/vList2"/>
    <dgm:cxn modelId="{2B5C695A-18B0-4086-B1C7-D038B6D290DF}" srcId="{2B85FD85-662D-4943-945F-D3872578BFCA}" destId="{DC609E91-FF94-47D0-95B8-5D8AC17935C0}" srcOrd="2" destOrd="0" parTransId="{7900CAA3-9CA9-4F17-87EB-F983DD667FEA}" sibTransId="{69ED9F29-F4A6-4B59-8095-F28A46782C37}"/>
    <dgm:cxn modelId="{4402BC86-118A-4C08-91B2-091F4D3813AE}" srcId="{DC609E91-FF94-47D0-95B8-5D8AC17935C0}" destId="{2270062B-2A3D-4A90-9D55-D91D436979F0}" srcOrd="1" destOrd="0" parTransId="{4F133330-FB28-4B34-9110-1B1E2DBAA49F}" sibTransId="{5CFC0929-A459-4EE5-87B9-A0929E816B17}"/>
    <dgm:cxn modelId="{CF2D2E89-ED83-4B7D-96EB-1D5394BE3224}" type="presOf" srcId="{2B85FD85-662D-4943-945F-D3872578BFCA}" destId="{84C3AC8F-CF65-467F-841D-43EC62BD45AC}" srcOrd="0" destOrd="0" presId="urn:microsoft.com/office/officeart/2005/8/layout/vList2"/>
    <dgm:cxn modelId="{1C50F689-4A24-4B50-85FB-AC666455FCB5}" srcId="{2B85FD85-662D-4943-945F-D3872578BFCA}" destId="{A6684F47-D5F8-4E4E-9A71-5976FF817A31}" srcOrd="0" destOrd="0" parTransId="{C02C5D12-0835-4ADC-98CF-4F31021DC039}" sibTransId="{927E2157-C647-4746-8EC3-138B35DD65BA}"/>
    <dgm:cxn modelId="{EF6B53B5-B712-4537-8686-04915B192EEF}" type="presOf" srcId="{D54CE075-5758-40CF-BD4A-CA3264FD198E}" destId="{572786BA-F458-4C67-9167-4D8182C42EBB}" srcOrd="0" destOrd="0" presId="urn:microsoft.com/office/officeart/2005/8/layout/vList2"/>
    <dgm:cxn modelId="{4D67F6B8-2F11-4197-8C4B-50A92AAD15A7}" type="presOf" srcId="{6EEA2226-C62D-4F6F-B6DD-830567B4281D}" destId="{572786BA-F458-4C67-9167-4D8182C42EBB}" srcOrd="0" destOrd="2" presId="urn:microsoft.com/office/officeart/2005/8/layout/vList2"/>
    <dgm:cxn modelId="{2F62A7B9-4B57-4B47-B54B-DF5FCF279A19}" srcId="{2B85FD85-662D-4943-945F-D3872578BFCA}" destId="{C7EB7F2B-66E4-4532-BED0-304EE12EA33E}" srcOrd="1" destOrd="0" parTransId="{9AECCE26-6D76-403F-8B63-6A8766EF335A}" sibTransId="{5B29F81F-EF5E-4398-9307-C9A875665023}"/>
    <dgm:cxn modelId="{DF0896D7-862A-4F67-98B7-BA275D0A2A72}" srcId="{C7EB7F2B-66E4-4532-BED0-304EE12EA33E}" destId="{B9006671-7552-4049-B3F0-BA247771C037}" srcOrd="0" destOrd="0" parTransId="{6EF248E2-F818-49B4-920B-4DAD14ECDABA}" sibTransId="{5F5437D0-27EE-4D28-8AB2-8AFAE26CFDF1}"/>
    <dgm:cxn modelId="{EC193BDF-1A37-497A-8B90-F183A597367F}" type="presOf" srcId="{2270062B-2A3D-4A90-9D55-D91D436979F0}" destId="{8942CFA7-09B6-4074-8DD0-3E7F425C6099}" srcOrd="0" destOrd="1" presId="urn:microsoft.com/office/officeart/2005/8/layout/vList2"/>
    <dgm:cxn modelId="{25EA06EA-1146-4965-B807-1AD63D3EC4C2}" srcId="{A6684F47-D5F8-4E4E-9A71-5976FF817A31}" destId="{479993FE-10A3-4BA7-8371-237E20AAC951}" srcOrd="1" destOrd="0" parTransId="{C4ACF30F-A019-4AA1-8F59-0B7A39FA4BA1}" sibTransId="{C928E923-BD00-45D9-9402-EB3DC3EA1A7D}"/>
    <dgm:cxn modelId="{9F8AD1ED-C9A1-4812-8EC8-0854728C0649}" type="presOf" srcId="{B3D0885A-B59B-401B-B7E4-50A84C35AEDB}" destId="{CFD2E65D-2FF9-4306-91B2-6DA9C8422129}" srcOrd="0" destOrd="1" presId="urn:microsoft.com/office/officeart/2005/8/layout/vList2"/>
    <dgm:cxn modelId="{D5F94CF4-ABFB-4C4D-A18A-704EA90B8AD9}" srcId="{DC609E91-FF94-47D0-95B8-5D8AC17935C0}" destId="{78EC9537-B24C-4BA3-989D-DAE6A4A110B7}" srcOrd="0" destOrd="0" parTransId="{E2852489-83A1-4691-86DB-F9A6C735AFD1}" sibTransId="{DB4E36D2-4FD5-49CF-B509-CD8C47C626DD}"/>
    <dgm:cxn modelId="{5A6A47F8-DF98-46FF-8497-988FB9DA809F}" type="presOf" srcId="{78EC9537-B24C-4BA3-989D-DAE6A4A110B7}" destId="{8942CFA7-09B6-4074-8DD0-3E7F425C6099}" srcOrd="0" destOrd="0" presId="urn:microsoft.com/office/officeart/2005/8/layout/vList2"/>
    <dgm:cxn modelId="{54677CFB-10C3-4AAB-8D12-12C8C51FF36E}" srcId="{A6684F47-D5F8-4E4E-9A71-5976FF817A31}" destId="{6EEA2226-C62D-4F6F-B6DD-830567B4281D}" srcOrd="2" destOrd="0" parTransId="{7405ECC5-8508-4988-9DA5-8ED6742B3CE1}" sibTransId="{0D220AFA-6931-4808-9AB8-54F65B9D12D8}"/>
    <dgm:cxn modelId="{0362C939-319B-4C7F-AF77-CA8CAE5D0888}" type="presParOf" srcId="{84C3AC8F-CF65-467F-841D-43EC62BD45AC}" destId="{77FF76D2-9E48-4CB0-BCF8-2EEC06485FED}" srcOrd="0" destOrd="0" presId="urn:microsoft.com/office/officeart/2005/8/layout/vList2"/>
    <dgm:cxn modelId="{7C1A4E5C-1BAD-42C2-881F-ECFE31A69227}" type="presParOf" srcId="{84C3AC8F-CF65-467F-841D-43EC62BD45AC}" destId="{572786BA-F458-4C67-9167-4D8182C42EBB}" srcOrd="1" destOrd="0" presId="urn:microsoft.com/office/officeart/2005/8/layout/vList2"/>
    <dgm:cxn modelId="{F436215E-7CFA-4BD8-81C4-158AE5A425D3}" type="presParOf" srcId="{84C3AC8F-CF65-467F-841D-43EC62BD45AC}" destId="{7C07751C-AF38-4A67-9A2D-A8D4230F7687}" srcOrd="2" destOrd="0" presId="urn:microsoft.com/office/officeart/2005/8/layout/vList2"/>
    <dgm:cxn modelId="{4591048A-F3CE-469E-85C8-30C35660CA0E}" type="presParOf" srcId="{84C3AC8F-CF65-467F-841D-43EC62BD45AC}" destId="{CFD2E65D-2FF9-4306-91B2-6DA9C8422129}" srcOrd="3" destOrd="0" presId="urn:microsoft.com/office/officeart/2005/8/layout/vList2"/>
    <dgm:cxn modelId="{0D23422B-9C66-4A03-994C-F1181770126F}" type="presParOf" srcId="{84C3AC8F-CF65-467F-841D-43EC62BD45AC}" destId="{6B641DE7-695B-45B3-9F87-87F5F90380D5}" srcOrd="4" destOrd="0" presId="urn:microsoft.com/office/officeart/2005/8/layout/vList2"/>
    <dgm:cxn modelId="{163C4C47-A34B-4018-80F6-CAD2B00D2A17}" type="presParOf" srcId="{84C3AC8F-CF65-467F-841D-43EC62BD45AC}" destId="{8942CFA7-09B6-4074-8DD0-3E7F425C609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82B190-49C6-4481-ACC0-2BCCBDA7D270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7D0A201C-BC84-499A-8CC3-B28B0C09F30E}">
      <dgm:prSet phldrT="[Texto]"/>
      <dgm:spPr>
        <a:solidFill>
          <a:srgbClr val="4F6281"/>
        </a:solidFill>
        <a:ln>
          <a:solidFill>
            <a:srgbClr val="4F6281"/>
          </a:solidFill>
        </a:ln>
      </dgm:spPr>
      <dgm:t>
        <a:bodyPr/>
        <a:lstStyle/>
        <a:p>
          <a:r>
            <a:rPr lang="pt-PT" b="1" dirty="0"/>
            <a:t>Online </a:t>
          </a:r>
          <a:r>
            <a:rPr lang="pt-PT" b="1" dirty="0" err="1"/>
            <a:t>Survey</a:t>
          </a:r>
          <a:endParaRPr lang="pt-PT" b="1" dirty="0"/>
        </a:p>
      </dgm:t>
    </dgm:pt>
    <dgm:pt modelId="{A518B842-8655-44FB-BB70-ED41CD6CBBF1}" type="parTrans" cxnId="{9AEED36B-AE62-4B9F-9E26-3B7E490C14E8}">
      <dgm:prSet/>
      <dgm:spPr/>
      <dgm:t>
        <a:bodyPr/>
        <a:lstStyle/>
        <a:p>
          <a:endParaRPr lang="pt-PT"/>
        </a:p>
      </dgm:t>
    </dgm:pt>
    <dgm:pt modelId="{A12AD418-F467-4FDA-AE85-8A4448C02EA0}" type="sibTrans" cxnId="{9AEED36B-AE62-4B9F-9E26-3B7E490C14E8}">
      <dgm:prSet/>
      <dgm:spPr/>
      <dgm:t>
        <a:bodyPr/>
        <a:lstStyle/>
        <a:p>
          <a:endParaRPr lang="pt-PT"/>
        </a:p>
      </dgm:t>
    </dgm:pt>
    <dgm:pt modelId="{F2F0AC23-8C89-413B-B985-213336831B94}">
      <dgm:prSet phldrT="[Texto]"/>
      <dgm:spPr>
        <a:ln>
          <a:solidFill>
            <a:srgbClr val="4F6281"/>
          </a:solidFill>
        </a:ln>
      </dgm:spPr>
      <dgm:t>
        <a:bodyPr/>
        <a:lstStyle/>
        <a:p>
          <a:r>
            <a:rPr lang="pt-PT" dirty="0"/>
            <a:t>- </a:t>
          </a:r>
          <a:r>
            <a:rPr lang="pt-PT" dirty="0" err="1"/>
            <a:t>Undergraduate</a:t>
          </a:r>
          <a:endParaRPr lang="pt-PT" dirty="0"/>
        </a:p>
        <a:p>
          <a:r>
            <a:rPr lang="pt-PT" dirty="0"/>
            <a:t>- Master &amp; PhD</a:t>
          </a:r>
        </a:p>
        <a:p>
          <a:r>
            <a:rPr lang="pt-PT" dirty="0"/>
            <a:t>- </a:t>
          </a:r>
          <a:r>
            <a:rPr lang="pt-PT" dirty="0" err="1"/>
            <a:t>Researchers</a:t>
          </a:r>
          <a:endParaRPr lang="pt-PT" dirty="0"/>
        </a:p>
        <a:p>
          <a:r>
            <a:rPr lang="pt-PT" dirty="0"/>
            <a:t>- </a:t>
          </a:r>
          <a:r>
            <a:rPr lang="pt-PT" dirty="0" err="1"/>
            <a:t>Academic</a:t>
          </a:r>
          <a:r>
            <a:rPr lang="pt-PT" dirty="0"/>
            <a:t> staff</a:t>
          </a:r>
        </a:p>
      </dgm:t>
    </dgm:pt>
    <dgm:pt modelId="{5F8CE80E-E25D-470F-9703-AB0394DD3A5A}" type="parTrans" cxnId="{DC2D34F0-416A-449C-AE8B-29EE0782B5F9}">
      <dgm:prSet/>
      <dgm:spPr/>
      <dgm:t>
        <a:bodyPr/>
        <a:lstStyle/>
        <a:p>
          <a:endParaRPr lang="pt-PT"/>
        </a:p>
      </dgm:t>
    </dgm:pt>
    <dgm:pt modelId="{8C22F76A-4751-4CF9-886A-D228927F61EE}" type="sibTrans" cxnId="{DC2D34F0-416A-449C-AE8B-29EE0782B5F9}">
      <dgm:prSet/>
      <dgm:spPr/>
      <dgm:t>
        <a:bodyPr/>
        <a:lstStyle/>
        <a:p>
          <a:endParaRPr lang="pt-PT"/>
        </a:p>
      </dgm:t>
    </dgm:pt>
    <dgm:pt modelId="{2E826C67-64A8-4578-A841-93231F5A0AA3}">
      <dgm:prSet phldrT="[Texto]"/>
      <dgm:spPr>
        <a:solidFill>
          <a:srgbClr val="4F6281"/>
        </a:solidFill>
        <a:ln>
          <a:solidFill>
            <a:srgbClr val="4F6281"/>
          </a:solidFill>
        </a:ln>
      </dgm:spPr>
      <dgm:t>
        <a:bodyPr/>
        <a:lstStyle/>
        <a:p>
          <a:r>
            <a:rPr lang="pt-PT" b="1" dirty="0" err="1"/>
            <a:t>Aims</a:t>
          </a:r>
          <a:endParaRPr lang="pt-PT" b="1" dirty="0"/>
        </a:p>
      </dgm:t>
    </dgm:pt>
    <dgm:pt modelId="{3C5C35FC-982A-4B73-B303-06DC210E2CBA}" type="parTrans" cxnId="{25B7A1D7-1F2F-4754-A1BB-6DE87DAC7F1A}">
      <dgm:prSet/>
      <dgm:spPr/>
      <dgm:t>
        <a:bodyPr/>
        <a:lstStyle/>
        <a:p>
          <a:endParaRPr lang="pt-PT"/>
        </a:p>
      </dgm:t>
    </dgm:pt>
    <dgm:pt modelId="{73AFC9F7-8B35-4ADE-8626-B9FA5DF81831}" type="sibTrans" cxnId="{25B7A1D7-1F2F-4754-A1BB-6DE87DAC7F1A}">
      <dgm:prSet/>
      <dgm:spPr/>
      <dgm:t>
        <a:bodyPr/>
        <a:lstStyle/>
        <a:p>
          <a:endParaRPr lang="pt-PT"/>
        </a:p>
      </dgm:t>
    </dgm:pt>
    <dgm:pt modelId="{7F44D71B-75A9-4E13-8E9A-ED77C95AE704}">
      <dgm:prSet phldrT="[Texto]"/>
      <dgm:spPr>
        <a:ln>
          <a:solidFill>
            <a:srgbClr val="4F6281"/>
          </a:solidFill>
        </a:ln>
      </dgm:spPr>
      <dgm:t>
        <a:bodyPr/>
        <a:lstStyle/>
        <a:p>
          <a:r>
            <a:rPr lang="pt-PT" dirty="0" err="1"/>
            <a:t>Assess</a:t>
          </a:r>
          <a:r>
            <a:rPr lang="pt-PT" dirty="0"/>
            <a:t> target </a:t>
          </a:r>
          <a:r>
            <a:rPr lang="pt-PT" dirty="0" err="1"/>
            <a:t>group’s</a:t>
          </a:r>
          <a:r>
            <a:rPr lang="pt-PT" dirty="0"/>
            <a:t> </a:t>
          </a:r>
          <a:r>
            <a:rPr lang="pt-PT" dirty="0" err="1"/>
            <a:t>knowledge</a:t>
          </a:r>
          <a:r>
            <a:rPr lang="pt-PT" dirty="0"/>
            <a:t>, </a:t>
          </a:r>
          <a:r>
            <a:rPr lang="pt-PT" dirty="0" err="1"/>
            <a:t>attitudes</a:t>
          </a:r>
          <a:r>
            <a:rPr lang="pt-PT" dirty="0"/>
            <a:t>, </a:t>
          </a:r>
          <a:r>
            <a:rPr lang="pt-PT" dirty="0" err="1"/>
            <a:t>experiences</a:t>
          </a:r>
          <a:r>
            <a:rPr lang="pt-PT" dirty="0"/>
            <a:t> &amp; support needs </a:t>
          </a:r>
          <a:r>
            <a:rPr lang="pt-PT" dirty="0" err="1"/>
            <a:t>on</a:t>
          </a:r>
          <a:r>
            <a:rPr lang="pt-PT" dirty="0"/>
            <a:t> </a:t>
          </a:r>
          <a:r>
            <a:rPr lang="pt-PT" dirty="0" err="1"/>
            <a:t>academic</a:t>
          </a:r>
          <a:r>
            <a:rPr lang="pt-PT" dirty="0"/>
            <a:t> </a:t>
          </a:r>
          <a:r>
            <a:rPr lang="pt-PT" dirty="0" err="1"/>
            <a:t>integrity</a:t>
          </a:r>
          <a:r>
            <a:rPr lang="pt-PT" dirty="0"/>
            <a:t>, </a:t>
          </a:r>
          <a:r>
            <a:rPr lang="pt-PT" dirty="0" err="1"/>
            <a:t>academic</a:t>
          </a:r>
          <a:r>
            <a:rPr lang="pt-PT" dirty="0"/>
            <a:t> </a:t>
          </a:r>
          <a:r>
            <a:rPr lang="pt-PT" dirty="0" err="1"/>
            <a:t>misconduct</a:t>
          </a:r>
          <a:r>
            <a:rPr lang="pt-PT" dirty="0"/>
            <a:t> &amp; </a:t>
          </a:r>
          <a:r>
            <a:rPr lang="pt-PT" dirty="0" err="1"/>
            <a:t>questionable</a:t>
          </a:r>
          <a:r>
            <a:rPr lang="pt-PT" dirty="0"/>
            <a:t> </a:t>
          </a:r>
          <a:r>
            <a:rPr lang="pt-PT" dirty="0" err="1"/>
            <a:t>practices</a:t>
          </a:r>
          <a:endParaRPr lang="pt-PT" dirty="0"/>
        </a:p>
      </dgm:t>
    </dgm:pt>
    <dgm:pt modelId="{89891F9A-5D34-4A84-873C-5451ED12415D}" type="parTrans" cxnId="{EA4589E6-6B7F-4964-BE1D-A83C19E695FA}">
      <dgm:prSet/>
      <dgm:spPr/>
      <dgm:t>
        <a:bodyPr/>
        <a:lstStyle/>
        <a:p>
          <a:endParaRPr lang="pt-PT"/>
        </a:p>
      </dgm:t>
    </dgm:pt>
    <dgm:pt modelId="{CE8DEB61-0750-4C19-AA27-68151CD2E271}" type="sibTrans" cxnId="{EA4589E6-6B7F-4964-BE1D-A83C19E695FA}">
      <dgm:prSet/>
      <dgm:spPr/>
      <dgm:t>
        <a:bodyPr/>
        <a:lstStyle/>
        <a:p>
          <a:endParaRPr lang="pt-PT"/>
        </a:p>
      </dgm:t>
    </dgm:pt>
    <dgm:pt modelId="{651236CF-5AAF-44B9-930A-F62DC37AB376}">
      <dgm:prSet phldrT="[Texto]"/>
      <dgm:spPr>
        <a:solidFill>
          <a:srgbClr val="4F6281"/>
        </a:solidFill>
        <a:ln>
          <a:solidFill>
            <a:srgbClr val="4F6281"/>
          </a:solidFill>
        </a:ln>
      </dgm:spPr>
      <dgm:t>
        <a:bodyPr/>
        <a:lstStyle/>
        <a:p>
          <a:r>
            <a:rPr lang="pt-PT" b="1" dirty="0"/>
            <a:t>Ethical </a:t>
          </a:r>
          <a:r>
            <a:rPr lang="pt-PT" b="1" dirty="0" err="1"/>
            <a:t>Approval</a:t>
          </a:r>
          <a:endParaRPr lang="pt-PT" b="1" dirty="0"/>
        </a:p>
      </dgm:t>
    </dgm:pt>
    <dgm:pt modelId="{B5369E2E-AF4D-4835-B59E-21636B5F3E0D}" type="parTrans" cxnId="{29A47FE7-DE0B-4DB4-A60F-2D683E749962}">
      <dgm:prSet/>
      <dgm:spPr/>
      <dgm:t>
        <a:bodyPr/>
        <a:lstStyle/>
        <a:p>
          <a:endParaRPr lang="pt-PT"/>
        </a:p>
      </dgm:t>
    </dgm:pt>
    <dgm:pt modelId="{FE9F23F9-EE8A-4937-B90B-2B7ABB5A314E}" type="sibTrans" cxnId="{29A47FE7-DE0B-4DB4-A60F-2D683E749962}">
      <dgm:prSet/>
      <dgm:spPr/>
      <dgm:t>
        <a:bodyPr/>
        <a:lstStyle/>
        <a:p>
          <a:endParaRPr lang="pt-PT"/>
        </a:p>
      </dgm:t>
    </dgm:pt>
    <dgm:pt modelId="{9AD3742C-23D9-4D67-95F7-E6B27498E9A3}">
      <dgm:prSet phldrT="[Texto]"/>
      <dgm:spPr>
        <a:ln>
          <a:solidFill>
            <a:srgbClr val="4F6281"/>
          </a:solidFill>
        </a:ln>
      </dgm:spPr>
      <dgm:t>
        <a:bodyPr/>
        <a:lstStyle/>
        <a:p>
          <a:r>
            <a:rPr lang="pt-PT" dirty="0"/>
            <a:t>- ENAI Ethical </a:t>
          </a:r>
          <a:r>
            <a:rPr lang="pt-PT" dirty="0" err="1"/>
            <a:t>Approval</a:t>
          </a:r>
          <a:endParaRPr lang="pt-PT" dirty="0"/>
        </a:p>
        <a:p>
          <a:r>
            <a:rPr lang="pt-PT" dirty="0"/>
            <a:t>- </a:t>
          </a:r>
          <a:r>
            <a:rPr lang="pt-PT" dirty="0" err="1"/>
            <a:t>Canakkale</a:t>
          </a:r>
          <a:r>
            <a:rPr lang="pt-PT" dirty="0"/>
            <a:t> </a:t>
          </a:r>
          <a:r>
            <a:rPr lang="pt-PT" dirty="0" err="1"/>
            <a:t>Onsekiz</a:t>
          </a:r>
          <a:r>
            <a:rPr lang="pt-PT" dirty="0"/>
            <a:t> Mart </a:t>
          </a:r>
          <a:r>
            <a:rPr lang="pt-PT" dirty="0" err="1"/>
            <a:t>University</a:t>
          </a:r>
          <a:r>
            <a:rPr lang="pt-PT" dirty="0"/>
            <a:t> (</a:t>
          </a:r>
          <a:r>
            <a:rPr lang="pt-PT" dirty="0" err="1"/>
            <a:t>Türkiye</a:t>
          </a:r>
          <a:r>
            <a:rPr lang="pt-PT" dirty="0"/>
            <a:t>) Ethical </a:t>
          </a:r>
          <a:r>
            <a:rPr lang="pt-PT" dirty="0" err="1"/>
            <a:t>Approval</a:t>
          </a:r>
          <a:r>
            <a:rPr lang="pt-PT" dirty="0"/>
            <a:t> – </a:t>
          </a:r>
          <a:r>
            <a:rPr lang="pt-PT" dirty="0" err="1"/>
            <a:t>Coordinator</a:t>
          </a:r>
          <a:endParaRPr lang="pt-PT" dirty="0"/>
        </a:p>
      </dgm:t>
    </dgm:pt>
    <dgm:pt modelId="{2800930A-DDAA-4DEA-8F22-A19216964F4A}" type="parTrans" cxnId="{AE19587A-CA7C-4EC4-A215-0EC74A77C372}">
      <dgm:prSet/>
      <dgm:spPr/>
      <dgm:t>
        <a:bodyPr/>
        <a:lstStyle/>
        <a:p>
          <a:endParaRPr lang="pt-PT"/>
        </a:p>
      </dgm:t>
    </dgm:pt>
    <dgm:pt modelId="{2A681F96-E371-4BE2-BDE1-349D40AD185F}" type="sibTrans" cxnId="{AE19587A-CA7C-4EC4-A215-0EC74A77C372}">
      <dgm:prSet/>
      <dgm:spPr/>
      <dgm:t>
        <a:bodyPr/>
        <a:lstStyle/>
        <a:p>
          <a:endParaRPr lang="pt-PT"/>
        </a:p>
      </dgm:t>
    </dgm:pt>
    <dgm:pt modelId="{6FE77E61-6409-4C02-AA1B-2DA8EC1BF843}" type="pres">
      <dgm:prSet presAssocID="{FF82B190-49C6-4481-ACC0-2BCCBDA7D270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104A4C8F-2F83-44D6-86A0-D03C107A1751}" type="pres">
      <dgm:prSet presAssocID="{7D0A201C-BC84-499A-8CC3-B28B0C09F30E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4D62ACE8-0B2B-4ECD-A601-885E26DF2BA2}" type="pres">
      <dgm:prSet presAssocID="{7D0A201C-BC84-499A-8CC3-B28B0C09F30E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A7B69BEF-0804-4DCA-9E0F-74C83100E6E0}" type="pres">
      <dgm:prSet presAssocID="{2E826C67-64A8-4578-A841-93231F5A0AA3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6E7E7D14-DE17-4084-A2DA-4192BD4F696F}" type="pres">
      <dgm:prSet presAssocID="{2E826C67-64A8-4578-A841-93231F5A0AA3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68C67172-A79A-45D5-A954-8700325A06EE}" type="pres">
      <dgm:prSet presAssocID="{651236CF-5AAF-44B9-930A-F62DC37AB376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E9E0E3D1-E87D-4578-BC11-C32F9C0229C2}" type="pres">
      <dgm:prSet presAssocID="{651236CF-5AAF-44B9-930A-F62DC37AB376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5494D0A-6A59-4493-9580-8B02F2B87837}" type="presOf" srcId="{651236CF-5AAF-44B9-930A-F62DC37AB376}" destId="{68C67172-A79A-45D5-A954-8700325A06EE}" srcOrd="0" destOrd="0" presId="urn:microsoft.com/office/officeart/2009/3/layout/IncreasingArrowsProcess"/>
    <dgm:cxn modelId="{BE34B02A-6E52-4077-9B9F-4FDD5EF22A41}" type="presOf" srcId="{9AD3742C-23D9-4D67-95F7-E6B27498E9A3}" destId="{E9E0E3D1-E87D-4578-BC11-C32F9C0229C2}" srcOrd="0" destOrd="0" presId="urn:microsoft.com/office/officeart/2009/3/layout/IncreasingArrowsProcess"/>
    <dgm:cxn modelId="{42629E38-7E12-418E-8F0B-E96C775216FB}" type="presOf" srcId="{FF82B190-49C6-4481-ACC0-2BCCBDA7D270}" destId="{6FE77E61-6409-4C02-AA1B-2DA8EC1BF843}" srcOrd="0" destOrd="0" presId="urn:microsoft.com/office/officeart/2009/3/layout/IncreasingArrowsProcess"/>
    <dgm:cxn modelId="{D2392365-69FA-4049-8B5E-A2C4AA90EE75}" type="presOf" srcId="{7D0A201C-BC84-499A-8CC3-B28B0C09F30E}" destId="{104A4C8F-2F83-44D6-86A0-D03C107A1751}" srcOrd="0" destOrd="0" presId="urn:microsoft.com/office/officeart/2009/3/layout/IncreasingArrowsProcess"/>
    <dgm:cxn modelId="{9AEED36B-AE62-4B9F-9E26-3B7E490C14E8}" srcId="{FF82B190-49C6-4481-ACC0-2BCCBDA7D270}" destId="{7D0A201C-BC84-499A-8CC3-B28B0C09F30E}" srcOrd="0" destOrd="0" parTransId="{A518B842-8655-44FB-BB70-ED41CD6CBBF1}" sibTransId="{A12AD418-F467-4FDA-AE85-8A4448C02EA0}"/>
    <dgm:cxn modelId="{C4CF786D-09C9-48D0-AEC5-E9516889083A}" type="presOf" srcId="{2E826C67-64A8-4578-A841-93231F5A0AA3}" destId="{A7B69BEF-0804-4DCA-9E0F-74C83100E6E0}" srcOrd="0" destOrd="0" presId="urn:microsoft.com/office/officeart/2009/3/layout/IncreasingArrowsProcess"/>
    <dgm:cxn modelId="{AE19587A-CA7C-4EC4-A215-0EC74A77C372}" srcId="{651236CF-5AAF-44B9-930A-F62DC37AB376}" destId="{9AD3742C-23D9-4D67-95F7-E6B27498E9A3}" srcOrd="0" destOrd="0" parTransId="{2800930A-DDAA-4DEA-8F22-A19216964F4A}" sibTransId="{2A681F96-E371-4BE2-BDE1-349D40AD185F}"/>
    <dgm:cxn modelId="{6D58E39A-66E4-49ED-A640-5D8108DA3667}" type="presOf" srcId="{F2F0AC23-8C89-413B-B985-213336831B94}" destId="{4D62ACE8-0B2B-4ECD-A601-885E26DF2BA2}" srcOrd="0" destOrd="0" presId="urn:microsoft.com/office/officeart/2009/3/layout/IncreasingArrowsProcess"/>
    <dgm:cxn modelId="{E9158ABE-F113-4738-BF0A-A49F2FD66E22}" type="presOf" srcId="{7F44D71B-75A9-4E13-8E9A-ED77C95AE704}" destId="{6E7E7D14-DE17-4084-A2DA-4192BD4F696F}" srcOrd="0" destOrd="0" presId="urn:microsoft.com/office/officeart/2009/3/layout/IncreasingArrowsProcess"/>
    <dgm:cxn modelId="{25B7A1D7-1F2F-4754-A1BB-6DE87DAC7F1A}" srcId="{FF82B190-49C6-4481-ACC0-2BCCBDA7D270}" destId="{2E826C67-64A8-4578-A841-93231F5A0AA3}" srcOrd="1" destOrd="0" parTransId="{3C5C35FC-982A-4B73-B303-06DC210E2CBA}" sibTransId="{73AFC9F7-8B35-4ADE-8626-B9FA5DF81831}"/>
    <dgm:cxn modelId="{EA4589E6-6B7F-4964-BE1D-A83C19E695FA}" srcId="{2E826C67-64A8-4578-A841-93231F5A0AA3}" destId="{7F44D71B-75A9-4E13-8E9A-ED77C95AE704}" srcOrd="0" destOrd="0" parTransId="{89891F9A-5D34-4A84-873C-5451ED12415D}" sibTransId="{CE8DEB61-0750-4C19-AA27-68151CD2E271}"/>
    <dgm:cxn modelId="{29A47FE7-DE0B-4DB4-A60F-2D683E749962}" srcId="{FF82B190-49C6-4481-ACC0-2BCCBDA7D270}" destId="{651236CF-5AAF-44B9-930A-F62DC37AB376}" srcOrd="2" destOrd="0" parTransId="{B5369E2E-AF4D-4835-B59E-21636B5F3E0D}" sibTransId="{FE9F23F9-EE8A-4937-B90B-2B7ABB5A314E}"/>
    <dgm:cxn modelId="{DC2D34F0-416A-449C-AE8B-29EE0782B5F9}" srcId="{7D0A201C-BC84-499A-8CC3-B28B0C09F30E}" destId="{F2F0AC23-8C89-413B-B985-213336831B94}" srcOrd="0" destOrd="0" parTransId="{5F8CE80E-E25D-470F-9703-AB0394DD3A5A}" sibTransId="{8C22F76A-4751-4CF9-886A-D228927F61EE}"/>
    <dgm:cxn modelId="{5AB8E4F0-2B44-4BCC-B622-7BB7EAADE109}" type="presParOf" srcId="{6FE77E61-6409-4C02-AA1B-2DA8EC1BF843}" destId="{104A4C8F-2F83-44D6-86A0-D03C107A1751}" srcOrd="0" destOrd="0" presId="urn:microsoft.com/office/officeart/2009/3/layout/IncreasingArrowsProcess"/>
    <dgm:cxn modelId="{3CC3A3CD-AF15-432C-8AF5-9271BA5DB24D}" type="presParOf" srcId="{6FE77E61-6409-4C02-AA1B-2DA8EC1BF843}" destId="{4D62ACE8-0B2B-4ECD-A601-885E26DF2BA2}" srcOrd="1" destOrd="0" presId="urn:microsoft.com/office/officeart/2009/3/layout/IncreasingArrowsProcess"/>
    <dgm:cxn modelId="{995C7369-4F3A-4B68-AB21-FF91BC0DB0D5}" type="presParOf" srcId="{6FE77E61-6409-4C02-AA1B-2DA8EC1BF843}" destId="{A7B69BEF-0804-4DCA-9E0F-74C83100E6E0}" srcOrd="2" destOrd="0" presId="urn:microsoft.com/office/officeart/2009/3/layout/IncreasingArrowsProcess"/>
    <dgm:cxn modelId="{359C1939-5506-4770-A5E4-3FCF4DB052AB}" type="presParOf" srcId="{6FE77E61-6409-4C02-AA1B-2DA8EC1BF843}" destId="{6E7E7D14-DE17-4084-A2DA-4192BD4F696F}" srcOrd="3" destOrd="0" presId="urn:microsoft.com/office/officeart/2009/3/layout/IncreasingArrowsProcess"/>
    <dgm:cxn modelId="{FC5F8470-1100-43C7-809A-1D496AD38627}" type="presParOf" srcId="{6FE77E61-6409-4C02-AA1B-2DA8EC1BF843}" destId="{68C67172-A79A-45D5-A954-8700325A06EE}" srcOrd="4" destOrd="0" presId="urn:microsoft.com/office/officeart/2009/3/layout/IncreasingArrowsProcess"/>
    <dgm:cxn modelId="{6B173011-0EBC-41F6-BA79-CC9BCA7F931E}" type="presParOf" srcId="{6FE77E61-6409-4C02-AA1B-2DA8EC1BF843}" destId="{E9E0E3D1-E87D-4578-BC11-C32F9C0229C2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B3A06D-B177-43EB-8695-943A99B037D1}" type="doc">
      <dgm:prSet loTypeId="urn:microsoft.com/office/officeart/2008/layout/LinedList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4B76A6C7-622E-4147-B869-D48C5DD9FDA2}">
      <dgm:prSet/>
      <dgm:spPr/>
      <dgm:t>
        <a:bodyPr/>
        <a:lstStyle/>
        <a:p>
          <a:r>
            <a:rPr lang="pt-PT" dirty="0"/>
            <a:t>Were </a:t>
          </a:r>
          <a:r>
            <a:rPr lang="pt-PT" dirty="0" err="1"/>
            <a:t>the</a:t>
          </a:r>
          <a:r>
            <a:rPr lang="pt-PT" dirty="0"/>
            <a:t> </a:t>
          </a:r>
          <a:r>
            <a:rPr lang="pt-PT" dirty="0" err="1"/>
            <a:t>questions</a:t>
          </a:r>
          <a:r>
            <a:rPr lang="pt-PT" dirty="0"/>
            <a:t> made clear to you?</a:t>
          </a:r>
          <a:endParaRPr lang="en-US" dirty="0"/>
        </a:p>
      </dgm:t>
    </dgm:pt>
    <dgm:pt modelId="{BE092F64-9EAA-4F53-BDEB-5C887900DEAB}" type="parTrans" cxnId="{2C12397A-2298-4654-A1F7-C25F53F44061}">
      <dgm:prSet/>
      <dgm:spPr/>
      <dgm:t>
        <a:bodyPr/>
        <a:lstStyle/>
        <a:p>
          <a:endParaRPr lang="en-US"/>
        </a:p>
      </dgm:t>
    </dgm:pt>
    <dgm:pt modelId="{48B553C7-5EA7-4559-B853-E128F845CD3E}" type="sibTrans" cxnId="{2C12397A-2298-4654-A1F7-C25F53F44061}">
      <dgm:prSet/>
      <dgm:spPr/>
      <dgm:t>
        <a:bodyPr/>
        <a:lstStyle/>
        <a:p>
          <a:endParaRPr lang="en-US"/>
        </a:p>
      </dgm:t>
    </dgm:pt>
    <dgm:pt modelId="{0DF6F763-7F4F-4B9D-9A16-38DA6C0514D4}">
      <dgm:prSet/>
      <dgm:spPr/>
      <dgm:t>
        <a:bodyPr/>
        <a:lstStyle/>
        <a:p>
          <a:r>
            <a:rPr lang="pt-PT" dirty="0"/>
            <a:t>Were </a:t>
          </a:r>
          <a:r>
            <a:rPr lang="pt-PT" dirty="0" err="1"/>
            <a:t>the</a:t>
          </a:r>
          <a:r>
            <a:rPr lang="pt-PT" dirty="0"/>
            <a:t> </a:t>
          </a:r>
          <a:r>
            <a:rPr lang="pt-PT" dirty="0" err="1"/>
            <a:t>questions</a:t>
          </a:r>
          <a:r>
            <a:rPr lang="pt-PT" dirty="0"/>
            <a:t> </a:t>
          </a:r>
          <a:r>
            <a:rPr lang="pt-PT" dirty="0" err="1"/>
            <a:t>relevant</a:t>
          </a:r>
          <a:r>
            <a:rPr lang="pt-PT" dirty="0"/>
            <a:t> to </a:t>
          </a:r>
          <a:r>
            <a:rPr lang="pt-PT" dirty="0" err="1"/>
            <a:t>your</a:t>
          </a:r>
          <a:r>
            <a:rPr lang="pt-PT" dirty="0"/>
            <a:t> </a:t>
          </a:r>
          <a:r>
            <a:rPr lang="pt-PT" dirty="0" err="1"/>
            <a:t>own</a:t>
          </a:r>
          <a:r>
            <a:rPr lang="pt-PT" dirty="0"/>
            <a:t> </a:t>
          </a:r>
          <a:r>
            <a:rPr lang="pt-PT" dirty="0" err="1"/>
            <a:t>context</a:t>
          </a:r>
          <a:r>
            <a:rPr lang="pt-PT" dirty="0"/>
            <a:t>?</a:t>
          </a:r>
          <a:endParaRPr lang="en-US" dirty="0"/>
        </a:p>
      </dgm:t>
    </dgm:pt>
    <dgm:pt modelId="{708BF0E1-94AF-422E-9216-18B76E779F53}" type="parTrans" cxnId="{E7F811E7-5FDB-4E50-908D-91E800F1432D}">
      <dgm:prSet/>
      <dgm:spPr/>
      <dgm:t>
        <a:bodyPr/>
        <a:lstStyle/>
        <a:p>
          <a:endParaRPr lang="en-US"/>
        </a:p>
      </dgm:t>
    </dgm:pt>
    <dgm:pt modelId="{5C1A78D3-FE90-43D1-B842-71F9B663C7C0}" type="sibTrans" cxnId="{E7F811E7-5FDB-4E50-908D-91E800F1432D}">
      <dgm:prSet/>
      <dgm:spPr/>
      <dgm:t>
        <a:bodyPr/>
        <a:lstStyle/>
        <a:p>
          <a:endParaRPr lang="en-US"/>
        </a:p>
      </dgm:t>
    </dgm:pt>
    <dgm:pt modelId="{F89F0C13-DE3F-4E4E-B801-6E3F7956404F}">
      <dgm:prSet/>
      <dgm:spPr/>
      <dgm:t>
        <a:bodyPr/>
        <a:lstStyle/>
        <a:p>
          <a:r>
            <a:rPr lang="pt-PT"/>
            <a:t>Did you find overlap between questions?</a:t>
          </a:r>
          <a:endParaRPr lang="en-US"/>
        </a:p>
      </dgm:t>
    </dgm:pt>
    <dgm:pt modelId="{3AE7AAD7-40D8-496F-B8E6-0FAFEF3D5A07}" type="parTrans" cxnId="{3650CC89-75B4-4D2F-A569-FE168522E213}">
      <dgm:prSet/>
      <dgm:spPr/>
      <dgm:t>
        <a:bodyPr/>
        <a:lstStyle/>
        <a:p>
          <a:endParaRPr lang="en-US"/>
        </a:p>
      </dgm:t>
    </dgm:pt>
    <dgm:pt modelId="{14D0D59B-CD9B-4E4F-A488-A63CB7FA63B4}" type="sibTrans" cxnId="{3650CC89-75B4-4D2F-A569-FE168522E213}">
      <dgm:prSet/>
      <dgm:spPr/>
      <dgm:t>
        <a:bodyPr/>
        <a:lstStyle/>
        <a:p>
          <a:endParaRPr lang="en-US"/>
        </a:p>
      </dgm:t>
    </dgm:pt>
    <dgm:pt modelId="{0007F282-3961-4A54-BE07-402AAAB687F1}">
      <dgm:prSet/>
      <dgm:spPr/>
      <dgm:t>
        <a:bodyPr/>
        <a:lstStyle/>
        <a:p>
          <a:r>
            <a:rPr lang="pt-PT" dirty="0" err="1"/>
            <a:t>Was</a:t>
          </a:r>
          <a:r>
            <a:rPr lang="pt-PT" dirty="0"/>
            <a:t> </a:t>
          </a:r>
          <a:r>
            <a:rPr lang="pt-PT" dirty="0" err="1"/>
            <a:t>the</a:t>
          </a:r>
          <a:r>
            <a:rPr lang="pt-PT" dirty="0"/>
            <a:t> </a:t>
          </a:r>
          <a:r>
            <a:rPr lang="pt-PT" dirty="0" err="1"/>
            <a:t>survey</a:t>
          </a:r>
          <a:r>
            <a:rPr lang="pt-PT" dirty="0"/>
            <a:t> too </a:t>
          </a:r>
          <a:r>
            <a:rPr lang="pt-PT" dirty="0" err="1"/>
            <a:t>long</a:t>
          </a:r>
          <a:r>
            <a:rPr lang="pt-PT" dirty="0"/>
            <a:t>?</a:t>
          </a:r>
          <a:endParaRPr lang="en-US" dirty="0"/>
        </a:p>
      </dgm:t>
    </dgm:pt>
    <dgm:pt modelId="{567E9B98-BED3-4873-A380-45CB9E8B0B48}" type="parTrans" cxnId="{3184331B-0636-495E-80FF-B215CA645A52}">
      <dgm:prSet/>
      <dgm:spPr/>
      <dgm:t>
        <a:bodyPr/>
        <a:lstStyle/>
        <a:p>
          <a:endParaRPr lang="en-US"/>
        </a:p>
      </dgm:t>
    </dgm:pt>
    <dgm:pt modelId="{E777EEB0-7AFD-4B03-8034-583C4417D126}" type="sibTrans" cxnId="{3184331B-0636-495E-80FF-B215CA645A52}">
      <dgm:prSet/>
      <dgm:spPr/>
      <dgm:t>
        <a:bodyPr/>
        <a:lstStyle/>
        <a:p>
          <a:endParaRPr lang="en-US"/>
        </a:p>
      </dgm:t>
    </dgm:pt>
    <dgm:pt modelId="{A468BAE2-835B-4787-9D70-61B6F799EF1B}">
      <dgm:prSet/>
      <dgm:spPr/>
      <dgm:t>
        <a:bodyPr/>
        <a:lstStyle/>
        <a:p>
          <a:r>
            <a:rPr lang="pt-PT" dirty="0"/>
            <a:t>Would you </a:t>
          </a:r>
          <a:r>
            <a:rPr lang="pt-PT" dirty="0" err="1"/>
            <a:t>like</a:t>
          </a:r>
          <a:r>
            <a:rPr lang="pt-PT" dirty="0"/>
            <a:t> to </a:t>
          </a:r>
          <a:r>
            <a:rPr lang="pt-PT" dirty="0" err="1"/>
            <a:t>make</a:t>
          </a:r>
          <a:r>
            <a:rPr lang="pt-PT" dirty="0"/>
            <a:t> any </a:t>
          </a:r>
          <a:r>
            <a:rPr lang="pt-PT" dirty="0" err="1"/>
            <a:t>suggestions</a:t>
          </a:r>
          <a:r>
            <a:rPr lang="pt-PT" dirty="0"/>
            <a:t> to improve </a:t>
          </a:r>
          <a:r>
            <a:rPr lang="pt-PT" dirty="0" err="1"/>
            <a:t>the</a:t>
          </a:r>
          <a:r>
            <a:rPr lang="pt-PT" dirty="0"/>
            <a:t> </a:t>
          </a:r>
          <a:r>
            <a:rPr lang="pt-PT" dirty="0" err="1"/>
            <a:t>survey</a:t>
          </a:r>
          <a:r>
            <a:rPr lang="pt-PT" dirty="0"/>
            <a:t>?</a:t>
          </a:r>
          <a:endParaRPr lang="en-US" dirty="0"/>
        </a:p>
      </dgm:t>
    </dgm:pt>
    <dgm:pt modelId="{851A6ADF-71ED-439E-B652-246224D0CAAB}" type="parTrans" cxnId="{381BB92E-48C7-4068-874C-2D669F8FD1ED}">
      <dgm:prSet/>
      <dgm:spPr/>
      <dgm:t>
        <a:bodyPr/>
        <a:lstStyle/>
        <a:p>
          <a:endParaRPr lang="en-US"/>
        </a:p>
      </dgm:t>
    </dgm:pt>
    <dgm:pt modelId="{94519C37-CCA1-49B1-AA3D-85BD2C019157}" type="sibTrans" cxnId="{381BB92E-48C7-4068-874C-2D669F8FD1ED}">
      <dgm:prSet/>
      <dgm:spPr/>
      <dgm:t>
        <a:bodyPr/>
        <a:lstStyle/>
        <a:p>
          <a:endParaRPr lang="en-US"/>
        </a:p>
      </dgm:t>
    </dgm:pt>
    <dgm:pt modelId="{0519D80A-3ED9-4BBB-B86C-9BDA66BAD9CA}" type="pres">
      <dgm:prSet presAssocID="{4BB3A06D-B177-43EB-8695-943A99B037D1}" presName="vert0" presStyleCnt="0">
        <dgm:presLayoutVars>
          <dgm:dir/>
          <dgm:animOne val="branch"/>
          <dgm:animLvl val="lvl"/>
        </dgm:presLayoutVars>
      </dgm:prSet>
      <dgm:spPr/>
    </dgm:pt>
    <dgm:pt modelId="{98F714A7-50F7-4821-986A-3954887E1D29}" type="pres">
      <dgm:prSet presAssocID="{4B76A6C7-622E-4147-B869-D48C5DD9FDA2}" presName="thickLine" presStyleLbl="alignNode1" presStyleIdx="0" presStyleCnt="5"/>
      <dgm:spPr/>
    </dgm:pt>
    <dgm:pt modelId="{B4549083-5F02-481C-BDE9-7C68EB37D6FF}" type="pres">
      <dgm:prSet presAssocID="{4B76A6C7-622E-4147-B869-D48C5DD9FDA2}" presName="horz1" presStyleCnt="0"/>
      <dgm:spPr/>
    </dgm:pt>
    <dgm:pt modelId="{1CF7B0F7-0D4B-4F8B-BF12-C2FDBD032924}" type="pres">
      <dgm:prSet presAssocID="{4B76A6C7-622E-4147-B869-D48C5DD9FDA2}" presName="tx1" presStyleLbl="revTx" presStyleIdx="0" presStyleCnt="5"/>
      <dgm:spPr/>
    </dgm:pt>
    <dgm:pt modelId="{2BCAA325-D861-4E9B-AF91-D359EDEE467E}" type="pres">
      <dgm:prSet presAssocID="{4B76A6C7-622E-4147-B869-D48C5DD9FDA2}" presName="vert1" presStyleCnt="0"/>
      <dgm:spPr/>
    </dgm:pt>
    <dgm:pt modelId="{3F97CA49-258C-4AAC-A395-B188AEE960F0}" type="pres">
      <dgm:prSet presAssocID="{0DF6F763-7F4F-4B9D-9A16-38DA6C0514D4}" presName="thickLine" presStyleLbl="alignNode1" presStyleIdx="1" presStyleCnt="5"/>
      <dgm:spPr/>
    </dgm:pt>
    <dgm:pt modelId="{7805CE20-98B5-49C3-A4C0-5267A0A37F58}" type="pres">
      <dgm:prSet presAssocID="{0DF6F763-7F4F-4B9D-9A16-38DA6C0514D4}" presName="horz1" presStyleCnt="0"/>
      <dgm:spPr/>
    </dgm:pt>
    <dgm:pt modelId="{C3908194-0289-4611-ACC5-72E2028F058E}" type="pres">
      <dgm:prSet presAssocID="{0DF6F763-7F4F-4B9D-9A16-38DA6C0514D4}" presName="tx1" presStyleLbl="revTx" presStyleIdx="1" presStyleCnt="5"/>
      <dgm:spPr/>
    </dgm:pt>
    <dgm:pt modelId="{07E0A8FD-CC3A-498B-A251-AA17C768E8B7}" type="pres">
      <dgm:prSet presAssocID="{0DF6F763-7F4F-4B9D-9A16-38DA6C0514D4}" presName="vert1" presStyleCnt="0"/>
      <dgm:spPr/>
    </dgm:pt>
    <dgm:pt modelId="{9AE48202-7CC1-45C2-9201-CF32E58DE534}" type="pres">
      <dgm:prSet presAssocID="{F89F0C13-DE3F-4E4E-B801-6E3F7956404F}" presName="thickLine" presStyleLbl="alignNode1" presStyleIdx="2" presStyleCnt="5"/>
      <dgm:spPr/>
    </dgm:pt>
    <dgm:pt modelId="{3F0BD982-5267-4002-B114-D7B8F5DB0411}" type="pres">
      <dgm:prSet presAssocID="{F89F0C13-DE3F-4E4E-B801-6E3F7956404F}" presName="horz1" presStyleCnt="0"/>
      <dgm:spPr/>
    </dgm:pt>
    <dgm:pt modelId="{20C7A138-5000-4B0F-BF6D-AA74982761FF}" type="pres">
      <dgm:prSet presAssocID="{F89F0C13-DE3F-4E4E-B801-6E3F7956404F}" presName="tx1" presStyleLbl="revTx" presStyleIdx="2" presStyleCnt="5"/>
      <dgm:spPr/>
    </dgm:pt>
    <dgm:pt modelId="{A23D979A-8A0E-4143-BA9E-414A58901FA1}" type="pres">
      <dgm:prSet presAssocID="{F89F0C13-DE3F-4E4E-B801-6E3F7956404F}" presName="vert1" presStyleCnt="0"/>
      <dgm:spPr/>
    </dgm:pt>
    <dgm:pt modelId="{4565205A-B67C-443B-BC0E-4CEDF0BAFCF3}" type="pres">
      <dgm:prSet presAssocID="{0007F282-3961-4A54-BE07-402AAAB687F1}" presName="thickLine" presStyleLbl="alignNode1" presStyleIdx="3" presStyleCnt="5"/>
      <dgm:spPr/>
    </dgm:pt>
    <dgm:pt modelId="{51C0A5F5-9CDE-4DF5-88A6-D97038962E3F}" type="pres">
      <dgm:prSet presAssocID="{0007F282-3961-4A54-BE07-402AAAB687F1}" presName="horz1" presStyleCnt="0"/>
      <dgm:spPr/>
    </dgm:pt>
    <dgm:pt modelId="{D655978F-EF5B-48EF-90DC-4D91BE8C67F2}" type="pres">
      <dgm:prSet presAssocID="{0007F282-3961-4A54-BE07-402AAAB687F1}" presName="tx1" presStyleLbl="revTx" presStyleIdx="3" presStyleCnt="5"/>
      <dgm:spPr/>
    </dgm:pt>
    <dgm:pt modelId="{4A3485C5-3CBC-4031-BAAE-3BD749C5E5AC}" type="pres">
      <dgm:prSet presAssocID="{0007F282-3961-4A54-BE07-402AAAB687F1}" presName="vert1" presStyleCnt="0"/>
      <dgm:spPr/>
    </dgm:pt>
    <dgm:pt modelId="{6091142D-8715-4378-AC09-13FA1744D8F2}" type="pres">
      <dgm:prSet presAssocID="{A468BAE2-835B-4787-9D70-61B6F799EF1B}" presName="thickLine" presStyleLbl="alignNode1" presStyleIdx="4" presStyleCnt="5"/>
      <dgm:spPr/>
    </dgm:pt>
    <dgm:pt modelId="{216EFF5A-0EF1-4ADA-A60A-46C8AFAAA884}" type="pres">
      <dgm:prSet presAssocID="{A468BAE2-835B-4787-9D70-61B6F799EF1B}" presName="horz1" presStyleCnt="0"/>
      <dgm:spPr/>
    </dgm:pt>
    <dgm:pt modelId="{8376E40B-7926-4898-91DC-7BFB1A9ADFF1}" type="pres">
      <dgm:prSet presAssocID="{A468BAE2-835B-4787-9D70-61B6F799EF1B}" presName="tx1" presStyleLbl="revTx" presStyleIdx="4" presStyleCnt="5"/>
      <dgm:spPr/>
    </dgm:pt>
    <dgm:pt modelId="{4D6114B4-9867-43CD-9004-6E246F65CDB5}" type="pres">
      <dgm:prSet presAssocID="{A468BAE2-835B-4787-9D70-61B6F799EF1B}" presName="vert1" presStyleCnt="0"/>
      <dgm:spPr/>
    </dgm:pt>
  </dgm:ptLst>
  <dgm:cxnLst>
    <dgm:cxn modelId="{3184331B-0636-495E-80FF-B215CA645A52}" srcId="{4BB3A06D-B177-43EB-8695-943A99B037D1}" destId="{0007F282-3961-4A54-BE07-402AAAB687F1}" srcOrd="3" destOrd="0" parTransId="{567E9B98-BED3-4873-A380-45CB9E8B0B48}" sibTransId="{E777EEB0-7AFD-4B03-8034-583C4417D126}"/>
    <dgm:cxn modelId="{381BB92E-48C7-4068-874C-2D669F8FD1ED}" srcId="{4BB3A06D-B177-43EB-8695-943A99B037D1}" destId="{A468BAE2-835B-4787-9D70-61B6F799EF1B}" srcOrd="4" destOrd="0" parTransId="{851A6ADF-71ED-439E-B652-246224D0CAAB}" sibTransId="{94519C37-CCA1-49B1-AA3D-85BD2C019157}"/>
    <dgm:cxn modelId="{3EE3F169-A3C8-4AE8-A4BD-349459A8C08E}" type="presOf" srcId="{A468BAE2-835B-4787-9D70-61B6F799EF1B}" destId="{8376E40B-7926-4898-91DC-7BFB1A9ADFF1}" srcOrd="0" destOrd="0" presId="urn:microsoft.com/office/officeart/2008/layout/LinedList"/>
    <dgm:cxn modelId="{2AB3F46C-BEC1-41EE-89B6-D412E1A4EA1F}" type="presOf" srcId="{0007F282-3961-4A54-BE07-402AAAB687F1}" destId="{D655978F-EF5B-48EF-90DC-4D91BE8C67F2}" srcOrd="0" destOrd="0" presId="urn:microsoft.com/office/officeart/2008/layout/LinedList"/>
    <dgm:cxn modelId="{0D344D51-AAE4-49F2-BB01-85E8C848CCC1}" type="presOf" srcId="{4BB3A06D-B177-43EB-8695-943A99B037D1}" destId="{0519D80A-3ED9-4BBB-B86C-9BDA66BAD9CA}" srcOrd="0" destOrd="0" presId="urn:microsoft.com/office/officeart/2008/layout/LinedList"/>
    <dgm:cxn modelId="{D5249257-4321-440D-AAAC-3E6130080F5B}" type="presOf" srcId="{4B76A6C7-622E-4147-B869-D48C5DD9FDA2}" destId="{1CF7B0F7-0D4B-4F8B-BF12-C2FDBD032924}" srcOrd="0" destOrd="0" presId="urn:microsoft.com/office/officeart/2008/layout/LinedList"/>
    <dgm:cxn modelId="{2C12397A-2298-4654-A1F7-C25F53F44061}" srcId="{4BB3A06D-B177-43EB-8695-943A99B037D1}" destId="{4B76A6C7-622E-4147-B869-D48C5DD9FDA2}" srcOrd="0" destOrd="0" parTransId="{BE092F64-9EAA-4F53-BDEB-5C887900DEAB}" sibTransId="{48B553C7-5EA7-4559-B853-E128F845CD3E}"/>
    <dgm:cxn modelId="{3650CC89-75B4-4D2F-A569-FE168522E213}" srcId="{4BB3A06D-B177-43EB-8695-943A99B037D1}" destId="{F89F0C13-DE3F-4E4E-B801-6E3F7956404F}" srcOrd="2" destOrd="0" parTransId="{3AE7AAD7-40D8-496F-B8E6-0FAFEF3D5A07}" sibTransId="{14D0D59B-CD9B-4E4F-A488-A63CB7FA63B4}"/>
    <dgm:cxn modelId="{58DFB7AF-7DFB-456B-9B91-165F5D541795}" type="presOf" srcId="{0DF6F763-7F4F-4B9D-9A16-38DA6C0514D4}" destId="{C3908194-0289-4611-ACC5-72E2028F058E}" srcOrd="0" destOrd="0" presId="urn:microsoft.com/office/officeart/2008/layout/LinedList"/>
    <dgm:cxn modelId="{E7F811E7-5FDB-4E50-908D-91E800F1432D}" srcId="{4BB3A06D-B177-43EB-8695-943A99B037D1}" destId="{0DF6F763-7F4F-4B9D-9A16-38DA6C0514D4}" srcOrd="1" destOrd="0" parTransId="{708BF0E1-94AF-422E-9216-18B76E779F53}" sibTransId="{5C1A78D3-FE90-43D1-B842-71F9B663C7C0}"/>
    <dgm:cxn modelId="{2BE4B2F4-8720-4B30-B6AE-9225D954D4B8}" type="presOf" srcId="{F89F0C13-DE3F-4E4E-B801-6E3F7956404F}" destId="{20C7A138-5000-4B0F-BF6D-AA74982761FF}" srcOrd="0" destOrd="0" presId="urn:microsoft.com/office/officeart/2008/layout/LinedList"/>
    <dgm:cxn modelId="{C63765B9-E25F-460C-8132-A1588E25546D}" type="presParOf" srcId="{0519D80A-3ED9-4BBB-B86C-9BDA66BAD9CA}" destId="{98F714A7-50F7-4821-986A-3954887E1D29}" srcOrd="0" destOrd="0" presId="urn:microsoft.com/office/officeart/2008/layout/LinedList"/>
    <dgm:cxn modelId="{1BFD1C05-7BED-482D-B4E5-FAF5550D9EEE}" type="presParOf" srcId="{0519D80A-3ED9-4BBB-B86C-9BDA66BAD9CA}" destId="{B4549083-5F02-481C-BDE9-7C68EB37D6FF}" srcOrd="1" destOrd="0" presId="urn:microsoft.com/office/officeart/2008/layout/LinedList"/>
    <dgm:cxn modelId="{5CC98FD5-CB27-4F42-A110-CC471864A376}" type="presParOf" srcId="{B4549083-5F02-481C-BDE9-7C68EB37D6FF}" destId="{1CF7B0F7-0D4B-4F8B-BF12-C2FDBD032924}" srcOrd="0" destOrd="0" presId="urn:microsoft.com/office/officeart/2008/layout/LinedList"/>
    <dgm:cxn modelId="{907EBE78-AED3-4FDD-A3B5-40C1F2105C9B}" type="presParOf" srcId="{B4549083-5F02-481C-BDE9-7C68EB37D6FF}" destId="{2BCAA325-D861-4E9B-AF91-D359EDEE467E}" srcOrd="1" destOrd="0" presId="urn:microsoft.com/office/officeart/2008/layout/LinedList"/>
    <dgm:cxn modelId="{E861F7FF-1160-4755-B92D-6332F2C942D5}" type="presParOf" srcId="{0519D80A-3ED9-4BBB-B86C-9BDA66BAD9CA}" destId="{3F97CA49-258C-4AAC-A395-B188AEE960F0}" srcOrd="2" destOrd="0" presId="urn:microsoft.com/office/officeart/2008/layout/LinedList"/>
    <dgm:cxn modelId="{43D2CB9A-0607-425A-AFF1-8F7278BD6D68}" type="presParOf" srcId="{0519D80A-3ED9-4BBB-B86C-9BDA66BAD9CA}" destId="{7805CE20-98B5-49C3-A4C0-5267A0A37F58}" srcOrd="3" destOrd="0" presId="urn:microsoft.com/office/officeart/2008/layout/LinedList"/>
    <dgm:cxn modelId="{C8FF4C69-068D-4519-B900-FFBA17494B63}" type="presParOf" srcId="{7805CE20-98B5-49C3-A4C0-5267A0A37F58}" destId="{C3908194-0289-4611-ACC5-72E2028F058E}" srcOrd="0" destOrd="0" presId="urn:microsoft.com/office/officeart/2008/layout/LinedList"/>
    <dgm:cxn modelId="{D1E4FE4F-3CB7-48E5-A5AD-12CD3E8BCD69}" type="presParOf" srcId="{7805CE20-98B5-49C3-A4C0-5267A0A37F58}" destId="{07E0A8FD-CC3A-498B-A251-AA17C768E8B7}" srcOrd="1" destOrd="0" presId="urn:microsoft.com/office/officeart/2008/layout/LinedList"/>
    <dgm:cxn modelId="{65498BDB-71F0-4FD9-9938-A5A655FFEB17}" type="presParOf" srcId="{0519D80A-3ED9-4BBB-B86C-9BDA66BAD9CA}" destId="{9AE48202-7CC1-45C2-9201-CF32E58DE534}" srcOrd="4" destOrd="0" presId="urn:microsoft.com/office/officeart/2008/layout/LinedList"/>
    <dgm:cxn modelId="{28C9CA02-92DA-4F20-833C-C91A9FC0363A}" type="presParOf" srcId="{0519D80A-3ED9-4BBB-B86C-9BDA66BAD9CA}" destId="{3F0BD982-5267-4002-B114-D7B8F5DB0411}" srcOrd="5" destOrd="0" presId="urn:microsoft.com/office/officeart/2008/layout/LinedList"/>
    <dgm:cxn modelId="{E236F1DD-64A2-465F-A1AC-71EFA6254B55}" type="presParOf" srcId="{3F0BD982-5267-4002-B114-D7B8F5DB0411}" destId="{20C7A138-5000-4B0F-BF6D-AA74982761FF}" srcOrd="0" destOrd="0" presId="urn:microsoft.com/office/officeart/2008/layout/LinedList"/>
    <dgm:cxn modelId="{8DA0B160-1A69-4A25-B1A2-605126CDEEC4}" type="presParOf" srcId="{3F0BD982-5267-4002-B114-D7B8F5DB0411}" destId="{A23D979A-8A0E-4143-BA9E-414A58901FA1}" srcOrd="1" destOrd="0" presId="urn:microsoft.com/office/officeart/2008/layout/LinedList"/>
    <dgm:cxn modelId="{1408AF7C-5807-4F3B-BCEE-8DA06FB02013}" type="presParOf" srcId="{0519D80A-3ED9-4BBB-B86C-9BDA66BAD9CA}" destId="{4565205A-B67C-443B-BC0E-4CEDF0BAFCF3}" srcOrd="6" destOrd="0" presId="urn:microsoft.com/office/officeart/2008/layout/LinedList"/>
    <dgm:cxn modelId="{6F1B5BBC-BDCF-4CE3-9B1C-BB0AD1B46C83}" type="presParOf" srcId="{0519D80A-3ED9-4BBB-B86C-9BDA66BAD9CA}" destId="{51C0A5F5-9CDE-4DF5-88A6-D97038962E3F}" srcOrd="7" destOrd="0" presId="urn:microsoft.com/office/officeart/2008/layout/LinedList"/>
    <dgm:cxn modelId="{E75EC6F5-7D48-4A7B-869D-3292E91020C2}" type="presParOf" srcId="{51C0A5F5-9CDE-4DF5-88A6-D97038962E3F}" destId="{D655978F-EF5B-48EF-90DC-4D91BE8C67F2}" srcOrd="0" destOrd="0" presId="urn:microsoft.com/office/officeart/2008/layout/LinedList"/>
    <dgm:cxn modelId="{1738BF55-6BB3-4271-BA80-28D960DD0EBC}" type="presParOf" srcId="{51C0A5F5-9CDE-4DF5-88A6-D97038962E3F}" destId="{4A3485C5-3CBC-4031-BAAE-3BD749C5E5AC}" srcOrd="1" destOrd="0" presId="urn:microsoft.com/office/officeart/2008/layout/LinedList"/>
    <dgm:cxn modelId="{B21C092A-92FA-4A17-A8A0-EACB166846BF}" type="presParOf" srcId="{0519D80A-3ED9-4BBB-B86C-9BDA66BAD9CA}" destId="{6091142D-8715-4378-AC09-13FA1744D8F2}" srcOrd="8" destOrd="0" presId="urn:microsoft.com/office/officeart/2008/layout/LinedList"/>
    <dgm:cxn modelId="{5C8DC93D-3039-4EA7-ADB0-D8D735185007}" type="presParOf" srcId="{0519D80A-3ED9-4BBB-B86C-9BDA66BAD9CA}" destId="{216EFF5A-0EF1-4ADA-A60A-46C8AFAAA884}" srcOrd="9" destOrd="0" presId="urn:microsoft.com/office/officeart/2008/layout/LinedList"/>
    <dgm:cxn modelId="{6CDD2042-9E7D-41FF-BAA3-A080C4447107}" type="presParOf" srcId="{216EFF5A-0EF1-4ADA-A60A-46C8AFAAA884}" destId="{8376E40B-7926-4898-91DC-7BFB1A9ADFF1}" srcOrd="0" destOrd="0" presId="urn:microsoft.com/office/officeart/2008/layout/LinedList"/>
    <dgm:cxn modelId="{A23D7FC9-922A-4437-9F02-FA09B8D264E9}" type="presParOf" srcId="{216EFF5A-0EF1-4ADA-A60A-46C8AFAAA884}" destId="{4D6114B4-9867-43CD-9004-6E246F65CDB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F76D2-9E48-4CB0-BCF8-2EEC06485FED}">
      <dsp:nvSpPr>
        <dsp:cNvPr id="0" name=""/>
        <dsp:cNvSpPr/>
      </dsp:nvSpPr>
      <dsp:spPr>
        <a:xfrm>
          <a:off x="0" y="714"/>
          <a:ext cx="11051178" cy="795600"/>
        </a:xfrm>
        <a:prstGeom prst="roundRect">
          <a:avLst/>
        </a:prstGeom>
        <a:solidFill>
          <a:srgbClr val="4F6281"/>
        </a:solidFill>
        <a:ln w="12700" cap="flat" cmpd="sng" algn="ctr">
          <a:solidFill>
            <a:srgbClr val="4F628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PR1 - Establish a benchmark for minimum standards for academic integrity policies in Europe and beyond based on good practice internationally</a:t>
          </a:r>
          <a:endParaRPr lang="pt-PT" sz="2000" b="1" kern="1200" dirty="0"/>
        </a:p>
      </dsp:txBody>
      <dsp:txXfrm>
        <a:off x="38838" y="39552"/>
        <a:ext cx="10973502" cy="717924"/>
      </dsp:txXfrm>
    </dsp:sp>
    <dsp:sp modelId="{572786BA-F458-4C67-9167-4D8182C42EBB}">
      <dsp:nvSpPr>
        <dsp:cNvPr id="0" name=""/>
        <dsp:cNvSpPr/>
      </dsp:nvSpPr>
      <dsp:spPr>
        <a:xfrm>
          <a:off x="0" y="796314"/>
          <a:ext cx="11051178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875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600" kern="1200" dirty="0" err="1"/>
            <a:t>Academic</a:t>
          </a:r>
          <a:r>
            <a:rPr lang="pt-PT" sz="1600" kern="1200" dirty="0"/>
            <a:t> </a:t>
          </a:r>
          <a:r>
            <a:rPr lang="pt-PT" sz="1600" kern="1200" dirty="0" err="1"/>
            <a:t>Integrity</a:t>
          </a:r>
          <a:r>
            <a:rPr lang="pt-PT" sz="1600" kern="1200" dirty="0"/>
            <a:t> Corpus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Guidelines for the development of Academic Integrity Policies</a:t>
          </a:r>
          <a:endParaRPr lang="pt-P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600" kern="1200" dirty="0"/>
            <a:t>Training for policymakers</a:t>
          </a:r>
        </a:p>
      </dsp:txBody>
      <dsp:txXfrm>
        <a:off x="0" y="796314"/>
        <a:ext cx="11051178" cy="828000"/>
      </dsp:txXfrm>
    </dsp:sp>
    <dsp:sp modelId="{7C07751C-AF38-4A67-9A2D-A8D4230F7687}">
      <dsp:nvSpPr>
        <dsp:cNvPr id="0" name=""/>
        <dsp:cNvSpPr/>
      </dsp:nvSpPr>
      <dsp:spPr>
        <a:xfrm>
          <a:off x="0" y="1624314"/>
          <a:ext cx="11051178" cy="795600"/>
        </a:xfrm>
        <a:prstGeom prst="roundRect">
          <a:avLst/>
        </a:prstGeom>
        <a:solidFill>
          <a:srgbClr val="4F6281"/>
        </a:solidFill>
        <a:ln w="12700" cap="flat" cmpd="sng" algn="ctr">
          <a:solidFill>
            <a:srgbClr val="4F628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PR2 - Help academics and undergraduate students to prevent, deter and detect academic misconduct through evidence-based guidance and training materials</a:t>
          </a:r>
          <a:endParaRPr lang="pt-PT" sz="2000" b="1" kern="1200" dirty="0"/>
        </a:p>
      </dsp:txBody>
      <dsp:txXfrm>
        <a:off x="38838" y="1663152"/>
        <a:ext cx="10973502" cy="717924"/>
      </dsp:txXfrm>
    </dsp:sp>
    <dsp:sp modelId="{CFD2E65D-2FF9-4306-91B2-6DA9C8422129}">
      <dsp:nvSpPr>
        <dsp:cNvPr id="0" name=""/>
        <dsp:cNvSpPr/>
      </dsp:nvSpPr>
      <dsp:spPr>
        <a:xfrm>
          <a:off x="0" y="2419914"/>
          <a:ext cx="11051178" cy="548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875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600" kern="1200" dirty="0"/>
            <a:t>Training </a:t>
          </a:r>
          <a:r>
            <a:rPr lang="pt-PT" sz="1600" kern="1200" dirty="0" err="1"/>
            <a:t>tools</a:t>
          </a:r>
          <a:r>
            <a:rPr lang="pt-PT" sz="1600" kern="1200" dirty="0"/>
            <a:t> for </a:t>
          </a:r>
          <a:r>
            <a:rPr lang="pt-PT" sz="1600" kern="1200" dirty="0" err="1"/>
            <a:t>students</a:t>
          </a:r>
          <a:endParaRPr lang="pt-P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Training tools for teachers and other educational stakeholders</a:t>
          </a:r>
          <a:endParaRPr lang="pt-PT" sz="1600" kern="1200" dirty="0"/>
        </a:p>
      </dsp:txBody>
      <dsp:txXfrm>
        <a:off x="0" y="2419914"/>
        <a:ext cx="11051178" cy="548550"/>
      </dsp:txXfrm>
    </dsp:sp>
    <dsp:sp modelId="{6B641DE7-695B-45B3-9F87-87F5F90380D5}">
      <dsp:nvSpPr>
        <dsp:cNvPr id="0" name=""/>
        <dsp:cNvSpPr/>
      </dsp:nvSpPr>
      <dsp:spPr>
        <a:xfrm>
          <a:off x="0" y="2968464"/>
          <a:ext cx="11051178" cy="795600"/>
        </a:xfrm>
        <a:prstGeom prst="roundRect">
          <a:avLst/>
        </a:prstGeom>
        <a:solidFill>
          <a:srgbClr val="4F6281"/>
        </a:solidFill>
        <a:ln w="12700" cap="flat" cmpd="sng" algn="ctr">
          <a:solidFill>
            <a:srgbClr val="4F628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PR3 – Support for Victims of Academic Misconduct – an interactive portal and support network to support victims of academic and research malpractice</a:t>
          </a:r>
          <a:endParaRPr lang="pt-PT" sz="2000" b="1" kern="1200" dirty="0"/>
        </a:p>
      </dsp:txBody>
      <dsp:txXfrm>
        <a:off x="38838" y="3007302"/>
        <a:ext cx="10973502" cy="717924"/>
      </dsp:txXfrm>
    </dsp:sp>
    <dsp:sp modelId="{8942CFA7-09B6-4074-8DD0-3E7F425C6099}">
      <dsp:nvSpPr>
        <dsp:cNvPr id="0" name=""/>
        <dsp:cNvSpPr/>
      </dsp:nvSpPr>
      <dsp:spPr>
        <a:xfrm>
          <a:off x="0" y="3764064"/>
          <a:ext cx="11051178" cy="548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875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Raise awareness for victims of academic and research misconduct</a:t>
          </a:r>
          <a:endParaRPr lang="pt-P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Online support network to provide guidance to anyone affected by the unethical actions of others</a:t>
          </a:r>
          <a:endParaRPr lang="pt-PT" sz="1600" kern="1200" dirty="0"/>
        </a:p>
      </dsp:txBody>
      <dsp:txXfrm>
        <a:off x="0" y="3764064"/>
        <a:ext cx="11051178" cy="548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A4C8F-2F83-44D6-86A0-D03C107A1751}">
      <dsp:nvSpPr>
        <dsp:cNvPr id="0" name=""/>
        <dsp:cNvSpPr/>
      </dsp:nvSpPr>
      <dsp:spPr>
        <a:xfrm>
          <a:off x="954103" y="10133"/>
          <a:ext cx="9010164" cy="1312223"/>
        </a:xfrm>
        <a:prstGeom prst="rightArrow">
          <a:avLst>
            <a:gd name="adj1" fmla="val 50000"/>
            <a:gd name="adj2" fmla="val 50000"/>
          </a:avLst>
        </a:prstGeom>
        <a:solidFill>
          <a:srgbClr val="4F6281"/>
        </a:solidFill>
        <a:ln w="12700" cap="flat" cmpd="sng" algn="ctr">
          <a:solidFill>
            <a:srgbClr val="4F628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831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500" b="1" kern="1200" dirty="0"/>
            <a:t>Online </a:t>
          </a:r>
          <a:r>
            <a:rPr lang="pt-PT" sz="2500" b="1" kern="1200" dirty="0" err="1"/>
            <a:t>Survey</a:t>
          </a:r>
          <a:endParaRPr lang="pt-PT" sz="2500" b="1" kern="1200" dirty="0"/>
        </a:p>
      </dsp:txBody>
      <dsp:txXfrm>
        <a:off x="954103" y="338189"/>
        <a:ext cx="8682108" cy="656111"/>
      </dsp:txXfrm>
    </dsp:sp>
    <dsp:sp modelId="{4D62ACE8-0B2B-4ECD-A601-885E26DF2BA2}">
      <dsp:nvSpPr>
        <dsp:cNvPr id="0" name=""/>
        <dsp:cNvSpPr/>
      </dsp:nvSpPr>
      <dsp:spPr>
        <a:xfrm>
          <a:off x="954103" y="1022047"/>
          <a:ext cx="2775130" cy="25278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F628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 dirty="0"/>
            <a:t>- </a:t>
          </a:r>
          <a:r>
            <a:rPr lang="pt-PT" sz="2200" kern="1200" dirty="0" err="1"/>
            <a:t>Undergraduate</a:t>
          </a:r>
          <a:endParaRPr lang="pt-PT" sz="2200" kern="1200" dirty="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 dirty="0"/>
            <a:t>- Master &amp; PhD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 dirty="0"/>
            <a:t>- </a:t>
          </a:r>
          <a:r>
            <a:rPr lang="pt-PT" sz="2200" kern="1200" dirty="0" err="1"/>
            <a:t>Researchers</a:t>
          </a:r>
          <a:endParaRPr lang="pt-PT" sz="2200" kern="1200" dirty="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 dirty="0"/>
            <a:t>- </a:t>
          </a:r>
          <a:r>
            <a:rPr lang="pt-PT" sz="2200" kern="1200" dirty="0" err="1"/>
            <a:t>Academic</a:t>
          </a:r>
          <a:r>
            <a:rPr lang="pt-PT" sz="2200" kern="1200" dirty="0"/>
            <a:t> staff</a:t>
          </a:r>
        </a:p>
      </dsp:txBody>
      <dsp:txXfrm>
        <a:off x="954103" y="1022047"/>
        <a:ext cx="2775130" cy="2527825"/>
      </dsp:txXfrm>
    </dsp:sp>
    <dsp:sp modelId="{A7B69BEF-0804-4DCA-9E0F-74C83100E6E0}">
      <dsp:nvSpPr>
        <dsp:cNvPr id="0" name=""/>
        <dsp:cNvSpPr/>
      </dsp:nvSpPr>
      <dsp:spPr>
        <a:xfrm>
          <a:off x="3729234" y="447541"/>
          <a:ext cx="6235033" cy="1312223"/>
        </a:xfrm>
        <a:prstGeom prst="rightArrow">
          <a:avLst>
            <a:gd name="adj1" fmla="val 50000"/>
            <a:gd name="adj2" fmla="val 50000"/>
          </a:avLst>
        </a:prstGeom>
        <a:solidFill>
          <a:srgbClr val="4F6281"/>
        </a:solidFill>
        <a:ln w="12700" cap="flat" cmpd="sng" algn="ctr">
          <a:solidFill>
            <a:srgbClr val="4F628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831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500" b="1" kern="1200" dirty="0" err="1"/>
            <a:t>Aims</a:t>
          </a:r>
          <a:endParaRPr lang="pt-PT" sz="2500" b="1" kern="1200" dirty="0"/>
        </a:p>
      </dsp:txBody>
      <dsp:txXfrm>
        <a:off x="3729234" y="775597"/>
        <a:ext cx="5906977" cy="656111"/>
      </dsp:txXfrm>
    </dsp:sp>
    <dsp:sp modelId="{6E7E7D14-DE17-4084-A2DA-4192BD4F696F}">
      <dsp:nvSpPr>
        <dsp:cNvPr id="0" name=""/>
        <dsp:cNvSpPr/>
      </dsp:nvSpPr>
      <dsp:spPr>
        <a:xfrm>
          <a:off x="3729234" y="1459455"/>
          <a:ext cx="2775130" cy="25278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F628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 dirty="0" err="1"/>
            <a:t>Assess</a:t>
          </a:r>
          <a:r>
            <a:rPr lang="pt-PT" sz="2200" kern="1200" dirty="0"/>
            <a:t> target </a:t>
          </a:r>
          <a:r>
            <a:rPr lang="pt-PT" sz="2200" kern="1200" dirty="0" err="1"/>
            <a:t>group’s</a:t>
          </a:r>
          <a:r>
            <a:rPr lang="pt-PT" sz="2200" kern="1200" dirty="0"/>
            <a:t> </a:t>
          </a:r>
          <a:r>
            <a:rPr lang="pt-PT" sz="2200" kern="1200" dirty="0" err="1"/>
            <a:t>knowledge</a:t>
          </a:r>
          <a:r>
            <a:rPr lang="pt-PT" sz="2200" kern="1200" dirty="0"/>
            <a:t>, </a:t>
          </a:r>
          <a:r>
            <a:rPr lang="pt-PT" sz="2200" kern="1200" dirty="0" err="1"/>
            <a:t>attitudes</a:t>
          </a:r>
          <a:r>
            <a:rPr lang="pt-PT" sz="2200" kern="1200" dirty="0"/>
            <a:t>, </a:t>
          </a:r>
          <a:r>
            <a:rPr lang="pt-PT" sz="2200" kern="1200" dirty="0" err="1"/>
            <a:t>experiences</a:t>
          </a:r>
          <a:r>
            <a:rPr lang="pt-PT" sz="2200" kern="1200" dirty="0"/>
            <a:t> &amp; support needs </a:t>
          </a:r>
          <a:r>
            <a:rPr lang="pt-PT" sz="2200" kern="1200" dirty="0" err="1"/>
            <a:t>on</a:t>
          </a:r>
          <a:r>
            <a:rPr lang="pt-PT" sz="2200" kern="1200" dirty="0"/>
            <a:t> </a:t>
          </a:r>
          <a:r>
            <a:rPr lang="pt-PT" sz="2200" kern="1200" dirty="0" err="1"/>
            <a:t>academic</a:t>
          </a:r>
          <a:r>
            <a:rPr lang="pt-PT" sz="2200" kern="1200" dirty="0"/>
            <a:t> </a:t>
          </a:r>
          <a:r>
            <a:rPr lang="pt-PT" sz="2200" kern="1200" dirty="0" err="1"/>
            <a:t>integrity</a:t>
          </a:r>
          <a:r>
            <a:rPr lang="pt-PT" sz="2200" kern="1200" dirty="0"/>
            <a:t>, </a:t>
          </a:r>
          <a:r>
            <a:rPr lang="pt-PT" sz="2200" kern="1200" dirty="0" err="1"/>
            <a:t>academic</a:t>
          </a:r>
          <a:r>
            <a:rPr lang="pt-PT" sz="2200" kern="1200" dirty="0"/>
            <a:t> </a:t>
          </a:r>
          <a:r>
            <a:rPr lang="pt-PT" sz="2200" kern="1200" dirty="0" err="1"/>
            <a:t>misconduct</a:t>
          </a:r>
          <a:r>
            <a:rPr lang="pt-PT" sz="2200" kern="1200" dirty="0"/>
            <a:t> &amp; </a:t>
          </a:r>
          <a:r>
            <a:rPr lang="pt-PT" sz="2200" kern="1200" dirty="0" err="1"/>
            <a:t>questionable</a:t>
          </a:r>
          <a:r>
            <a:rPr lang="pt-PT" sz="2200" kern="1200" dirty="0"/>
            <a:t> </a:t>
          </a:r>
          <a:r>
            <a:rPr lang="pt-PT" sz="2200" kern="1200" dirty="0" err="1"/>
            <a:t>practices</a:t>
          </a:r>
          <a:endParaRPr lang="pt-PT" sz="2200" kern="1200" dirty="0"/>
        </a:p>
      </dsp:txBody>
      <dsp:txXfrm>
        <a:off x="3729234" y="1459455"/>
        <a:ext cx="2775130" cy="2527825"/>
      </dsp:txXfrm>
    </dsp:sp>
    <dsp:sp modelId="{68C67172-A79A-45D5-A954-8700325A06EE}">
      <dsp:nvSpPr>
        <dsp:cNvPr id="0" name=""/>
        <dsp:cNvSpPr/>
      </dsp:nvSpPr>
      <dsp:spPr>
        <a:xfrm>
          <a:off x="6504365" y="884949"/>
          <a:ext cx="3459903" cy="1312223"/>
        </a:xfrm>
        <a:prstGeom prst="rightArrow">
          <a:avLst>
            <a:gd name="adj1" fmla="val 50000"/>
            <a:gd name="adj2" fmla="val 50000"/>
          </a:avLst>
        </a:prstGeom>
        <a:solidFill>
          <a:srgbClr val="4F6281"/>
        </a:solidFill>
        <a:ln w="12700" cap="flat" cmpd="sng" algn="ctr">
          <a:solidFill>
            <a:srgbClr val="4F628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831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500" b="1" kern="1200" dirty="0"/>
            <a:t>Ethical </a:t>
          </a:r>
          <a:r>
            <a:rPr lang="pt-PT" sz="2500" b="1" kern="1200" dirty="0" err="1"/>
            <a:t>Approval</a:t>
          </a:r>
          <a:endParaRPr lang="pt-PT" sz="2500" b="1" kern="1200" dirty="0"/>
        </a:p>
      </dsp:txBody>
      <dsp:txXfrm>
        <a:off x="6504365" y="1213005"/>
        <a:ext cx="3131847" cy="656111"/>
      </dsp:txXfrm>
    </dsp:sp>
    <dsp:sp modelId="{E9E0E3D1-E87D-4578-BC11-C32F9C0229C2}">
      <dsp:nvSpPr>
        <dsp:cNvPr id="0" name=""/>
        <dsp:cNvSpPr/>
      </dsp:nvSpPr>
      <dsp:spPr>
        <a:xfrm>
          <a:off x="6504365" y="1896862"/>
          <a:ext cx="2775130" cy="24908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F628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 dirty="0"/>
            <a:t>- ENAI Ethical </a:t>
          </a:r>
          <a:r>
            <a:rPr lang="pt-PT" sz="2200" kern="1200" dirty="0" err="1"/>
            <a:t>Approval</a:t>
          </a:r>
          <a:endParaRPr lang="pt-PT" sz="2200" kern="1200" dirty="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 dirty="0"/>
            <a:t>- </a:t>
          </a:r>
          <a:r>
            <a:rPr lang="pt-PT" sz="2200" kern="1200" dirty="0" err="1"/>
            <a:t>Canakkale</a:t>
          </a:r>
          <a:r>
            <a:rPr lang="pt-PT" sz="2200" kern="1200" dirty="0"/>
            <a:t> </a:t>
          </a:r>
          <a:r>
            <a:rPr lang="pt-PT" sz="2200" kern="1200" dirty="0" err="1"/>
            <a:t>Onsekiz</a:t>
          </a:r>
          <a:r>
            <a:rPr lang="pt-PT" sz="2200" kern="1200" dirty="0"/>
            <a:t> Mart </a:t>
          </a:r>
          <a:r>
            <a:rPr lang="pt-PT" sz="2200" kern="1200" dirty="0" err="1"/>
            <a:t>University</a:t>
          </a:r>
          <a:r>
            <a:rPr lang="pt-PT" sz="2200" kern="1200" dirty="0"/>
            <a:t> (</a:t>
          </a:r>
          <a:r>
            <a:rPr lang="pt-PT" sz="2200" kern="1200" dirty="0" err="1"/>
            <a:t>Türkiye</a:t>
          </a:r>
          <a:r>
            <a:rPr lang="pt-PT" sz="2200" kern="1200" dirty="0"/>
            <a:t>) Ethical </a:t>
          </a:r>
          <a:r>
            <a:rPr lang="pt-PT" sz="2200" kern="1200" dirty="0" err="1"/>
            <a:t>Approval</a:t>
          </a:r>
          <a:r>
            <a:rPr lang="pt-PT" sz="2200" kern="1200" dirty="0"/>
            <a:t> – </a:t>
          </a:r>
          <a:r>
            <a:rPr lang="pt-PT" sz="2200" kern="1200" dirty="0" err="1"/>
            <a:t>Coordinator</a:t>
          </a:r>
          <a:endParaRPr lang="pt-PT" sz="2200" kern="1200" dirty="0"/>
        </a:p>
      </dsp:txBody>
      <dsp:txXfrm>
        <a:off x="6504365" y="1896862"/>
        <a:ext cx="2775130" cy="24908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714A7-50F7-4821-986A-3954887E1D29}">
      <dsp:nvSpPr>
        <dsp:cNvPr id="0" name=""/>
        <dsp:cNvSpPr/>
      </dsp:nvSpPr>
      <dsp:spPr>
        <a:xfrm>
          <a:off x="0" y="531"/>
          <a:ext cx="539723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F7B0F7-0D4B-4F8B-BF12-C2FDBD032924}">
      <dsp:nvSpPr>
        <dsp:cNvPr id="0" name=""/>
        <dsp:cNvSpPr/>
      </dsp:nvSpPr>
      <dsp:spPr>
        <a:xfrm>
          <a:off x="0" y="531"/>
          <a:ext cx="5397237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/>
            <a:t>Were </a:t>
          </a:r>
          <a:r>
            <a:rPr lang="pt-PT" sz="2400" kern="1200" dirty="0" err="1"/>
            <a:t>the</a:t>
          </a:r>
          <a:r>
            <a:rPr lang="pt-PT" sz="2400" kern="1200" dirty="0"/>
            <a:t> </a:t>
          </a:r>
          <a:r>
            <a:rPr lang="pt-PT" sz="2400" kern="1200" dirty="0" err="1"/>
            <a:t>questions</a:t>
          </a:r>
          <a:r>
            <a:rPr lang="pt-PT" sz="2400" kern="1200" dirty="0"/>
            <a:t> made clear to you?</a:t>
          </a:r>
          <a:endParaRPr lang="en-US" sz="2400" kern="1200" dirty="0"/>
        </a:p>
      </dsp:txBody>
      <dsp:txXfrm>
        <a:off x="0" y="531"/>
        <a:ext cx="5397237" cy="870055"/>
      </dsp:txXfrm>
    </dsp:sp>
    <dsp:sp modelId="{3F97CA49-258C-4AAC-A395-B188AEE960F0}">
      <dsp:nvSpPr>
        <dsp:cNvPr id="0" name=""/>
        <dsp:cNvSpPr/>
      </dsp:nvSpPr>
      <dsp:spPr>
        <a:xfrm>
          <a:off x="0" y="870586"/>
          <a:ext cx="539723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3908194-0289-4611-ACC5-72E2028F058E}">
      <dsp:nvSpPr>
        <dsp:cNvPr id="0" name=""/>
        <dsp:cNvSpPr/>
      </dsp:nvSpPr>
      <dsp:spPr>
        <a:xfrm>
          <a:off x="0" y="870586"/>
          <a:ext cx="5397237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/>
            <a:t>Were </a:t>
          </a:r>
          <a:r>
            <a:rPr lang="pt-PT" sz="2400" kern="1200" dirty="0" err="1"/>
            <a:t>the</a:t>
          </a:r>
          <a:r>
            <a:rPr lang="pt-PT" sz="2400" kern="1200" dirty="0"/>
            <a:t> </a:t>
          </a:r>
          <a:r>
            <a:rPr lang="pt-PT" sz="2400" kern="1200" dirty="0" err="1"/>
            <a:t>questions</a:t>
          </a:r>
          <a:r>
            <a:rPr lang="pt-PT" sz="2400" kern="1200" dirty="0"/>
            <a:t> </a:t>
          </a:r>
          <a:r>
            <a:rPr lang="pt-PT" sz="2400" kern="1200" dirty="0" err="1"/>
            <a:t>relevant</a:t>
          </a:r>
          <a:r>
            <a:rPr lang="pt-PT" sz="2400" kern="1200" dirty="0"/>
            <a:t> to </a:t>
          </a:r>
          <a:r>
            <a:rPr lang="pt-PT" sz="2400" kern="1200" dirty="0" err="1"/>
            <a:t>your</a:t>
          </a:r>
          <a:r>
            <a:rPr lang="pt-PT" sz="2400" kern="1200" dirty="0"/>
            <a:t> </a:t>
          </a:r>
          <a:r>
            <a:rPr lang="pt-PT" sz="2400" kern="1200" dirty="0" err="1"/>
            <a:t>own</a:t>
          </a:r>
          <a:r>
            <a:rPr lang="pt-PT" sz="2400" kern="1200" dirty="0"/>
            <a:t> </a:t>
          </a:r>
          <a:r>
            <a:rPr lang="pt-PT" sz="2400" kern="1200" dirty="0" err="1"/>
            <a:t>context</a:t>
          </a:r>
          <a:r>
            <a:rPr lang="pt-PT" sz="2400" kern="1200" dirty="0"/>
            <a:t>?</a:t>
          </a:r>
          <a:endParaRPr lang="en-US" sz="2400" kern="1200" dirty="0"/>
        </a:p>
      </dsp:txBody>
      <dsp:txXfrm>
        <a:off x="0" y="870586"/>
        <a:ext cx="5397237" cy="870055"/>
      </dsp:txXfrm>
    </dsp:sp>
    <dsp:sp modelId="{9AE48202-7CC1-45C2-9201-CF32E58DE534}">
      <dsp:nvSpPr>
        <dsp:cNvPr id="0" name=""/>
        <dsp:cNvSpPr/>
      </dsp:nvSpPr>
      <dsp:spPr>
        <a:xfrm>
          <a:off x="0" y="1740641"/>
          <a:ext cx="539723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0C7A138-5000-4B0F-BF6D-AA74982761FF}">
      <dsp:nvSpPr>
        <dsp:cNvPr id="0" name=""/>
        <dsp:cNvSpPr/>
      </dsp:nvSpPr>
      <dsp:spPr>
        <a:xfrm>
          <a:off x="0" y="1740641"/>
          <a:ext cx="5397237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/>
            <a:t>Did you find overlap between questions?</a:t>
          </a:r>
          <a:endParaRPr lang="en-US" sz="2400" kern="1200"/>
        </a:p>
      </dsp:txBody>
      <dsp:txXfrm>
        <a:off x="0" y="1740641"/>
        <a:ext cx="5397237" cy="870055"/>
      </dsp:txXfrm>
    </dsp:sp>
    <dsp:sp modelId="{4565205A-B67C-443B-BC0E-4CEDF0BAFCF3}">
      <dsp:nvSpPr>
        <dsp:cNvPr id="0" name=""/>
        <dsp:cNvSpPr/>
      </dsp:nvSpPr>
      <dsp:spPr>
        <a:xfrm>
          <a:off x="0" y="2610696"/>
          <a:ext cx="539723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655978F-EF5B-48EF-90DC-4D91BE8C67F2}">
      <dsp:nvSpPr>
        <dsp:cNvPr id="0" name=""/>
        <dsp:cNvSpPr/>
      </dsp:nvSpPr>
      <dsp:spPr>
        <a:xfrm>
          <a:off x="0" y="2610696"/>
          <a:ext cx="5397237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 err="1"/>
            <a:t>Was</a:t>
          </a:r>
          <a:r>
            <a:rPr lang="pt-PT" sz="2400" kern="1200" dirty="0"/>
            <a:t> </a:t>
          </a:r>
          <a:r>
            <a:rPr lang="pt-PT" sz="2400" kern="1200" dirty="0" err="1"/>
            <a:t>the</a:t>
          </a:r>
          <a:r>
            <a:rPr lang="pt-PT" sz="2400" kern="1200" dirty="0"/>
            <a:t> </a:t>
          </a:r>
          <a:r>
            <a:rPr lang="pt-PT" sz="2400" kern="1200" dirty="0" err="1"/>
            <a:t>survey</a:t>
          </a:r>
          <a:r>
            <a:rPr lang="pt-PT" sz="2400" kern="1200" dirty="0"/>
            <a:t> too </a:t>
          </a:r>
          <a:r>
            <a:rPr lang="pt-PT" sz="2400" kern="1200" dirty="0" err="1"/>
            <a:t>long</a:t>
          </a:r>
          <a:r>
            <a:rPr lang="pt-PT" sz="2400" kern="1200" dirty="0"/>
            <a:t>?</a:t>
          </a:r>
          <a:endParaRPr lang="en-US" sz="2400" kern="1200" dirty="0"/>
        </a:p>
      </dsp:txBody>
      <dsp:txXfrm>
        <a:off x="0" y="2610696"/>
        <a:ext cx="5397237" cy="870055"/>
      </dsp:txXfrm>
    </dsp:sp>
    <dsp:sp modelId="{6091142D-8715-4378-AC09-13FA1744D8F2}">
      <dsp:nvSpPr>
        <dsp:cNvPr id="0" name=""/>
        <dsp:cNvSpPr/>
      </dsp:nvSpPr>
      <dsp:spPr>
        <a:xfrm>
          <a:off x="0" y="3480751"/>
          <a:ext cx="539723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376E40B-7926-4898-91DC-7BFB1A9ADFF1}">
      <dsp:nvSpPr>
        <dsp:cNvPr id="0" name=""/>
        <dsp:cNvSpPr/>
      </dsp:nvSpPr>
      <dsp:spPr>
        <a:xfrm>
          <a:off x="0" y="3480751"/>
          <a:ext cx="5397237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/>
            <a:t>Would you </a:t>
          </a:r>
          <a:r>
            <a:rPr lang="pt-PT" sz="2400" kern="1200" dirty="0" err="1"/>
            <a:t>like</a:t>
          </a:r>
          <a:r>
            <a:rPr lang="pt-PT" sz="2400" kern="1200" dirty="0"/>
            <a:t> to </a:t>
          </a:r>
          <a:r>
            <a:rPr lang="pt-PT" sz="2400" kern="1200" dirty="0" err="1"/>
            <a:t>make</a:t>
          </a:r>
          <a:r>
            <a:rPr lang="pt-PT" sz="2400" kern="1200" dirty="0"/>
            <a:t> any </a:t>
          </a:r>
          <a:r>
            <a:rPr lang="pt-PT" sz="2400" kern="1200" dirty="0" err="1"/>
            <a:t>suggestions</a:t>
          </a:r>
          <a:r>
            <a:rPr lang="pt-PT" sz="2400" kern="1200" dirty="0"/>
            <a:t> to improve </a:t>
          </a:r>
          <a:r>
            <a:rPr lang="pt-PT" sz="2400" kern="1200" dirty="0" err="1"/>
            <a:t>the</a:t>
          </a:r>
          <a:r>
            <a:rPr lang="pt-PT" sz="2400" kern="1200" dirty="0"/>
            <a:t> </a:t>
          </a:r>
          <a:r>
            <a:rPr lang="pt-PT" sz="2400" kern="1200" dirty="0" err="1"/>
            <a:t>survey</a:t>
          </a:r>
          <a:r>
            <a:rPr lang="pt-PT" sz="2400" kern="1200" dirty="0"/>
            <a:t>?</a:t>
          </a:r>
          <a:endParaRPr lang="en-US" sz="2400" kern="1200" dirty="0"/>
        </a:p>
      </dsp:txBody>
      <dsp:txXfrm>
        <a:off x="0" y="3480751"/>
        <a:ext cx="5397237" cy="870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3BD43-8DF3-40E4-82F2-F35941CB8DAB}" type="datetimeFigureOut">
              <a:rPr lang="pt-PT" smtClean="0"/>
              <a:t>18/08/2023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FCCEF-C5C4-4CD8-B214-D0BF63F6964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61751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4805F8-3D23-443F-8E0B-0A91ADE9E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6F5F542-3CA0-4A21-B2DF-9406B5AB2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C617BC-155C-41BD-BE22-BB3CFB6B5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F702-094C-440D-8412-710ED319969A}" type="datetime1">
              <a:rPr lang="tr-TR" smtClean="0"/>
              <a:t>18.08.2023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74E7CF8-F00C-410E-AF23-491CD784D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ENAI Annual Academic Integrity Summer School - Maribor (Slovenia) - 21st August 2023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8147FEA-24CD-46CC-8499-F3AD69BE1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0AEB-6E1B-4251-BE52-F43F4BD664A9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2551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072C6E-BD81-404F-AA8B-E0C43674C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B368729-E9F8-4B06-A2F8-9361F48D8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B942D7C-0A1F-45F4-971D-47776065D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50C5-3DA8-4B36-94A0-A25254E13995}" type="datetime1">
              <a:rPr lang="tr-TR" smtClean="0"/>
              <a:t>18.08.2023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88CCA26-FCB9-4D32-B2C9-3F11B4C42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ENAI Annual Academic Integrity Summer School - Maribor (Slovenia) - 21st August 2023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3BA9ADA-DD43-4A14-BCFC-353A18497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0AEB-6E1B-4251-BE52-F43F4BD664A9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596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D647DEF-281A-44AF-BF12-5141987C83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691450C-809E-4BA0-947A-B625FB9AD5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3D03715-16C8-41F2-82FF-E90298B3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E03E7-4EB0-4049-9537-8035C4747F3B}" type="datetime1">
              <a:rPr lang="tr-TR" smtClean="0"/>
              <a:t>18.08.2023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1A9D90B-FF3C-436A-B604-7F8270CC7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ENAI Annual Academic Integrity Summer School - Maribor (Slovenia) - 21st August 2023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BA03A4D-D8C3-494C-8C5E-FB51F2145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0AEB-6E1B-4251-BE52-F43F4BD664A9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965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E4BF62-92AA-46B2-8534-C8E9651EF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340E2EF-46B8-4045-9F80-4561CB9FA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5FAEFBB-4D88-4DC0-853A-009EB84D7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82C0-DF35-4D5A-909B-AA824BD8CF44}" type="datetime1">
              <a:rPr lang="tr-TR" smtClean="0"/>
              <a:t>18.08.2023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5CAD937-B8F9-4E05-85DE-79EBBBCAC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ENAI Annual Academic Integrity Summer School - Maribor (Slovenia) - 21st August 2023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ED8028A-879F-477C-A578-442ADFB6C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0AEB-6E1B-4251-BE52-F43F4BD664A9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035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AAF86C-A09B-4216-B16B-315F20852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DF4F266-655E-43FF-A41F-42404B4FE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1AA94FF-B514-4B57-90DE-EAE53D1CE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D5FE-9962-406F-8B59-D1881C200915}" type="datetime1">
              <a:rPr lang="tr-TR" smtClean="0"/>
              <a:t>18.08.2023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901FD1A-816D-4BA2-945A-0D410B9B4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ENAI Annual Academic Integrity Summer School - Maribor (Slovenia) - 21st August 2023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3AF52DA-229C-4E53-A4D1-F12AF743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0AEB-6E1B-4251-BE52-F43F4BD664A9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415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4E93A84-B6CC-48F9-889B-1F9E84FCB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898E2E5-C224-4578-B591-999FD72A06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F07BF23-BA51-459F-B180-2D32F53C7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5E4CB6A-EABD-475E-8A95-A675242DE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FB09-403D-4D5B-A9DD-1AF83D9E77B6}" type="datetime1">
              <a:rPr lang="tr-TR" smtClean="0"/>
              <a:t>18.08.2023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C4E961A-2149-4800-A6F2-0573C265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ENAI Annual Academic Integrity Summer School - Maribor (Slovenia) - 21st August 2023</a:t>
            </a: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6A11292-56DA-4996-B926-75E4020E2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0AEB-6E1B-4251-BE52-F43F4BD664A9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4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E040F7-9359-46BD-A27C-8E26EDEF6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545C256-9FFB-4631-BB77-8DAE62B89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0E407E8-2233-447F-907F-0EFE32511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88633DD-CA2C-4E59-B285-5F1FCD1AFD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EA3191A-2C84-43B7-B2A9-CBA8F422B4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55FAF74-FDBC-42C1-9B1A-A337423A8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4D18-65E1-459F-BD78-FC0696A84B98}" type="datetime1">
              <a:rPr lang="tr-TR" smtClean="0"/>
              <a:t>18.08.2023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7A06355-8B20-4A5F-A75A-2E57E06C1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ENAI Annual Academic Integrity Summer School - Maribor (Slovenia) - 21st August 2023</a:t>
            </a:r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20BB1B1-ED23-4C75-8A22-4D7DEF2E2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0AEB-6E1B-4251-BE52-F43F4BD664A9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8122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B8501C-416E-4FC5-B7C5-B0A120100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4022FA3C-60B3-4304-A264-1C1794C5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EAF1-7B6B-4DBC-B6AD-101E81E3ED9A}" type="datetime1">
              <a:rPr lang="tr-TR" smtClean="0"/>
              <a:t>18.08.2023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E7B80CC-487E-4AC1-9126-FFDEA534B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ENAI Annual Academic Integrity Summer School - Maribor (Slovenia) - 21st August 2023</a:t>
            </a:r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61440CA-25AA-4622-936F-8731D9EC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0AEB-6E1B-4251-BE52-F43F4BD664A9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547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1962305-D276-4ED5-9D17-5182AB9AC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C0CE-2C40-41D7-A835-20DD17502571}" type="datetime1">
              <a:rPr lang="tr-TR" smtClean="0"/>
              <a:t>18.08.2023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B389F96-E429-4E2D-A388-8D4F7C63B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ENAI Annual Academic Integrity Summer School - Maribor (Slovenia) - 21st August 2023</a:t>
            </a:r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C9152D3-662B-4A24-84CD-93445E2E5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0AEB-6E1B-4251-BE52-F43F4BD664A9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256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4DA2CA-5920-43FF-8B1C-55F4DE77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C7DDAFE-3B4A-467A-B607-C0C3D0D3A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D14A6F1-7CF3-4A82-A73E-E79FCF65B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4C097CB-1DE5-41DE-886F-7051E3DD6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942C-1571-48A2-BE93-F7EDF16438C7}" type="datetime1">
              <a:rPr lang="tr-TR" smtClean="0"/>
              <a:t>18.08.2023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43D3AD4-F917-4568-8137-E08C9F1EC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ENAI Annual Academic Integrity Summer School - Maribor (Slovenia) - 21st August 2023</a:t>
            </a: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9A84EF3-0FF5-44DB-98A7-88A0A5455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0AEB-6E1B-4251-BE52-F43F4BD664A9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368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59C263-7E8E-4FA5-A002-0E757F4F5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E694222-0D46-42B9-A3F4-7BB7C4FB90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26C6D70-9927-435A-9156-26D39BB82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6FE92D6-7237-455A-B1DE-CD0C06C3D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BA81-B95A-4A71-A355-91038DBC7238}" type="datetime1">
              <a:rPr lang="tr-TR" smtClean="0"/>
              <a:t>18.08.2023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70A1AC1-3577-4367-A366-8A785BA0E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ENAI Annual Academic Integrity Summer School - Maribor (Slovenia) - 21st August 2023</a:t>
            </a: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D596F3E-3444-4933-922C-89F293530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0AEB-6E1B-4251-BE52-F43F4BD664A9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294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F173B16-794C-4EF4-AD5B-7AD25D07F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77AE5A6-E943-42DF-AE0D-C35BB4AF0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6A6DB71-62AF-4081-BF4B-DCAE5460DB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FD79A-D799-4B8F-9DF1-4EB65B54BF08}" type="datetime1">
              <a:rPr lang="tr-TR" smtClean="0"/>
              <a:t>18.08.2023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B7ACF66-04CA-4690-8A4B-FDA99E65AF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ENAI Annual Academic Integrity Summer School - Maribor (Slovenia) - 21st August 2023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E963764-FA20-42B5-B8F5-805AEFF2BB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60AEB-6E1B-4251-BE52-F43F4BD664A9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558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hyperlink" Target="https://www.youtube.com/%40europeannetworkforacademic4752" TargetMode="External"/><Relationship Id="rId3" Type="http://schemas.openxmlformats.org/officeDocument/2006/relationships/hyperlink" Target="mailto:rita.santos@academicintegrity.eu" TargetMode="External"/><Relationship Id="rId7" Type="http://schemas.openxmlformats.org/officeDocument/2006/relationships/hyperlink" Target="https://www.facebook.com/academicintegrity.eu" TargetMode="External"/><Relationship Id="rId12" Type="http://schemas.openxmlformats.org/officeDocument/2006/relationships/image" Target="../media/image28.jpg"/><Relationship Id="rId2" Type="http://schemas.openxmlformats.org/officeDocument/2006/relationships/hyperlink" Target="mailto:info@academicintegrity.e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11" Type="http://schemas.openxmlformats.org/officeDocument/2006/relationships/hyperlink" Target="https://www.linkedin.com/in/enai-european-network-for-academic-integrity-9a4578168/" TargetMode="External"/><Relationship Id="rId5" Type="http://schemas.openxmlformats.org/officeDocument/2006/relationships/image" Target="../media/image5.jpeg"/><Relationship Id="rId10" Type="http://schemas.openxmlformats.org/officeDocument/2006/relationships/image" Target="../media/image27.png"/><Relationship Id="rId4" Type="http://schemas.openxmlformats.org/officeDocument/2006/relationships/hyperlink" Target="mailto:victims@academicintegrity.eu" TargetMode="External"/><Relationship Id="rId9" Type="http://schemas.openxmlformats.org/officeDocument/2006/relationships/hyperlink" Target="https://twitter.com/enaintegrit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C42F84E-9F2C-4C02-B4B2-E143ABC95B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3840"/>
            <a:ext cx="9144000" cy="2539008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Raising Awareness for Victims of Academic &amp; Research Misconduct – Validation of the Erasmus+ FAITH Survey</a:t>
            </a:r>
            <a:endParaRPr lang="tr-TR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60DA8BF-AA61-43F4-A1C0-AAAC6B73E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19926"/>
            <a:ext cx="9144000" cy="921692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Rita Santos – ENAI Executive Director, Project Manager &amp;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D7E7F8-F9DC-8886-DF93-9236BD435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182" y="4799917"/>
            <a:ext cx="1169126" cy="613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E1EA6B-71ED-5099-01EC-0406EA912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636" y="4799917"/>
            <a:ext cx="1072443" cy="590336"/>
          </a:xfrm>
          <a:prstGeom prst="rect">
            <a:avLst/>
          </a:prstGeom>
        </p:spPr>
      </p:pic>
      <p:pic>
        <p:nvPicPr>
          <p:cNvPr id="6" name="Imagem 5" descr="Uma imagem com nuvem, céu, texto, água&#10;&#10;Descrição gerada automaticamente">
            <a:extLst>
              <a:ext uri="{FF2B5EF4-FFF2-40B4-BE49-F238E27FC236}">
                <a16:creationId xmlns:a16="http://schemas.microsoft.com/office/drawing/2014/main" id="{3066D028-AF5E-F2EE-AAB5-26A433768E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634" y="4951143"/>
            <a:ext cx="4094086" cy="166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64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731D7F-775B-1581-4E69-2864B453D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28017" cy="1325563"/>
          </a:xfrm>
        </p:spPr>
        <p:txBody>
          <a:bodyPr/>
          <a:lstStyle/>
          <a:p>
            <a:r>
              <a:rPr lang="en-US" b="1" dirty="0"/>
              <a:t>Raising Awareness on Victims of Academic Misconduct</a:t>
            </a:r>
            <a:endParaRPr lang="pt-PT" b="1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5672FF84-205B-F86E-9D63-352DB021E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0AEB-6E1B-4251-BE52-F43F4BD664A9}" type="slidenum">
              <a:rPr lang="tr-TR" smtClean="0">
                <a:solidFill>
                  <a:schemeClr val="tx1"/>
                </a:solidFill>
              </a:rPr>
              <a:t>10</a:t>
            </a:fld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6" name="Imagem 5" descr="Uma imagem com texto, Tipo de letra, Gráficos, logótipo&#10;&#10;Descrição gerada automaticamente">
            <a:extLst>
              <a:ext uri="{FF2B5EF4-FFF2-40B4-BE49-F238E27FC236}">
                <a16:creationId xmlns:a16="http://schemas.microsoft.com/office/drawing/2014/main" id="{ABF95FEF-CD6C-8077-A218-2D934B404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337" y="-4762"/>
            <a:ext cx="3198837" cy="1695450"/>
          </a:xfrm>
          <a:prstGeom prst="rect">
            <a:avLst/>
          </a:prstGeom>
        </p:spPr>
      </p:pic>
      <p:sp>
        <p:nvSpPr>
          <p:cNvPr id="7" name="Marcador de Posição do Rodapé 30">
            <a:extLst>
              <a:ext uri="{FF2B5EF4-FFF2-40B4-BE49-F238E27FC236}">
                <a16:creationId xmlns:a16="http://schemas.microsoft.com/office/drawing/2014/main" id="{6A495335-69B5-EECA-47CE-9A9A4FAF3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83" y="6349552"/>
            <a:ext cx="7959633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ENAI Annual Academic Integrity Summer School - Maribor (Slovenia) – 22nd August 2023</a:t>
            </a: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3E04E42D-D827-050F-D456-0B88DCD3ED99}"/>
              </a:ext>
            </a:extLst>
          </p:cNvPr>
          <p:cNvSpPr txBox="1"/>
          <p:nvPr/>
        </p:nvSpPr>
        <p:spPr>
          <a:xfrm>
            <a:off x="535765" y="2026966"/>
            <a:ext cx="4167504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12115" indent="-3429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Segoe UI Symbol"/>
                <a:cs typeface="Segoe UI Symbol"/>
              </a:rPr>
              <a:t>✔</a:t>
            </a:r>
            <a:r>
              <a:rPr sz="2400" spc="105" dirty="0">
                <a:latin typeface="Segoe UI Symbol"/>
                <a:cs typeface="Segoe UI Symbol"/>
              </a:rPr>
              <a:t> </a:t>
            </a:r>
            <a:r>
              <a:rPr sz="2400" spc="-5" dirty="0">
                <a:latin typeface="Calibri"/>
                <a:cs typeface="Calibri"/>
              </a:rPr>
              <a:t>Cases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made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public</a:t>
            </a:r>
            <a:r>
              <a:rPr sz="2400" dirty="0">
                <a:latin typeface="Calibri"/>
                <a:cs typeface="Calibri"/>
              </a:rPr>
              <a:t> after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receiving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informed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consent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from</a:t>
            </a:r>
            <a:r>
              <a:rPr sz="2400" dirty="0">
                <a:latin typeface="Calibri"/>
                <a:cs typeface="Calibri"/>
              </a:rPr>
              <a:t> 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victim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Segoe UI Symbol"/>
                <a:cs typeface="Segoe UI Symbol"/>
              </a:rPr>
              <a:t>✔</a:t>
            </a:r>
            <a:r>
              <a:rPr sz="2400" spc="95" dirty="0">
                <a:latin typeface="Segoe UI Symbol"/>
                <a:cs typeface="Segoe UI Symbol"/>
              </a:rPr>
              <a:t> </a:t>
            </a:r>
            <a:r>
              <a:rPr sz="2400" dirty="0">
                <a:latin typeface="Calibri"/>
                <a:cs typeface="Calibri"/>
              </a:rPr>
              <a:t>Raise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awareness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support</a:t>
            </a:r>
            <a:endParaRPr sz="24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people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facing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similar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problems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Segoe UI Symbol"/>
                <a:cs typeface="Segoe UI Symbol"/>
              </a:rPr>
              <a:t>✔</a:t>
            </a:r>
            <a:r>
              <a:rPr sz="2400" spc="95" dirty="0">
                <a:latin typeface="Segoe UI Symbol"/>
                <a:cs typeface="Segoe UI Symbol"/>
              </a:rPr>
              <a:t> </a:t>
            </a:r>
            <a:r>
              <a:rPr sz="2400" dirty="0">
                <a:latin typeface="Calibri"/>
                <a:cs typeface="Calibri"/>
              </a:rPr>
              <a:t>Interact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others!</a:t>
            </a:r>
            <a:endParaRPr sz="2400" dirty="0">
              <a:latin typeface="Calibri"/>
              <a:cs typeface="Calibri"/>
            </a:endParaRPr>
          </a:p>
          <a:p>
            <a:pPr marL="355600" marR="209550" indent="-342900">
              <a:lnSpc>
                <a:spcPct val="100000"/>
              </a:lnSpc>
              <a:spcBef>
                <a:spcPts val="2855"/>
              </a:spcBef>
              <a:tabLst>
                <a:tab pos="423545" algn="l"/>
              </a:tabLst>
            </a:pPr>
            <a:r>
              <a:rPr sz="2400" dirty="0">
                <a:latin typeface="Segoe UI Symbol"/>
                <a:cs typeface="Segoe UI Symbol"/>
              </a:rPr>
              <a:t>✔		</a:t>
            </a:r>
            <a:r>
              <a:rPr sz="2400" spc="-5" dirty="0">
                <a:latin typeface="Calibri"/>
                <a:cs typeface="Calibri"/>
              </a:rPr>
              <a:t>Comments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made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public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only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after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assessment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content</a:t>
            </a:r>
          </a:p>
        </p:txBody>
      </p:sp>
      <p:pic>
        <p:nvPicPr>
          <p:cNvPr id="9" name="object 4">
            <a:extLst>
              <a:ext uri="{FF2B5EF4-FFF2-40B4-BE49-F238E27FC236}">
                <a16:creationId xmlns:a16="http://schemas.microsoft.com/office/drawing/2014/main" id="{9A35C015-7112-1CF5-8BA7-0F229CC989A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2832" y="1860967"/>
            <a:ext cx="6322722" cy="431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71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12B9AB-3D48-E4CC-D0A2-83A49EE76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49" y="365125"/>
            <a:ext cx="7748452" cy="1325563"/>
          </a:xfrm>
        </p:spPr>
        <p:txBody>
          <a:bodyPr/>
          <a:lstStyle/>
          <a:p>
            <a:r>
              <a:rPr lang="en-US" b="1" dirty="0"/>
              <a:t>Raising Awareness on Victims of Academic Misconduct</a:t>
            </a:r>
            <a:endParaRPr lang="pt-PT" b="1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1DE1E61D-4DB9-3C4F-3E5B-EFC18FC12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0AEB-6E1B-4251-BE52-F43F4BD664A9}" type="slidenum">
              <a:rPr lang="tr-TR" smtClean="0">
                <a:solidFill>
                  <a:schemeClr val="tx1"/>
                </a:solidFill>
              </a:rPr>
              <a:t>11</a:t>
            </a:fld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1C915B92-8889-4C01-901C-6820129CD38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510" y="1973798"/>
            <a:ext cx="5577095" cy="4291583"/>
          </a:xfrm>
          <a:prstGeom prst="rect">
            <a:avLst/>
          </a:prstGeom>
        </p:spPr>
      </p:pic>
      <p:sp>
        <p:nvSpPr>
          <p:cNvPr id="7" name="Marcador de Posição do Rodapé 30">
            <a:extLst>
              <a:ext uri="{FF2B5EF4-FFF2-40B4-BE49-F238E27FC236}">
                <a16:creationId xmlns:a16="http://schemas.microsoft.com/office/drawing/2014/main" id="{341A9B12-53DD-79BB-A70D-2FAEA3302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83" y="6349552"/>
            <a:ext cx="7959633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ENAI Annual Academic Integrity Summer School - Maribor (Slovenia) – 22nd August 2023</a:t>
            </a:r>
            <a:endParaRPr lang="tr-TR" sz="1600" dirty="0">
              <a:solidFill>
                <a:schemeClr val="tx1"/>
              </a:solidFill>
            </a:endParaRPr>
          </a:p>
        </p:txBody>
      </p:sp>
      <p:pic>
        <p:nvPicPr>
          <p:cNvPr id="9" name="Imagem 8" descr="Uma imagem com texto, Brochura, Website, Publicidade online&#10;&#10;Descrição gerada automaticamente">
            <a:extLst>
              <a:ext uri="{FF2B5EF4-FFF2-40B4-BE49-F238E27FC236}">
                <a16:creationId xmlns:a16="http://schemas.microsoft.com/office/drawing/2014/main" id="{5F302B55-DBE8-9F74-4619-1340BA32B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609" y="1797990"/>
            <a:ext cx="3949881" cy="4517124"/>
          </a:xfrm>
          <a:prstGeom prst="rect">
            <a:avLst/>
          </a:prstGeom>
        </p:spPr>
      </p:pic>
      <p:pic>
        <p:nvPicPr>
          <p:cNvPr id="10" name="Imagem 9" descr="Uma imagem com texto, carta, captura de ecrã, Tipo de letra&#10;&#10;Descrição gerada automaticamente">
            <a:extLst>
              <a:ext uri="{FF2B5EF4-FFF2-40B4-BE49-F238E27FC236}">
                <a16:creationId xmlns:a16="http://schemas.microsoft.com/office/drawing/2014/main" id="{5537F7AB-57BF-2536-0E78-C9E8B47E78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314" y="1774859"/>
            <a:ext cx="1420295" cy="2533711"/>
          </a:xfrm>
          <a:prstGeom prst="rect">
            <a:avLst/>
          </a:prstGeom>
        </p:spPr>
      </p:pic>
      <p:pic>
        <p:nvPicPr>
          <p:cNvPr id="11" name="Imagem 10" descr="Uma imagem com texto, Tipo de letra, Gráficos, logótipo&#10;&#10;Descrição gerada automaticamente">
            <a:extLst>
              <a:ext uri="{FF2B5EF4-FFF2-40B4-BE49-F238E27FC236}">
                <a16:creationId xmlns:a16="http://schemas.microsoft.com/office/drawing/2014/main" id="{26617CE6-11D2-ECD1-950F-3395203839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337" y="-4762"/>
            <a:ext cx="3198837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23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DBDECD-D90B-D473-53D5-A14B7CBFD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95903" cy="1325563"/>
          </a:xfrm>
        </p:spPr>
        <p:txBody>
          <a:bodyPr/>
          <a:lstStyle/>
          <a:p>
            <a:r>
              <a:rPr lang="pt-PT" b="1" dirty="0"/>
              <a:t>Victim Support Portal - </a:t>
            </a:r>
            <a:r>
              <a:rPr lang="pt-PT" b="1" dirty="0" err="1"/>
              <a:t>Impact</a:t>
            </a:r>
            <a:endParaRPr lang="pt-PT" b="1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29624339-114C-E141-2359-C07CF7BDE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0AEB-6E1B-4251-BE52-F43F4BD664A9}" type="slidenum">
              <a:rPr lang="tr-TR" smtClean="0">
                <a:solidFill>
                  <a:schemeClr val="tx1"/>
                </a:solidFill>
              </a:rPr>
              <a:t>12</a:t>
            </a:fld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6" name="Imagem 5" descr="Uma imagem com texto, Tipo de letra, Gráficos, logótipo&#10;&#10;Descrição gerada automaticamente">
            <a:extLst>
              <a:ext uri="{FF2B5EF4-FFF2-40B4-BE49-F238E27FC236}">
                <a16:creationId xmlns:a16="http://schemas.microsoft.com/office/drawing/2014/main" id="{448699B7-FA1C-4814-A3CF-52A0EBCA5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337" y="-4762"/>
            <a:ext cx="3198837" cy="1695450"/>
          </a:xfrm>
          <a:prstGeom prst="rect">
            <a:avLst/>
          </a:prstGeom>
        </p:spPr>
      </p:pic>
      <p:sp>
        <p:nvSpPr>
          <p:cNvPr id="7" name="Marcador de Posição do Rodapé 30">
            <a:extLst>
              <a:ext uri="{FF2B5EF4-FFF2-40B4-BE49-F238E27FC236}">
                <a16:creationId xmlns:a16="http://schemas.microsoft.com/office/drawing/2014/main" id="{353270C1-FA33-C8AA-23AF-E34C08326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83" y="6349552"/>
            <a:ext cx="7959633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ENAI Annual Academic Integrity Summer School - Maribor (Slovenia) – 22nd August 2023</a:t>
            </a: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F3AA085D-7B1A-00E9-4D15-C79F095EF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258" y="1759615"/>
            <a:ext cx="5355022" cy="42231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PT" dirty="0"/>
              <a:t>7951 </a:t>
            </a:r>
            <a:r>
              <a:rPr lang="pt-PT" dirty="0" err="1"/>
              <a:t>page</a:t>
            </a:r>
            <a:r>
              <a:rPr lang="pt-PT" dirty="0"/>
              <a:t> </a:t>
            </a:r>
            <a:r>
              <a:rPr lang="pt-PT" dirty="0" err="1"/>
              <a:t>views</a:t>
            </a:r>
            <a:endParaRPr lang="pt-PT" dirty="0"/>
          </a:p>
          <a:p>
            <a:pPr>
              <a:buFont typeface="Wingdings" panose="05000000000000000000" pitchFamily="2" charset="2"/>
              <a:buChar char="ü"/>
            </a:pPr>
            <a:r>
              <a:rPr lang="pt-PT" dirty="0"/>
              <a:t>757 </a:t>
            </a:r>
            <a:r>
              <a:rPr lang="pt-PT" dirty="0" err="1"/>
              <a:t>users</a:t>
            </a:r>
            <a:r>
              <a:rPr lang="pt-PT" dirty="0"/>
              <a:t> from 70 countries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PT" dirty="0"/>
              <a:t>10 cases </a:t>
            </a:r>
            <a:r>
              <a:rPr lang="pt-PT" dirty="0" err="1"/>
              <a:t>supported</a:t>
            </a:r>
            <a:endParaRPr lang="pt-PT" dirty="0"/>
          </a:p>
          <a:p>
            <a:pPr>
              <a:buFont typeface="Wingdings" panose="05000000000000000000" pitchFamily="2" charset="2"/>
              <a:buChar char="ü"/>
            </a:pPr>
            <a:r>
              <a:rPr lang="pt-PT" dirty="0"/>
              <a:t>3 cases </a:t>
            </a:r>
            <a:r>
              <a:rPr lang="pt-PT" dirty="0" err="1"/>
              <a:t>turned</a:t>
            </a:r>
            <a:r>
              <a:rPr lang="pt-PT" dirty="0"/>
              <a:t> </a:t>
            </a:r>
            <a:r>
              <a:rPr lang="pt-PT" dirty="0" err="1"/>
              <a:t>public</a:t>
            </a:r>
            <a:endParaRPr lang="pt-PT" dirty="0"/>
          </a:p>
          <a:p>
            <a:pPr>
              <a:buFont typeface="Wingdings" panose="05000000000000000000" pitchFamily="2" charset="2"/>
              <a:buChar char="ü"/>
            </a:pPr>
            <a:r>
              <a:rPr lang="pt-PT" dirty="0" err="1"/>
              <a:t>Resources</a:t>
            </a:r>
            <a:r>
              <a:rPr lang="pt-PT" dirty="0"/>
              <a:t> (blog, </a:t>
            </a:r>
            <a:r>
              <a:rPr lang="pt-PT" dirty="0" err="1"/>
              <a:t>stories</a:t>
            </a:r>
            <a:r>
              <a:rPr lang="pt-PT" dirty="0"/>
              <a:t>, </a:t>
            </a:r>
            <a:r>
              <a:rPr lang="pt-PT" dirty="0" err="1"/>
              <a:t>webinar</a:t>
            </a:r>
            <a:r>
              <a:rPr lang="pt-PT" dirty="0"/>
              <a:t>, </a:t>
            </a:r>
            <a:r>
              <a:rPr lang="pt-PT" dirty="0" err="1"/>
              <a:t>conference</a:t>
            </a:r>
            <a:r>
              <a:rPr lang="pt-PT" dirty="0"/>
              <a:t> </a:t>
            </a:r>
            <a:r>
              <a:rPr lang="pt-PT" dirty="0" err="1"/>
              <a:t>presentations</a:t>
            </a:r>
            <a:r>
              <a:rPr lang="pt-PT" dirty="0"/>
              <a:t>, </a:t>
            </a:r>
            <a:r>
              <a:rPr lang="pt-PT" dirty="0" err="1"/>
              <a:t>bibliography</a:t>
            </a:r>
            <a:r>
              <a:rPr lang="pt-PT" dirty="0"/>
              <a:t> &amp; </a:t>
            </a:r>
            <a:r>
              <a:rPr lang="pt-PT" dirty="0" err="1"/>
              <a:t>guidelines</a:t>
            </a:r>
            <a:r>
              <a:rPr lang="pt-PT" dirty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PT" dirty="0" err="1"/>
              <a:t>Continuous</a:t>
            </a:r>
            <a:r>
              <a:rPr lang="pt-PT" dirty="0"/>
              <a:t> </a:t>
            </a:r>
            <a:r>
              <a:rPr lang="pt-PT" dirty="0" err="1"/>
              <a:t>dissemination</a:t>
            </a:r>
            <a:r>
              <a:rPr lang="pt-PT" dirty="0"/>
              <a:t> &amp; </a:t>
            </a:r>
            <a:r>
              <a:rPr lang="pt-PT" dirty="0" err="1"/>
              <a:t>promotion</a:t>
            </a:r>
            <a:endParaRPr lang="pt-PT" dirty="0"/>
          </a:p>
        </p:txBody>
      </p:sp>
      <p:pic>
        <p:nvPicPr>
          <p:cNvPr id="4" name="Imagem 3" descr="Uma imagem com texto, captura de ecrã, Tipo de letra, diagrama&#10;&#10;Descrição gerada automaticamente">
            <a:extLst>
              <a:ext uri="{FF2B5EF4-FFF2-40B4-BE49-F238E27FC236}">
                <a16:creationId xmlns:a16="http://schemas.microsoft.com/office/drawing/2014/main" id="{61C93F7C-EB72-5517-40E8-938C97B73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062" y="2416628"/>
            <a:ext cx="6230796" cy="298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89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07CC08-DA25-EFA3-0154-4BD9334EA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89274" cy="1325563"/>
          </a:xfrm>
        </p:spPr>
        <p:txBody>
          <a:bodyPr>
            <a:normAutofit/>
          </a:bodyPr>
          <a:lstStyle/>
          <a:p>
            <a:r>
              <a:rPr lang="en-US" b="1" dirty="0"/>
              <a:t>Understanding different needs of potential victims – FAITH Online Survey</a:t>
            </a:r>
            <a:endParaRPr lang="pt-PT" b="1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24FCDFA1-371F-1C55-621E-AC56AEFAD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0AEB-6E1B-4251-BE52-F43F4BD664A9}" type="slidenum">
              <a:rPr lang="tr-TR" smtClean="0">
                <a:solidFill>
                  <a:schemeClr val="tx1"/>
                </a:solidFill>
              </a:rPr>
              <a:t>13</a:t>
            </a:fld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6" name="Imagem 5" descr="Uma imagem com texto, Tipo de letra, Gráficos, logótipo&#10;&#10;Descrição gerada automaticamente">
            <a:extLst>
              <a:ext uri="{FF2B5EF4-FFF2-40B4-BE49-F238E27FC236}">
                <a16:creationId xmlns:a16="http://schemas.microsoft.com/office/drawing/2014/main" id="{8D00AC15-31A1-F050-804A-77B0664D2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805" y="354846"/>
            <a:ext cx="2436494" cy="1291392"/>
          </a:xfrm>
          <a:prstGeom prst="rect">
            <a:avLst/>
          </a:prstGeom>
        </p:spPr>
      </p:pic>
      <p:sp>
        <p:nvSpPr>
          <p:cNvPr id="7" name="Marcador de Posição do Rodapé 30">
            <a:extLst>
              <a:ext uri="{FF2B5EF4-FFF2-40B4-BE49-F238E27FC236}">
                <a16:creationId xmlns:a16="http://schemas.microsoft.com/office/drawing/2014/main" id="{852EABB7-D7EC-3494-3549-A88AFF7AD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83" y="6349552"/>
            <a:ext cx="7959633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ENAI Annual Academic Integrity Summer School - Maribor (Slovenia) – 22nd August 2023</a:t>
            </a:r>
            <a:endParaRPr lang="tr-TR" sz="1600" dirty="0">
              <a:solidFill>
                <a:schemeClr val="tx1"/>
              </a:solidFill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DB36993B-DD90-FF1C-5CEE-8C4C4BA956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9736492"/>
              </p:ext>
            </p:extLst>
          </p:nvPr>
        </p:nvGraphicFramePr>
        <p:xfrm>
          <a:off x="636813" y="1821206"/>
          <a:ext cx="10918372" cy="4397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872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1F36A1-06FF-D23F-CF49-634B7B76C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9002486" cy="1325563"/>
          </a:xfrm>
        </p:spPr>
        <p:txBody>
          <a:bodyPr/>
          <a:lstStyle/>
          <a:p>
            <a:r>
              <a:rPr lang="pt-PT" b="1" dirty="0" err="1"/>
              <a:t>Validation</a:t>
            </a:r>
            <a:r>
              <a:rPr lang="pt-PT" b="1" dirty="0"/>
              <a:t> </a:t>
            </a:r>
            <a:r>
              <a:rPr lang="pt-PT" b="1" dirty="0" err="1"/>
              <a:t>of</a:t>
            </a:r>
            <a:r>
              <a:rPr lang="pt-PT" b="1" dirty="0"/>
              <a:t> </a:t>
            </a:r>
            <a:r>
              <a:rPr lang="pt-PT" b="1" dirty="0" err="1"/>
              <a:t>the</a:t>
            </a:r>
            <a:r>
              <a:rPr lang="pt-PT" b="1" dirty="0"/>
              <a:t> Erasmus+ FAITH </a:t>
            </a:r>
            <a:r>
              <a:rPr lang="pt-PT" b="1" dirty="0" err="1"/>
              <a:t>Survey</a:t>
            </a:r>
            <a:endParaRPr lang="pt-PT" b="1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04084B2-E095-896F-1215-199931589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51815"/>
          </a:xfrm>
          <a:solidFill>
            <a:srgbClr val="4F6281"/>
          </a:solidFill>
          <a:ln>
            <a:solidFill>
              <a:srgbClr val="4F62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PT" sz="3600" dirty="0"/>
              <a:t>You can </a:t>
            </a:r>
            <a:r>
              <a:rPr lang="pt-PT" sz="3600" dirty="0" err="1"/>
              <a:t>access</a:t>
            </a:r>
            <a:r>
              <a:rPr lang="pt-PT" sz="3600" dirty="0"/>
              <a:t> </a:t>
            </a:r>
            <a:r>
              <a:rPr lang="pt-PT" sz="3600" dirty="0" err="1"/>
              <a:t>the</a:t>
            </a:r>
            <a:r>
              <a:rPr lang="pt-PT" sz="3600" dirty="0"/>
              <a:t> Erasmus+ FAITH </a:t>
            </a:r>
            <a:r>
              <a:rPr lang="pt-PT" sz="3600" dirty="0" err="1"/>
              <a:t>survey</a:t>
            </a:r>
            <a:r>
              <a:rPr lang="pt-PT" sz="3600" dirty="0"/>
              <a:t> here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BE69DE-017C-C1FD-2FF6-3673B3608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0AEB-6E1B-4251-BE52-F43F4BD664A9}" type="slidenum">
              <a:rPr lang="tr-TR" smtClean="0">
                <a:solidFill>
                  <a:schemeClr val="tx1"/>
                </a:solidFill>
              </a:rPr>
              <a:t>14</a:t>
            </a:fld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6" name="Imagem 5" descr="Uma imagem com texto, Tipo de letra, Gráficos, logótipo&#10;&#10;Descrição gerada automaticamente">
            <a:extLst>
              <a:ext uri="{FF2B5EF4-FFF2-40B4-BE49-F238E27FC236}">
                <a16:creationId xmlns:a16="http://schemas.microsoft.com/office/drawing/2014/main" id="{992AED4F-F13E-D295-3BE1-7DBA303EC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506" y="230188"/>
            <a:ext cx="2436494" cy="1291392"/>
          </a:xfrm>
          <a:prstGeom prst="rect">
            <a:avLst/>
          </a:prstGeom>
        </p:spPr>
      </p:pic>
      <p:sp>
        <p:nvSpPr>
          <p:cNvPr id="7" name="Marcador de Posição do Rodapé 30">
            <a:extLst>
              <a:ext uri="{FF2B5EF4-FFF2-40B4-BE49-F238E27FC236}">
                <a16:creationId xmlns:a16="http://schemas.microsoft.com/office/drawing/2014/main" id="{F1B538A9-D35C-6739-C3CC-6F398C4B1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83" y="6349552"/>
            <a:ext cx="7959633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ENAI Annual Academic Integrity Summer School - Maribor (Slovenia) – 22nd August 2023</a:t>
            </a: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E719A537-F852-4FF9-29CC-A487CF1A1F05}"/>
              </a:ext>
            </a:extLst>
          </p:cNvPr>
          <p:cNvSpPr/>
          <p:nvPr/>
        </p:nvSpPr>
        <p:spPr>
          <a:xfrm>
            <a:off x="5399313" y="2559565"/>
            <a:ext cx="696686" cy="618309"/>
          </a:xfrm>
          <a:prstGeom prst="downArrow">
            <a:avLst/>
          </a:prstGeom>
          <a:solidFill>
            <a:srgbClr val="4F6281"/>
          </a:solidFill>
          <a:ln>
            <a:solidFill>
              <a:srgbClr val="4F62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4F6281"/>
              </a:solidFill>
            </a:endParaRPr>
          </a:p>
        </p:txBody>
      </p:sp>
      <p:sp>
        <p:nvSpPr>
          <p:cNvPr id="9" name="Marcador de Posição de Conteúdo 2">
            <a:extLst>
              <a:ext uri="{FF2B5EF4-FFF2-40B4-BE49-F238E27FC236}">
                <a16:creationId xmlns:a16="http://schemas.microsoft.com/office/drawing/2014/main" id="{FD0269AF-557B-C570-6DC7-53FE3C0B49C0}"/>
              </a:ext>
            </a:extLst>
          </p:cNvPr>
          <p:cNvSpPr txBox="1">
            <a:spLocks/>
          </p:cNvSpPr>
          <p:nvPr/>
        </p:nvSpPr>
        <p:spPr>
          <a:xfrm>
            <a:off x="838199" y="5273840"/>
            <a:ext cx="10515600" cy="777920"/>
          </a:xfrm>
          <a:prstGeom prst="rect">
            <a:avLst/>
          </a:prstGeom>
          <a:solidFill>
            <a:srgbClr val="4F6281"/>
          </a:solidFill>
          <a:ln w="12700" cap="flat" cmpd="sng" algn="ctr">
            <a:solidFill>
              <a:srgbClr val="4F6281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PT" sz="2400" dirty="0" err="1"/>
              <a:t>Your</a:t>
            </a:r>
            <a:r>
              <a:rPr lang="pt-PT" sz="2400" dirty="0"/>
              <a:t> </a:t>
            </a:r>
            <a:r>
              <a:rPr lang="pt-PT" sz="2400" dirty="0" err="1"/>
              <a:t>participation</a:t>
            </a:r>
            <a:r>
              <a:rPr lang="pt-PT" sz="2400" dirty="0"/>
              <a:t> is </a:t>
            </a:r>
            <a:r>
              <a:rPr lang="pt-PT" sz="2400" dirty="0" err="1"/>
              <a:t>voluntary</a:t>
            </a:r>
            <a:r>
              <a:rPr lang="pt-PT" sz="2400" dirty="0"/>
              <a:t> </a:t>
            </a:r>
            <a:r>
              <a:rPr lang="pt-PT" sz="2400" dirty="0" err="1"/>
              <a:t>and</a:t>
            </a:r>
            <a:r>
              <a:rPr lang="pt-PT" sz="2400" dirty="0"/>
              <a:t> </a:t>
            </a:r>
            <a:r>
              <a:rPr lang="pt-PT" sz="2400" dirty="0" err="1"/>
              <a:t>anonymous</a:t>
            </a:r>
            <a:r>
              <a:rPr lang="pt-PT" sz="2400" dirty="0"/>
              <a:t>! </a:t>
            </a:r>
            <a:r>
              <a:rPr lang="pt-PT" sz="2400" dirty="0" err="1"/>
              <a:t>You’re</a:t>
            </a:r>
            <a:r>
              <a:rPr lang="pt-PT" sz="2400" dirty="0"/>
              <a:t> free to </a:t>
            </a:r>
            <a:r>
              <a:rPr lang="pt-PT" sz="2400" dirty="0" err="1"/>
              <a:t>withdraw</a:t>
            </a:r>
            <a:r>
              <a:rPr lang="pt-PT" sz="2400" dirty="0"/>
              <a:t> any time! We </a:t>
            </a:r>
            <a:r>
              <a:rPr lang="pt-PT" sz="2400" dirty="0" err="1"/>
              <a:t>will</a:t>
            </a:r>
            <a:r>
              <a:rPr lang="pt-PT" sz="2400" dirty="0"/>
              <a:t> only use </a:t>
            </a:r>
            <a:r>
              <a:rPr lang="pt-PT" sz="2400" dirty="0" err="1"/>
              <a:t>your</a:t>
            </a:r>
            <a:r>
              <a:rPr lang="pt-PT" sz="2400" dirty="0"/>
              <a:t> responses to </a:t>
            </a:r>
            <a:r>
              <a:rPr lang="pt-PT" sz="2400" dirty="0" err="1"/>
              <a:t>make</a:t>
            </a:r>
            <a:r>
              <a:rPr lang="pt-PT" sz="2400" dirty="0"/>
              <a:t> </a:t>
            </a:r>
            <a:r>
              <a:rPr lang="pt-PT" sz="2400" dirty="0" err="1"/>
              <a:t>necessary</a:t>
            </a:r>
            <a:r>
              <a:rPr lang="pt-PT" sz="2400" dirty="0"/>
              <a:t> </a:t>
            </a:r>
            <a:r>
              <a:rPr lang="pt-PT" sz="2400" dirty="0" err="1"/>
              <a:t>adjustments</a:t>
            </a:r>
            <a:r>
              <a:rPr lang="pt-PT" sz="2400" dirty="0"/>
              <a:t> to </a:t>
            </a:r>
            <a:r>
              <a:rPr lang="pt-PT" sz="2400" dirty="0" err="1"/>
              <a:t>each</a:t>
            </a:r>
            <a:r>
              <a:rPr lang="pt-PT" sz="2400" dirty="0"/>
              <a:t> </a:t>
            </a:r>
            <a:r>
              <a:rPr lang="pt-PT" sz="2400" dirty="0" err="1"/>
              <a:t>survey</a:t>
            </a:r>
            <a:r>
              <a:rPr lang="pt-PT" sz="2400" dirty="0"/>
              <a:t>!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23E129D-B074-C80D-DC61-BA0C5098DE5C}"/>
              </a:ext>
            </a:extLst>
          </p:cNvPr>
          <p:cNvSpPr txBox="1"/>
          <p:nvPr/>
        </p:nvSpPr>
        <p:spPr>
          <a:xfrm>
            <a:off x="838199" y="3533252"/>
            <a:ext cx="772807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PT" sz="3200" dirty="0"/>
              <a:t>https://www.surveymonkey.com/r/PHC5YJ7</a:t>
            </a:r>
          </a:p>
        </p:txBody>
      </p:sp>
      <p:pic>
        <p:nvPicPr>
          <p:cNvPr id="12" name="Imagem 11" descr="Uma imagem com padrão, Simetria, tecido, coser&#10;&#10;Descrição gerada automaticamente">
            <a:extLst>
              <a:ext uri="{FF2B5EF4-FFF2-40B4-BE49-F238E27FC236}">
                <a16:creationId xmlns:a16="http://schemas.microsoft.com/office/drawing/2014/main" id="{EF5F277D-4706-A70D-1793-49460615C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008" y="2897244"/>
            <a:ext cx="1856791" cy="185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73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C86634-64FB-CB15-7E07-437F9704D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294" y="486184"/>
            <a:ext cx="5397237" cy="1325563"/>
          </a:xfrm>
        </p:spPr>
        <p:txBody>
          <a:bodyPr>
            <a:normAutofit/>
          </a:bodyPr>
          <a:lstStyle/>
          <a:p>
            <a:r>
              <a:rPr lang="pt-PT" b="1" dirty="0"/>
              <a:t>Feedback &amp; Q/A</a:t>
            </a:r>
          </a:p>
        </p:txBody>
      </p:sp>
      <p:pic>
        <p:nvPicPr>
          <p:cNvPr id="7" name="Imagem 6" descr="Uma imagem com texto, Tipo de letra, Gráficos, logótipo&#10;&#10;Descrição gerada automaticamente">
            <a:extLst>
              <a:ext uri="{FF2B5EF4-FFF2-40B4-BE49-F238E27FC236}">
                <a16:creationId xmlns:a16="http://schemas.microsoft.com/office/drawing/2014/main" id="{AAE8C22F-C6AC-E7E4-BA67-1E7B173E8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53" y="758063"/>
            <a:ext cx="4555700" cy="2414521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agem 7" descr="Uma imagem com texto, captura de ecrã, quadrado, Gráficos&#10;&#10;Descrição gerada automaticamente">
            <a:extLst>
              <a:ext uri="{FF2B5EF4-FFF2-40B4-BE49-F238E27FC236}">
                <a16:creationId xmlns:a16="http://schemas.microsoft.com/office/drawing/2014/main" id="{9EABE0B9-0C2B-D328-80E9-CA729319D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96" y="4438559"/>
            <a:ext cx="2203269" cy="2203269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18" name="Arc 17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F8E4CE17-6900-738C-90FC-BACAACEFD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D760AEB-6E1B-4251-BE52-F43F4BD664A9}" type="slidenum">
              <a:rPr lang="tr-TR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15</a:t>
            </a:fld>
            <a:endParaRPr lang="tr-TR" dirty="0">
              <a:solidFill>
                <a:schemeClr val="tx1"/>
              </a:solidFill>
            </a:endParaRPr>
          </a:p>
        </p:txBody>
      </p:sp>
      <p:graphicFrame>
        <p:nvGraphicFramePr>
          <p:cNvPr id="9" name="Marcador de Posição de Conteúdo 2">
            <a:extLst>
              <a:ext uri="{FF2B5EF4-FFF2-40B4-BE49-F238E27FC236}">
                <a16:creationId xmlns:a16="http://schemas.microsoft.com/office/drawing/2014/main" id="{5ADFDE5D-6567-4859-3EF1-253BA6D249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638683"/>
              </p:ext>
            </p:extLst>
          </p:nvPr>
        </p:nvGraphicFramePr>
        <p:xfrm>
          <a:off x="6151294" y="1946684"/>
          <a:ext cx="539723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EFEECF29-0087-E11F-3C85-8D2524289525}"/>
              </a:ext>
            </a:extLst>
          </p:cNvPr>
          <p:cNvSpPr txBox="1"/>
          <p:nvPr/>
        </p:nvSpPr>
        <p:spPr>
          <a:xfrm>
            <a:off x="2876031" y="4648603"/>
            <a:ext cx="2115514" cy="830997"/>
          </a:xfrm>
          <a:prstGeom prst="rect">
            <a:avLst/>
          </a:prstGeom>
          <a:solidFill>
            <a:srgbClr val="4F6281"/>
          </a:solidFill>
          <a:ln>
            <a:solidFill>
              <a:srgbClr val="4F62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400" dirty="0"/>
              <a:t>Short Feedback </a:t>
            </a:r>
            <a:r>
              <a:rPr lang="pt-PT" sz="2400" dirty="0" err="1"/>
              <a:t>survey</a:t>
            </a:r>
            <a:endParaRPr lang="pt-PT" sz="2400" dirty="0"/>
          </a:p>
        </p:txBody>
      </p:sp>
      <p:sp>
        <p:nvSpPr>
          <p:cNvPr id="11" name="Marcador de Posição do Rodapé 30">
            <a:extLst>
              <a:ext uri="{FF2B5EF4-FFF2-40B4-BE49-F238E27FC236}">
                <a16:creationId xmlns:a16="http://schemas.microsoft.com/office/drawing/2014/main" id="{CE322DD6-B1C4-31E8-7422-1EB605282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8034" y="6377666"/>
            <a:ext cx="7959633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ENAI Annual Academic Integrity Summer School - Maribor (Slovenia) – 22nd August 2023</a:t>
            </a: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667B16D-8055-466E-F5FA-3CDAA7B7071B}"/>
              </a:ext>
            </a:extLst>
          </p:cNvPr>
          <p:cNvSpPr txBox="1"/>
          <p:nvPr/>
        </p:nvSpPr>
        <p:spPr>
          <a:xfrm>
            <a:off x="230465" y="3143207"/>
            <a:ext cx="52804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200" dirty="0"/>
              <a:t>https://forms.gle/c6MKbmP6kAw666i66</a:t>
            </a:r>
          </a:p>
        </p:txBody>
      </p:sp>
    </p:spTree>
    <p:extLst>
      <p:ext uri="{BB962C8B-B14F-4D97-AF65-F5344CB8AC3E}">
        <p14:creationId xmlns:p14="http://schemas.microsoft.com/office/powerpoint/2010/main" val="2119336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EB5CCA-2081-5A7A-D70D-AD8943A5B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Thank you!</a:t>
            </a:r>
            <a:endParaRPr lang="pt-PT" b="1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201EE8F-5779-715D-80F8-CBFFEAD72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102531" cy="4351338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lang="en-US" sz="2800" b="1" spc="-5" dirty="0">
                <a:solidFill>
                  <a:srgbClr val="302C2E"/>
                </a:solidFill>
                <a:latin typeface="Calibri"/>
                <a:cs typeface="Calibri"/>
              </a:rPr>
              <a:t>Contact</a:t>
            </a:r>
            <a:r>
              <a:rPr lang="en-US" sz="2800" b="1" spc="-15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302C2E"/>
                </a:solidFill>
                <a:latin typeface="Calibri"/>
                <a:cs typeface="Calibri"/>
              </a:rPr>
              <a:t>us</a:t>
            </a:r>
            <a:r>
              <a:rPr lang="en-US" sz="2800" b="1" spc="-10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lang="en-US" sz="2800" b="1" spc="-5" dirty="0">
                <a:solidFill>
                  <a:srgbClr val="302C2E"/>
                </a:solidFill>
                <a:latin typeface="Calibri"/>
                <a:cs typeface="Calibri"/>
              </a:rPr>
              <a:t>anytime!</a:t>
            </a:r>
            <a:endParaRPr lang="en-US" sz="2800" dirty="0">
              <a:latin typeface="Calibri"/>
              <a:cs typeface="Calibri"/>
            </a:endParaRPr>
          </a:p>
          <a:p>
            <a:pPr marL="241300" indent="-228600">
              <a:lnSpc>
                <a:spcPts val="2740"/>
              </a:lnSpc>
              <a:spcBef>
                <a:spcPts val="710"/>
              </a:spcBef>
              <a:buClr>
                <a:srgbClr val="000000"/>
              </a:buClr>
              <a:buChar char="▪"/>
              <a:tabLst>
                <a:tab pos="241300" algn="l"/>
              </a:tabLst>
            </a:pPr>
            <a:r>
              <a:rPr lang="en-US" sz="2800" spc="-5" dirty="0">
                <a:solidFill>
                  <a:srgbClr val="302C2E"/>
                </a:solidFill>
                <a:latin typeface="Calibri"/>
                <a:cs typeface="Calibri"/>
              </a:rPr>
              <a:t>European</a:t>
            </a:r>
            <a:r>
              <a:rPr lang="en-US" sz="2800" spc="-25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302C2E"/>
                </a:solidFill>
                <a:latin typeface="Calibri"/>
                <a:cs typeface="Calibri"/>
              </a:rPr>
              <a:t>Network</a:t>
            </a:r>
            <a:r>
              <a:rPr lang="en-US" sz="2800" spc="-30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lang="en-US" sz="2800" spc="-5" dirty="0">
                <a:solidFill>
                  <a:srgbClr val="302C2E"/>
                </a:solidFill>
                <a:latin typeface="Calibri"/>
                <a:cs typeface="Calibri"/>
              </a:rPr>
              <a:t>for</a:t>
            </a:r>
            <a:r>
              <a:rPr lang="en-US" sz="2800" spc="-20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302C2E"/>
                </a:solidFill>
                <a:latin typeface="Calibri"/>
                <a:cs typeface="Calibri"/>
              </a:rPr>
              <a:t>Academic</a:t>
            </a:r>
            <a:r>
              <a:rPr lang="en-US" sz="2800" spc="-35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302C2E"/>
                </a:solidFill>
                <a:latin typeface="Calibri"/>
                <a:cs typeface="Calibri"/>
              </a:rPr>
              <a:t>Integrity</a:t>
            </a:r>
            <a:r>
              <a:rPr lang="en-US" sz="2800" spc="-30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302C2E"/>
                </a:solidFill>
                <a:latin typeface="Calibri"/>
                <a:cs typeface="Calibri"/>
              </a:rPr>
              <a:t>–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sz="2800" u="heavy" dirty="0">
                <a:solidFill>
                  <a:srgbClr val="1CA3A3"/>
                </a:solidFill>
                <a:uFill>
                  <a:solidFill>
                    <a:srgbClr val="1CA3A3"/>
                  </a:solidFill>
                </a:uFill>
                <a:latin typeface="Calibri"/>
                <a:cs typeface="Calibri"/>
                <a:hlinkClick r:id="rId2"/>
              </a:rPr>
              <a:t>info@academicintegrity.eu</a:t>
            </a:r>
            <a:endParaRPr lang="en-US" sz="2800" u="heavy" dirty="0">
              <a:solidFill>
                <a:srgbClr val="1CA3A3"/>
              </a:solidFill>
              <a:uFill>
                <a:solidFill>
                  <a:srgbClr val="1CA3A3"/>
                </a:solidFill>
              </a:uFill>
              <a:latin typeface="Calibri"/>
              <a:cs typeface="Calibri"/>
            </a:endParaRPr>
          </a:p>
          <a:p>
            <a:pPr marL="241300" indent="-228600">
              <a:lnSpc>
                <a:spcPts val="2740"/>
              </a:lnSpc>
              <a:spcBef>
                <a:spcPts val="710"/>
              </a:spcBef>
              <a:buClr>
                <a:srgbClr val="000000"/>
              </a:buClr>
              <a:buChar char="▪"/>
              <a:tabLst>
                <a:tab pos="241300" algn="l"/>
              </a:tabLst>
            </a:pPr>
            <a:endParaRPr lang="en-US" u="heavy" dirty="0">
              <a:solidFill>
                <a:srgbClr val="1CA3A3"/>
              </a:solidFill>
              <a:uFill>
                <a:solidFill>
                  <a:srgbClr val="1CA3A3"/>
                </a:solidFill>
              </a:uFill>
              <a:latin typeface="Calibri"/>
              <a:cs typeface="Calibri"/>
            </a:endParaRPr>
          </a:p>
          <a:p>
            <a:pPr marL="241300">
              <a:lnSpc>
                <a:spcPts val="2740"/>
              </a:lnSpc>
              <a:spcBef>
                <a:spcPts val="710"/>
              </a:spcBef>
              <a:buClr>
                <a:srgbClr val="000000"/>
              </a:buClr>
              <a:buFont typeface="Arial" panose="020B0604020202020204" pitchFamily="34" charset="0"/>
              <a:buChar char="▪"/>
              <a:tabLst>
                <a:tab pos="241300" algn="l"/>
              </a:tabLst>
            </a:pPr>
            <a:r>
              <a:rPr lang="pt-PT" sz="2800" dirty="0">
                <a:solidFill>
                  <a:srgbClr val="302C2E"/>
                </a:solidFill>
                <a:latin typeface="Calibri"/>
                <a:cs typeface="Calibri"/>
              </a:rPr>
              <a:t>Rita </a:t>
            </a:r>
            <a:r>
              <a:rPr lang="pt-PT" sz="2800" spc="-5" dirty="0">
                <a:solidFill>
                  <a:srgbClr val="302C2E"/>
                </a:solidFill>
                <a:latin typeface="Calibri"/>
                <a:cs typeface="Calibri"/>
              </a:rPr>
              <a:t>Santos </a:t>
            </a:r>
            <a:r>
              <a:rPr lang="pt-PT" sz="2800" dirty="0">
                <a:solidFill>
                  <a:srgbClr val="302C2E"/>
                </a:solidFill>
                <a:latin typeface="Calibri"/>
                <a:cs typeface="Calibri"/>
              </a:rPr>
              <a:t>– </a:t>
            </a:r>
            <a:r>
              <a:rPr lang="pt-PT" sz="2800" spc="-5" dirty="0" err="1">
                <a:solidFill>
                  <a:srgbClr val="302C2E"/>
                </a:solidFill>
                <a:latin typeface="Calibri"/>
                <a:cs typeface="Calibri"/>
              </a:rPr>
              <a:t>Executive</a:t>
            </a:r>
            <a:r>
              <a:rPr lang="pt-PT" sz="2800" spc="-5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lang="pt-PT" sz="2800" spc="-5" dirty="0" err="1">
                <a:solidFill>
                  <a:srgbClr val="302C2E"/>
                </a:solidFill>
                <a:latin typeface="Calibri"/>
                <a:cs typeface="Calibri"/>
              </a:rPr>
              <a:t>Director</a:t>
            </a:r>
            <a:r>
              <a:rPr lang="pt-PT" sz="2800" spc="-5" dirty="0">
                <a:solidFill>
                  <a:srgbClr val="302C2E"/>
                </a:solidFill>
                <a:latin typeface="Calibri"/>
                <a:cs typeface="Calibri"/>
              </a:rPr>
              <a:t>, </a:t>
            </a:r>
            <a:r>
              <a:rPr lang="pt-PT" sz="2800" spc="-5" dirty="0" err="1">
                <a:solidFill>
                  <a:srgbClr val="302C2E"/>
                </a:solidFill>
                <a:latin typeface="Calibri"/>
                <a:cs typeface="Calibri"/>
              </a:rPr>
              <a:t>Senior</a:t>
            </a:r>
            <a:r>
              <a:rPr lang="pt-PT" sz="2800" spc="-5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lang="pt-PT" sz="2800" spc="-5" dirty="0" err="1">
                <a:solidFill>
                  <a:srgbClr val="302C2E"/>
                </a:solidFill>
                <a:latin typeface="Calibri"/>
                <a:cs typeface="Calibri"/>
              </a:rPr>
              <a:t>Researcher</a:t>
            </a:r>
            <a:r>
              <a:rPr lang="pt-PT" sz="2800" spc="-5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lang="pt-PT" sz="2800" dirty="0">
                <a:solidFill>
                  <a:srgbClr val="302C2E"/>
                </a:solidFill>
                <a:latin typeface="Calibri"/>
                <a:cs typeface="Calibri"/>
              </a:rPr>
              <a:t>&amp; </a:t>
            </a:r>
            <a:r>
              <a:rPr lang="pt-PT" sz="2800" spc="-530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lang="pt-PT" sz="2800" spc="-5" dirty="0">
                <a:solidFill>
                  <a:srgbClr val="302C2E"/>
                </a:solidFill>
                <a:latin typeface="Calibri"/>
                <a:cs typeface="Calibri"/>
              </a:rPr>
              <a:t>Project </a:t>
            </a:r>
            <a:r>
              <a:rPr lang="pt-PT" sz="2800" dirty="0">
                <a:solidFill>
                  <a:srgbClr val="302C2E"/>
                </a:solidFill>
                <a:latin typeface="Calibri"/>
                <a:cs typeface="Calibri"/>
              </a:rPr>
              <a:t>Manager –</a:t>
            </a:r>
            <a:r>
              <a:rPr lang="pt-PT" sz="2800" dirty="0">
                <a:solidFill>
                  <a:srgbClr val="1CA3A3"/>
                </a:solidFill>
                <a:latin typeface="Calibri"/>
                <a:cs typeface="Calibri"/>
              </a:rPr>
              <a:t> </a:t>
            </a:r>
            <a:r>
              <a:rPr lang="pt-PT" sz="2800" u="heavy" spc="-5" dirty="0">
                <a:solidFill>
                  <a:srgbClr val="1CA3A3"/>
                </a:solidFill>
                <a:uFill>
                  <a:solidFill>
                    <a:srgbClr val="1CA3A3"/>
                  </a:solidFill>
                </a:uFill>
                <a:latin typeface="Calibri"/>
                <a:cs typeface="Calibri"/>
                <a:hlinkClick r:id="rId3"/>
              </a:rPr>
              <a:t>rita.santos@academicintegrity.eu </a:t>
            </a:r>
            <a:r>
              <a:rPr lang="pt-PT" sz="2800" spc="-530" dirty="0">
                <a:solidFill>
                  <a:srgbClr val="1CA3A3"/>
                </a:solidFill>
                <a:latin typeface="Calibri"/>
                <a:cs typeface="Calibri"/>
              </a:rPr>
              <a:t> </a:t>
            </a:r>
            <a:r>
              <a:rPr lang="pt-PT" sz="2800" u="heavy" dirty="0">
                <a:solidFill>
                  <a:srgbClr val="1CA3A3"/>
                </a:solidFill>
                <a:uFill>
                  <a:solidFill>
                    <a:srgbClr val="1CA3A3"/>
                  </a:solidFill>
                </a:uFill>
                <a:latin typeface="Calibri"/>
                <a:cs typeface="Calibri"/>
                <a:hlinkClick r:id="rId4"/>
              </a:rPr>
              <a:t>victims@academicintegrity.eu</a:t>
            </a:r>
            <a:endParaRPr lang="pt-PT" sz="2800" dirty="0">
              <a:latin typeface="Calibri"/>
              <a:cs typeface="Calibri"/>
            </a:endParaRPr>
          </a:p>
          <a:p>
            <a:pPr marL="12700" indent="0">
              <a:lnSpc>
                <a:spcPts val="2740"/>
              </a:lnSpc>
              <a:spcBef>
                <a:spcPts val="710"/>
              </a:spcBef>
              <a:buClr>
                <a:srgbClr val="000000"/>
              </a:buClr>
              <a:buNone/>
              <a:tabLst>
                <a:tab pos="241300" algn="l"/>
              </a:tabLst>
            </a:pPr>
            <a:endParaRPr lang="en-US" sz="2800" dirty="0">
              <a:latin typeface="Calibri"/>
              <a:cs typeface="Calibri"/>
            </a:endParaRPr>
          </a:p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6CB1D185-D8E1-EC13-F3D6-EE0A2FFAA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0AEB-6E1B-4251-BE52-F43F4BD664A9}" type="slidenum">
              <a:rPr lang="tr-TR" smtClean="0">
                <a:solidFill>
                  <a:schemeClr val="tx1"/>
                </a:solidFill>
              </a:rPr>
              <a:t>16</a:t>
            </a:fld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6" name="Imagem 5" descr="Uma imagem com texto, Tipo de letra, Gráficos, logótipo&#10;&#10;Descrição gerada automaticamente">
            <a:extLst>
              <a:ext uri="{FF2B5EF4-FFF2-40B4-BE49-F238E27FC236}">
                <a16:creationId xmlns:a16="http://schemas.microsoft.com/office/drawing/2014/main" id="{CC73F660-D3B0-A010-D439-803E32B8D6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337" y="-4762"/>
            <a:ext cx="3198837" cy="1695450"/>
          </a:xfrm>
          <a:prstGeom prst="rect">
            <a:avLst/>
          </a:prstGeom>
        </p:spPr>
      </p:pic>
      <p:sp>
        <p:nvSpPr>
          <p:cNvPr id="7" name="Marcador de Posição do Rodapé 30">
            <a:extLst>
              <a:ext uri="{FF2B5EF4-FFF2-40B4-BE49-F238E27FC236}">
                <a16:creationId xmlns:a16="http://schemas.microsoft.com/office/drawing/2014/main" id="{A6ED7E98-D418-464E-D6F0-FECC49E50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83" y="6349552"/>
            <a:ext cx="7959633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ENAI Annual Academic Integrity Summer School - Maribor (Slovenia) – 22nd August 2023</a:t>
            </a:r>
            <a:endParaRPr lang="tr-TR" sz="1600" dirty="0">
              <a:solidFill>
                <a:schemeClr val="tx1"/>
              </a:solidFill>
            </a:endParaRPr>
          </a:p>
        </p:txBody>
      </p:sp>
      <p:pic>
        <p:nvPicPr>
          <p:cNvPr id="8" name="object 5">
            <a:extLst>
              <a:ext uri="{FF2B5EF4-FFF2-40B4-BE49-F238E27FC236}">
                <a16:creationId xmlns:a16="http://schemas.microsoft.com/office/drawing/2014/main" id="{D88B0B9C-F5DB-0D5A-2815-5454A4F607A9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769083" y="2015266"/>
            <a:ext cx="550189" cy="582599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EADF7597-021D-2BD3-83E5-069D68EC5184}"/>
              </a:ext>
            </a:extLst>
          </p:cNvPr>
          <p:cNvSpPr txBox="1"/>
          <p:nvPr/>
        </p:nvSpPr>
        <p:spPr>
          <a:xfrm>
            <a:off x="9504426" y="1997405"/>
            <a:ext cx="1434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5" dirty="0">
                <a:solidFill>
                  <a:srgbClr val="1CA3A3"/>
                </a:solidFill>
                <a:uFill>
                  <a:solidFill>
                    <a:srgbClr val="1CA3A3"/>
                  </a:solidFill>
                </a:uFill>
                <a:latin typeface="Calibri"/>
                <a:cs typeface="Calibri"/>
                <a:hlinkClick r:id="rId7"/>
              </a:rPr>
              <a:t>Faceb</a:t>
            </a:r>
            <a:r>
              <a:rPr sz="2800" b="1" u="heavy" spc="-15" dirty="0">
                <a:solidFill>
                  <a:srgbClr val="1CA3A3"/>
                </a:solidFill>
                <a:uFill>
                  <a:solidFill>
                    <a:srgbClr val="1CA3A3"/>
                  </a:solidFill>
                </a:uFill>
                <a:latin typeface="Calibri"/>
                <a:cs typeface="Calibri"/>
                <a:hlinkClick r:id="rId7"/>
              </a:rPr>
              <a:t>o</a:t>
            </a:r>
            <a:r>
              <a:rPr sz="2800" b="1" u="heavy" spc="-5" dirty="0">
                <a:solidFill>
                  <a:srgbClr val="1CA3A3"/>
                </a:solidFill>
                <a:uFill>
                  <a:solidFill>
                    <a:srgbClr val="1CA3A3"/>
                  </a:solidFill>
                </a:uFill>
                <a:latin typeface="Calibri"/>
                <a:cs typeface="Calibri"/>
                <a:hlinkClick r:id="rId7"/>
              </a:rPr>
              <a:t>ok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10" name="object 7">
            <a:extLst>
              <a:ext uri="{FF2B5EF4-FFF2-40B4-BE49-F238E27FC236}">
                <a16:creationId xmlns:a16="http://schemas.microsoft.com/office/drawing/2014/main" id="{A2B6E640-FDD5-9F21-5CB1-5DAE00C82098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63862" y="3070090"/>
            <a:ext cx="565225" cy="463326"/>
          </a:xfrm>
          <a:prstGeom prst="rect">
            <a:avLst/>
          </a:prstGeom>
        </p:spPr>
      </p:pic>
      <p:sp>
        <p:nvSpPr>
          <p:cNvPr id="11" name="object 8">
            <a:extLst>
              <a:ext uri="{FF2B5EF4-FFF2-40B4-BE49-F238E27FC236}">
                <a16:creationId xmlns:a16="http://schemas.microsoft.com/office/drawing/2014/main" id="{663BF9C3-908D-D7F0-0E3E-97617AE308C7}"/>
              </a:ext>
            </a:extLst>
          </p:cNvPr>
          <p:cNvSpPr txBox="1"/>
          <p:nvPr/>
        </p:nvSpPr>
        <p:spPr>
          <a:xfrm>
            <a:off x="9504426" y="3048761"/>
            <a:ext cx="11042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10" dirty="0">
                <a:solidFill>
                  <a:srgbClr val="1CA3A3"/>
                </a:solidFill>
                <a:uFill>
                  <a:solidFill>
                    <a:srgbClr val="1CA3A3"/>
                  </a:solidFill>
                </a:uFill>
                <a:latin typeface="Calibri"/>
                <a:cs typeface="Calibri"/>
                <a:hlinkClick r:id="rId9"/>
              </a:rPr>
              <a:t>Twitter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12" name="object 9">
            <a:extLst>
              <a:ext uri="{FF2B5EF4-FFF2-40B4-BE49-F238E27FC236}">
                <a16:creationId xmlns:a16="http://schemas.microsoft.com/office/drawing/2014/main" id="{7597FAE1-1317-60D0-6D00-952A0E206E0A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712707" y="3840479"/>
            <a:ext cx="661416" cy="661416"/>
          </a:xfrm>
          <a:prstGeom prst="rect">
            <a:avLst/>
          </a:prstGeom>
        </p:spPr>
      </p:pic>
      <p:sp>
        <p:nvSpPr>
          <p:cNvPr id="13" name="object 10">
            <a:extLst>
              <a:ext uri="{FF2B5EF4-FFF2-40B4-BE49-F238E27FC236}">
                <a16:creationId xmlns:a16="http://schemas.microsoft.com/office/drawing/2014/main" id="{33ED9CF8-50C6-6B40-6C9E-6C6900E56A4D}"/>
              </a:ext>
            </a:extLst>
          </p:cNvPr>
          <p:cNvSpPr txBox="1"/>
          <p:nvPr/>
        </p:nvSpPr>
        <p:spPr>
          <a:xfrm>
            <a:off x="9574783" y="3921378"/>
            <a:ext cx="12788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5" dirty="0">
                <a:solidFill>
                  <a:srgbClr val="1CA3A3"/>
                </a:solidFill>
                <a:uFill>
                  <a:solidFill>
                    <a:srgbClr val="1CA3A3"/>
                  </a:solidFill>
                </a:uFill>
                <a:latin typeface="Calibri"/>
                <a:cs typeface="Calibri"/>
                <a:hlinkClick r:id="rId11"/>
              </a:rPr>
              <a:t>LinkedIn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14" name="object 11">
            <a:extLst>
              <a:ext uri="{FF2B5EF4-FFF2-40B4-BE49-F238E27FC236}">
                <a16:creationId xmlns:a16="http://schemas.microsoft.com/office/drawing/2014/main" id="{88A5D43B-30C7-0F52-DAE3-DCFBD33CA5DC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677249" y="4861932"/>
            <a:ext cx="736938" cy="525068"/>
          </a:xfrm>
          <a:prstGeom prst="rect">
            <a:avLst/>
          </a:prstGeom>
        </p:spPr>
      </p:pic>
      <p:sp>
        <p:nvSpPr>
          <p:cNvPr id="15" name="object 12">
            <a:extLst>
              <a:ext uri="{FF2B5EF4-FFF2-40B4-BE49-F238E27FC236}">
                <a16:creationId xmlns:a16="http://schemas.microsoft.com/office/drawing/2014/main" id="{618CAFED-2F1C-DFA7-43F3-020361B249BB}"/>
              </a:ext>
            </a:extLst>
          </p:cNvPr>
          <p:cNvSpPr txBox="1"/>
          <p:nvPr/>
        </p:nvSpPr>
        <p:spPr>
          <a:xfrm>
            <a:off x="9574783" y="4871720"/>
            <a:ext cx="13271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5" dirty="0">
                <a:solidFill>
                  <a:srgbClr val="1CA3A3"/>
                </a:solidFill>
                <a:uFill>
                  <a:solidFill>
                    <a:srgbClr val="1CA3A3"/>
                  </a:solidFill>
                </a:uFill>
                <a:latin typeface="Calibri"/>
                <a:cs typeface="Calibri"/>
                <a:hlinkClick r:id="rId13"/>
              </a:rPr>
              <a:t>You</a:t>
            </a:r>
            <a:r>
              <a:rPr sz="2800" b="1" u="heavy" spc="-15" dirty="0">
                <a:solidFill>
                  <a:srgbClr val="1CA3A3"/>
                </a:solidFill>
                <a:uFill>
                  <a:solidFill>
                    <a:srgbClr val="1CA3A3"/>
                  </a:solidFill>
                </a:uFill>
                <a:latin typeface="Calibri"/>
                <a:cs typeface="Calibri"/>
                <a:hlinkClick r:id="rId13"/>
              </a:rPr>
              <a:t>T</a:t>
            </a:r>
            <a:r>
              <a:rPr sz="2800" b="1" u="heavy" spc="-5" dirty="0">
                <a:solidFill>
                  <a:srgbClr val="1CA3A3"/>
                </a:solidFill>
                <a:uFill>
                  <a:solidFill>
                    <a:srgbClr val="1CA3A3"/>
                  </a:solidFill>
                </a:uFill>
                <a:latin typeface="Calibri"/>
                <a:cs typeface="Calibri"/>
                <a:hlinkClick r:id="rId13"/>
              </a:rPr>
              <a:t>ube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8925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52602B-7E6C-4E66-AB1B-BD92221B4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53549" cy="1325563"/>
          </a:xfrm>
        </p:spPr>
        <p:txBody>
          <a:bodyPr>
            <a:normAutofit/>
          </a:bodyPr>
          <a:lstStyle/>
          <a:p>
            <a:r>
              <a:rPr lang="en-US" b="1" dirty="0"/>
              <a:t>Who are the victims of academic malpractice?</a:t>
            </a:r>
            <a:endParaRPr lang="pt-PT" b="1" dirty="0"/>
          </a:p>
        </p:txBody>
      </p:sp>
      <p:pic>
        <p:nvPicPr>
          <p:cNvPr id="4" name="Imagem 3" descr="Uma imagem com texto, Tipo de letra, Gráficos, logótipo&#10;&#10;Descrição gerada automaticamente">
            <a:extLst>
              <a:ext uri="{FF2B5EF4-FFF2-40B4-BE49-F238E27FC236}">
                <a16:creationId xmlns:a16="http://schemas.microsoft.com/office/drawing/2014/main" id="{D68A9521-CF0B-42DA-BA39-54E8DE5AA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337" y="-4762"/>
            <a:ext cx="3198837" cy="1695450"/>
          </a:xfrm>
          <a:prstGeom prst="rect">
            <a:avLst/>
          </a:prstGeom>
        </p:spPr>
      </p:pic>
      <p:grpSp>
        <p:nvGrpSpPr>
          <p:cNvPr id="3" name="object 3">
            <a:extLst>
              <a:ext uri="{FF2B5EF4-FFF2-40B4-BE49-F238E27FC236}">
                <a16:creationId xmlns:a16="http://schemas.microsoft.com/office/drawing/2014/main" id="{6924478A-9E63-83E6-0261-ECE78D2F209A}"/>
              </a:ext>
            </a:extLst>
          </p:cNvPr>
          <p:cNvGrpSpPr/>
          <p:nvPr/>
        </p:nvGrpSpPr>
        <p:grpSpPr>
          <a:xfrm>
            <a:off x="425386" y="2117979"/>
            <a:ext cx="3001645" cy="941069"/>
            <a:chOff x="399034" y="1763014"/>
            <a:chExt cx="3001645" cy="941069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F827E3E2-BE03-B74B-F487-EC662AEED978}"/>
                </a:ext>
              </a:extLst>
            </p:cNvPr>
            <p:cNvSpPr/>
            <p:nvPr/>
          </p:nvSpPr>
          <p:spPr>
            <a:xfrm>
              <a:off x="405384" y="1769364"/>
              <a:ext cx="2988945" cy="928369"/>
            </a:xfrm>
            <a:custGeom>
              <a:avLst/>
              <a:gdLst/>
              <a:ahLst/>
              <a:cxnLst/>
              <a:rect l="l" t="t" r="r" b="b"/>
              <a:pathLst>
                <a:path w="2988945" h="928369">
                  <a:moveTo>
                    <a:pt x="2833878" y="0"/>
                  </a:moveTo>
                  <a:lnTo>
                    <a:pt x="154686" y="0"/>
                  </a:lnTo>
                  <a:lnTo>
                    <a:pt x="105792" y="7882"/>
                  </a:lnTo>
                  <a:lnTo>
                    <a:pt x="63329" y="29833"/>
                  </a:lnTo>
                  <a:lnTo>
                    <a:pt x="29844" y="63313"/>
                  </a:lnTo>
                  <a:lnTo>
                    <a:pt x="7885" y="105777"/>
                  </a:lnTo>
                  <a:lnTo>
                    <a:pt x="0" y="154686"/>
                  </a:lnTo>
                  <a:lnTo>
                    <a:pt x="0" y="773430"/>
                  </a:lnTo>
                  <a:lnTo>
                    <a:pt x="7885" y="822338"/>
                  </a:lnTo>
                  <a:lnTo>
                    <a:pt x="29844" y="864802"/>
                  </a:lnTo>
                  <a:lnTo>
                    <a:pt x="63329" y="898282"/>
                  </a:lnTo>
                  <a:lnTo>
                    <a:pt x="105792" y="920233"/>
                  </a:lnTo>
                  <a:lnTo>
                    <a:pt x="154686" y="928115"/>
                  </a:lnTo>
                  <a:lnTo>
                    <a:pt x="2833878" y="928115"/>
                  </a:lnTo>
                  <a:lnTo>
                    <a:pt x="2882786" y="920233"/>
                  </a:lnTo>
                  <a:lnTo>
                    <a:pt x="2925250" y="898282"/>
                  </a:lnTo>
                  <a:lnTo>
                    <a:pt x="2958730" y="864802"/>
                  </a:lnTo>
                  <a:lnTo>
                    <a:pt x="2980681" y="822338"/>
                  </a:lnTo>
                  <a:lnTo>
                    <a:pt x="2988564" y="773430"/>
                  </a:lnTo>
                  <a:lnTo>
                    <a:pt x="2988564" y="154686"/>
                  </a:lnTo>
                  <a:lnTo>
                    <a:pt x="2980681" y="105777"/>
                  </a:lnTo>
                  <a:lnTo>
                    <a:pt x="2958730" y="63313"/>
                  </a:lnTo>
                  <a:lnTo>
                    <a:pt x="2925250" y="29833"/>
                  </a:lnTo>
                  <a:lnTo>
                    <a:pt x="2882786" y="7882"/>
                  </a:lnTo>
                  <a:lnTo>
                    <a:pt x="2833878" y="0"/>
                  </a:lnTo>
                  <a:close/>
                </a:path>
              </a:pathLst>
            </a:custGeom>
            <a:solidFill>
              <a:srgbClr val="4F6281"/>
            </a:solidFill>
            <a:ln>
              <a:solidFill>
                <a:srgbClr val="4F6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F29BE0A8-6552-ACC8-CD08-92135922B390}"/>
                </a:ext>
              </a:extLst>
            </p:cNvPr>
            <p:cNvSpPr/>
            <p:nvPr/>
          </p:nvSpPr>
          <p:spPr>
            <a:xfrm>
              <a:off x="405384" y="1769364"/>
              <a:ext cx="2988945" cy="928369"/>
            </a:xfrm>
            <a:custGeom>
              <a:avLst/>
              <a:gdLst/>
              <a:ahLst/>
              <a:cxnLst/>
              <a:rect l="l" t="t" r="r" b="b"/>
              <a:pathLst>
                <a:path w="2988945" h="928369">
                  <a:moveTo>
                    <a:pt x="0" y="154686"/>
                  </a:moveTo>
                  <a:lnTo>
                    <a:pt x="7885" y="105777"/>
                  </a:lnTo>
                  <a:lnTo>
                    <a:pt x="29844" y="63313"/>
                  </a:lnTo>
                  <a:lnTo>
                    <a:pt x="63329" y="29833"/>
                  </a:lnTo>
                  <a:lnTo>
                    <a:pt x="105792" y="7882"/>
                  </a:lnTo>
                  <a:lnTo>
                    <a:pt x="154686" y="0"/>
                  </a:lnTo>
                  <a:lnTo>
                    <a:pt x="2833878" y="0"/>
                  </a:lnTo>
                  <a:lnTo>
                    <a:pt x="2882786" y="7882"/>
                  </a:lnTo>
                  <a:lnTo>
                    <a:pt x="2925250" y="29833"/>
                  </a:lnTo>
                  <a:lnTo>
                    <a:pt x="2958730" y="63313"/>
                  </a:lnTo>
                  <a:lnTo>
                    <a:pt x="2980681" y="105777"/>
                  </a:lnTo>
                  <a:lnTo>
                    <a:pt x="2988564" y="154686"/>
                  </a:lnTo>
                  <a:lnTo>
                    <a:pt x="2988564" y="773430"/>
                  </a:lnTo>
                  <a:lnTo>
                    <a:pt x="2980681" y="822338"/>
                  </a:lnTo>
                  <a:lnTo>
                    <a:pt x="2958730" y="864802"/>
                  </a:lnTo>
                  <a:lnTo>
                    <a:pt x="2925250" y="898282"/>
                  </a:lnTo>
                  <a:lnTo>
                    <a:pt x="2882786" y="920233"/>
                  </a:lnTo>
                  <a:lnTo>
                    <a:pt x="2833878" y="928115"/>
                  </a:lnTo>
                  <a:lnTo>
                    <a:pt x="154686" y="928115"/>
                  </a:lnTo>
                  <a:lnTo>
                    <a:pt x="105792" y="920233"/>
                  </a:lnTo>
                  <a:lnTo>
                    <a:pt x="63329" y="898282"/>
                  </a:lnTo>
                  <a:lnTo>
                    <a:pt x="29844" y="864802"/>
                  </a:lnTo>
                  <a:lnTo>
                    <a:pt x="7885" y="822338"/>
                  </a:lnTo>
                  <a:lnTo>
                    <a:pt x="0" y="773430"/>
                  </a:lnTo>
                  <a:lnTo>
                    <a:pt x="0" y="154686"/>
                  </a:lnTo>
                  <a:close/>
                </a:path>
              </a:pathLst>
            </a:custGeom>
            <a:ln w="12700">
              <a:solidFill>
                <a:srgbClr val="4F6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6">
            <a:extLst>
              <a:ext uri="{FF2B5EF4-FFF2-40B4-BE49-F238E27FC236}">
                <a16:creationId xmlns:a16="http://schemas.microsoft.com/office/drawing/2014/main" id="{61670507-D9D5-B531-1C5D-FC46CF67143F}"/>
              </a:ext>
            </a:extLst>
          </p:cNvPr>
          <p:cNvSpPr txBox="1"/>
          <p:nvPr/>
        </p:nvSpPr>
        <p:spPr>
          <a:xfrm>
            <a:off x="513650" y="2172512"/>
            <a:ext cx="28251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“My</a:t>
            </a:r>
            <a:r>
              <a:rPr sz="2400" b="1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FFFFFF"/>
                </a:solidFill>
                <a:latin typeface="Calibri"/>
                <a:cs typeface="Calibri"/>
              </a:rPr>
              <a:t>PhD</a:t>
            </a:r>
            <a:r>
              <a:rPr sz="2400" b="1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advisor</a:t>
            </a:r>
            <a:r>
              <a:rPr sz="2400" b="1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stole </a:t>
            </a:r>
            <a:r>
              <a:rPr sz="2400" b="1" i="1" spc="-5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my</a:t>
            </a:r>
            <a:r>
              <a:rPr sz="2400" b="1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sz="2400" b="1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data!”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9" name="object 7">
            <a:extLst>
              <a:ext uri="{FF2B5EF4-FFF2-40B4-BE49-F238E27FC236}">
                <a16:creationId xmlns:a16="http://schemas.microsoft.com/office/drawing/2014/main" id="{D6DB95E2-AFBA-3DC7-4457-67E1683BE8DB}"/>
              </a:ext>
            </a:extLst>
          </p:cNvPr>
          <p:cNvGrpSpPr/>
          <p:nvPr/>
        </p:nvGrpSpPr>
        <p:grpSpPr>
          <a:xfrm>
            <a:off x="366331" y="3577811"/>
            <a:ext cx="3067050" cy="1623695"/>
            <a:chOff x="399034" y="3111754"/>
            <a:chExt cx="3067050" cy="1623695"/>
          </a:xfrm>
          <a:solidFill>
            <a:srgbClr val="4F6281"/>
          </a:solidFill>
        </p:grpSpPr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9E14E3EC-50CE-E868-6B7F-583E0CC43991}"/>
                </a:ext>
              </a:extLst>
            </p:cNvPr>
            <p:cNvSpPr/>
            <p:nvPr/>
          </p:nvSpPr>
          <p:spPr>
            <a:xfrm>
              <a:off x="405384" y="3118104"/>
              <a:ext cx="3054350" cy="1610995"/>
            </a:xfrm>
            <a:custGeom>
              <a:avLst/>
              <a:gdLst/>
              <a:ahLst/>
              <a:cxnLst/>
              <a:rect l="l" t="t" r="r" b="b"/>
              <a:pathLst>
                <a:path w="3054350" h="1610995">
                  <a:moveTo>
                    <a:pt x="2785617" y="0"/>
                  </a:moveTo>
                  <a:lnTo>
                    <a:pt x="268478" y="0"/>
                  </a:lnTo>
                  <a:lnTo>
                    <a:pt x="220219" y="4323"/>
                  </a:lnTo>
                  <a:lnTo>
                    <a:pt x="174798" y="16789"/>
                  </a:lnTo>
                  <a:lnTo>
                    <a:pt x="132973" y="36641"/>
                  </a:lnTo>
                  <a:lnTo>
                    <a:pt x="95502" y="63123"/>
                  </a:lnTo>
                  <a:lnTo>
                    <a:pt x="63143" y="95476"/>
                  </a:lnTo>
                  <a:lnTo>
                    <a:pt x="36655" y="132945"/>
                  </a:lnTo>
                  <a:lnTo>
                    <a:pt x="16797" y="174773"/>
                  </a:lnTo>
                  <a:lnTo>
                    <a:pt x="4325" y="220203"/>
                  </a:lnTo>
                  <a:lnTo>
                    <a:pt x="0" y="268478"/>
                  </a:lnTo>
                  <a:lnTo>
                    <a:pt x="0" y="1342390"/>
                  </a:lnTo>
                  <a:lnTo>
                    <a:pt x="4325" y="1390664"/>
                  </a:lnTo>
                  <a:lnTo>
                    <a:pt x="16797" y="1436094"/>
                  </a:lnTo>
                  <a:lnTo>
                    <a:pt x="36655" y="1477922"/>
                  </a:lnTo>
                  <a:lnTo>
                    <a:pt x="63143" y="1515391"/>
                  </a:lnTo>
                  <a:lnTo>
                    <a:pt x="95502" y="1547744"/>
                  </a:lnTo>
                  <a:lnTo>
                    <a:pt x="132973" y="1574226"/>
                  </a:lnTo>
                  <a:lnTo>
                    <a:pt x="174798" y="1594078"/>
                  </a:lnTo>
                  <a:lnTo>
                    <a:pt x="220219" y="1606544"/>
                  </a:lnTo>
                  <a:lnTo>
                    <a:pt x="268478" y="1610868"/>
                  </a:lnTo>
                  <a:lnTo>
                    <a:pt x="2785617" y="1610868"/>
                  </a:lnTo>
                  <a:lnTo>
                    <a:pt x="2833892" y="1606544"/>
                  </a:lnTo>
                  <a:lnTo>
                    <a:pt x="2879322" y="1594078"/>
                  </a:lnTo>
                  <a:lnTo>
                    <a:pt x="2921150" y="1574226"/>
                  </a:lnTo>
                  <a:lnTo>
                    <a:pt x="2958619" y="1547744"/>
                  </a:lnTo>
                  <a:lnTo>
                    <a:pt x="2990972" y="1515391"/>
                  </a:lnTo>
                  <a:lnTo>
                    <a:pt x="3017454" y="1477922"/>
                  </a:lnTo>
                  <a:lnTo>
                    <a:pt x="3037306" y="1436094"/>
                  </a:lnTo>
                  <a:lnTo>
                    <a:pt x="3049772" y="1390664"/>
                  </a:lnTo>
                  <a:lnTo>
                    <a:pt x="3054095" y="1342390"/>
                  </a:lnTo>
                  <a:lnTo>
                    <a:pt x="3054095" y="268478"/>
                  </a:lnTo>
                  <a:lnTo>
                    <a:pt x="3049772" y="220203"/>
                  </a:lnTo>
                  <a:lnTo>
                    <a:pt x="3037306" y="174773"/>
                  </a:lnTo>
                  <a:lnTo>
                    <a:pt x="3017454" y="132945"/>
                  </a:lnTo>
                  <a:lnTo>
                    <a:pt x="2990972" y="95476"/>
                  </a:lnTo>
                  <a:lnTo>
                    <a:pt x="2958619" y="63123"/>
                  </a:lnTo>
                  <a:lnTo>
                    <a:pt x="2921150" y="36641"/>
                  </a:lnTo>
                  <a:lnTo>
                    <a:pt x="2879322" y="16789"/>
                  </a:lnTo>
                  <a:lnTo>
                    <a:pt x="2833892" y="4323"/>
                  </a:lnTo>
                  <a:lnTo>
                    <a:pt x="2785617" y="0"/>
                  </a:lnTo>
                  <a:close/>
                </a:path>
              </a:pathLst>
            </a:custGeom>
            <a:grpFill/>
            <a:ln>
              <a:solidFill>
                <a:srgbClr val="4F6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457F0AA3-1477-E2DD-07C3-F9EB9CAF7C6E}"/>
                </a:ext>
              </a:extLst>
            </p:cNvPr>
            <p:cNvSpPr/>
            <p:nvPr/>
          </p:nvSpPr>
          <p:spPr>
            <a:xfrm>
              <a:off x="405384" y="3118104"/>
              <a:ext cx="3054350" cy="1610995"/>
            </a:xfrm>
            <a:custGeom>
              <a:avLst/>
              <a:gdLst/>
              <a:ahLst/>
              <a:cxnLst/>
              <a:rect l="l" t="t" r="r" b="b"/>
              <a:pathLst>
                <a:path w="3054350" h="1610995">
                  <a:moveTo>
                    <a:pt x="0" y="268478"/>
                  </a:moveTo>
                  <a:lnTo>
                    <a:pt x="4325" y="220203"/>
                  </a:lnTo>
                  <a:lnTo>
                    <a:pt x="16797" y="174773"/>
                  </a:lnTo>
                  <a:lnTo>
                    <a:pt x="36655" y="132945"/>
                  </a:lnTo>
                  <a:lnTo>
                    <a:pt x="63143" y="95476"/>
                  </a:lnTo>
                  <a:lnTo>
                    <a:pt x="95502" y="63123"/>
                  </a:lnTo>
                  <a:lnTo>
                    <a:pt x="132973" y="36641"/>
                  </a:lnTo>
                  <a:lnTo>
                    <a:pt x="174798" y="16789"/>
                  </a:lnTo>
                  <a:lnTo>
                    <a:pt x="220219" y="4323"/>
                  </a:lnTo>
                  <a:lnTo>
                    <a:pt x="268478" y="0"/>
                  </a:lnTo>
                  <a:lnTo>
                    <a:pt x="2785617" y="0"/>
                  </a:lnTo>
                  <a:lnTo>
                    <a:pt x="2833892" y="4323"/>
                  </a:lnTo>
                  <a:lnTo>
                    <a:pt x="2879322" y="16789"/>
                  </a:lnTo>
                  <a:lnTo>
                    <a:pt x="2921150" y="36641"/>
                  </a:lnTo>
                  <a:lnTo>
                    <a:pt x="2958619" y="63123"/>
                  </a:lnTo>
                  <a:lnTo>
                    <a:pt x="2990972" y="95476"/>
                  </a:lnTo>
                  <a:lnTo>
                    <a:pt x="3017454" y="132945"/>
                  </a:lnTo>
                  <a:lnTo>
                    <a:pt x="3037306" y="174773"/>
                  </a:lnTo>
                  <a:lnTo>
                    <a:pt x="3049772" y="220203"/>
                  </a:lnTo>
                  <a:lnTo>
                    <a:pt x="3054095" y="268478"/>
                  </a:lnTo>
                  <a:lnTo>
                    <a:pt x="3054095" y="1342390"/>
                  </a:lnTo>
                  <a:lnTo>
                    <a:pt x="3049772" y="1390664"/>
                  </a:lnTo>
                  <a:lnTo>
                    <a:pt x="3037306" y="1436094"/>
                  </a:lnTo>
                  <a:lnTo>
                    <a:pt x="3017454" y="1477922"/>
                  </a:lnTo>
                  <a:lnTo>
                    <a:pt x="2990972" y="1515391"/>
                  </a:lnTo>
                  <a:lnTo>
                    <a:pt x="2958619" y="1547744"/>
                  </a:lnTo>
                  <a:lnTo>
                    <a:pt x="2921150" y="1574226"/>
                  </a:lnTo>
                  <a:lnTo>
                    <a:pt x="2879322" y="1594078"/>
                  </a:lnTo>
                  <a:lnTo>
                    <a:pt x="2833892" y="1606544"/>
                  </a:lnTo>
                  <a:lnTo>
                    <a:pt x="2785617" y="1610868"/>
                  </a:lnTo>
                  <a:lnTo>
                    <a:pt x="268478" y="1610868"/>
                  </a:lnTo>
                  <a:lnTo>
                    <a:pt x="220219" y="1606544"/>
                  </a:lnTo>
                  <a:lnTo>
                    <a:pt x="174798" y="1594078"/>
                  </a:lnTo>
                  <a:lnTo>
                    <a:pt x="132973" y="1574226"/>
                  </a:lnTo>
                  <a:lnTo>
                    <a:pt x="95502" y="1547744"/>
                  </a:lnTo>
                  <a:lnTo>
                    <a:pt x="63143" y="1515391"/>
                  </a:lnTo>
                  <a:lnTo>
                    <a:pt x="36655" y="1477922"/>
                  </a:lnTo>
                  <a:lnTo>
                    <a:pt x="16797" y="1436094"/>
                  </a:lnTo>
                  <a:lnTo>
                    <a:pt x="4325" y="1390664"/>
                  </a:lnTo>
                  <a:lnTo>
                    <a:pt x="0" y="1342390"/>
                  </a:lnTo>
                  <a:lnTo>
                    <a:pt x="0" y="268478"/>
                  </a:lnTo>
                  <a:close/>
                </a:path>
              </a:pathLst>
            </a:custGeom>
            <a:grpFill/>
            <a:ln w="12700">
              <a:solidFill>
                <a:srgbClr val="4F6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0">
            <a:extLst>
              <a:ext uri="{FF2B5EF4-FFF2-40B4-BE49-F238E27FC236}">
                <a16:creationId xmlns:a16="http://schemas.microsoft.com/office/drawing/2014/main" id="{71BC65A7-937F-42BA-9C12-62EF0254EDFF}"/>
              </a:ext>
            </a:extLst>
          </p:cNvPr>
          <p:cNvSpPr txBox="1"/>
          <p:nvPr/>
        </p:nvSpPr>
        <p:spPr>
          <a:xfrm>
            <a:off x="636691" y="3679380"/>
            <a:ext cx="268478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“One </a:t>
            </a:r>
            <a:r>
              <a:rPr sz="2400" b="1" i="1" spc="-1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my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co- </a:t>
            </a: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authors</a:t>
            </a:r>
            <a:r>
              <a:rPr sz="2400" b="1" i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manipulated </a:t>
            </a:r>
            <a:r>
              <a:rPr sz="2400" b="1" i="1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2400" b="1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b="1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FFFFFF"/>
                </a:solidFill>
                <a:latin typeface="Calibri"/>
                <a:cs typeface="Calibri"/>
              </a:rPr>
              <a:t>now</a:t>
            </a:r>
            <a:r>
              <a:rPr sz="2400" b="1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I’m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being</a:t>
            </a:r>
            <a:r>
              <a:rPr sz="2400" b="1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accused!”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13" name="object 11">
            <a:extLst>
              <a:ext uri="{FF2B5EF4-FFF2-40B4-BE49-F238E27FC236}">
                <a16:creationId xmlns:a16="http://schemas.microsoft.com/office/drawing/2014/main" id="{09D83337-4D6A-82C0-687A-2AF4D15FAF97}"/>
              </a:ext>
            </a:extLst>
          </p:cNvPr>
          <p:cNvGrpSpPr/>
          <p:nvPr/>
        </p:nvGrpSpPr>
        <p:grpSpPr>
          <a:xfrm>
            <a:off x="3601302" y="5221148"/>
            <a:ext cx="2727344" cy="941069"/>
            <a:chOff x="399034" y="5140197"/>
            <a:chExt cx="3001645" cy="941069"/>
          </a:xfrm>
          <a:solidFill>
            <a:srgbClr val="4F6281"/>
          </a:solidFill>
        </p:grpSpPr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09C9DB8F-D43D-1AF4-9203-F885856C0928}"/>
                </a:ext>
              </a:extLst>
            </p:cNvPr>
            <p:cNvSpPr/>
            <p:nvPr/>
          </p:nvSpPr>
          <p:spPr>
            <a:xfrm>
              <a:off x="405384" y="5146547"/>
              <a:ext cx="2988945" cy="928369"/>
            </a:xfrm>
            <a:custGeom>
              <a:avLst/>
              <a:gdLst/>
              <a:ahLst/>
              <a:cxnLst/>
              <a:rect l="l" t="t" r="r" b="b"/>
              <a:pathLst>
                <a:path w="2988945" h="928370">
                  <a:moveTo>
                    <a:pt x="2833878" y="0"/>
                  </a:moveTo>
                  <a:lnTo>
                    <a:pt x="154686" y="0"/>
                  </a:lnTo>
                  <a:lnTo>
                    <a:pt x="105792" y="7882"/>
                  </a:lnTo>
                  <a:lnTo>
                    <a:pt x="63329" y="29833"/>
                  </a:lnTo>
                  <a:lnTo>
                    <a:pt x="29844" y="63313"/>
                  </a:lnTo>
                  <a:lnTo>
                    <a:pt x="7885" y="105777"/>
                  </a:lnTo>
                  <a:lnTo>
                    <a:pt x="0" y="154685"/>
                  </a:lnTo>
                  <a:lnTo>
                    <a:pt x="0" y="773429"/>
                  </a:lnTo>
                  <a:lnTo>
                    <a:pt x="7885" y="822323"/>
                  </a:lnTo>
                  <a:lnTo>
                    <a:pt x="29844" y="864786"/>
                  </a:lnTo>
                  <a:lnTo>
                    <a:pt x="63329" y="898271"/>
                  </a:lnTo>
                  <a:lnTo>
                    <a:pt x="105792" y="920230"/>
                  </a:lnTo>
                  <a:lnTo>
                    <a:pt x="154686" y="928115"/>
                  </a:lnTo>
                  <a:lnTo>
                    <a:pt x="2833878" y="928115"/>
                  </a:lnTo>
                  <a:lnTo>
                    <a:pt x="2882786" y="920230"/>
                  </a:lnTo>
                  <a:lnTo>
                    <a:pt x="2925250" y="898271"/>
                  </a:lnTo>
                  <a:lnTo>
                    <a:pt x="2958730" y="864786"/>
                  </a:lnTo>
                  <a:lnTo>
                    <a:pt x="2980681" y="822323"/>
                  </a:lnTo>
                  <a:lnTo>
                    <a:pt x="2988564" y="773429"/>
                  </a:lnTo>
                  <a:lnTo>
                    <a:pt x="2988564" y="154685"/>
                  </a:lnTo>
                  <a:lnTo>
                    <a:pt x="2980681" y="105777"/>
                  </a:lnTo>
                  <a:lnTo>
                    <a:pt x="2958730" y="63313"/>
                  </a:lnTo>
                  <a:lnTo>
                    <a:pt x="2925250" y="29833"/>
                  </a:lnTo>
                  <a:lnTo>
                    <a:pt x="2882786" y="7882"/>
                  </a:lnTo>
                  <a:lnTo>
                    <a:pt x="2833878" y="0"/>
                  </a:lnTo>
                  <a:close/>
                </a:path>
              </a:pathLst>
            </a:custGeom>
            <a:grpFill/>
            <a:ln>
              <a:solidFill>
                <a:srgbClr val="4F6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65DDAC4D-5564-91C3-99BF-C0990C1FD45A}"/>
                </a:ext>
              </a:extLst>
            </p:cNvPr>
            <p:cNvSpPr/>
            <p:nvPr/>
          </p:nvSpPr>
          <p:spPr>
            <a:xfrm>
              <a:off x="405384" y="5146547"/>
              <a:ext cx="2988945" cy="928369"/>
            </a:xfrm>
            <a:custGeom>
              <a:avLst/>
              <a:gdLst/>
              <a:ahLst/>
              <a:cxnLst/>
              <a:rect l="l" t="t" r="r" b="b"/>
              <a:pathLst>
                <a:path w="2988945" h="928370">
                  <a:moveTo>
                    <a:pt x="0" y="154685"/>
                  </a:moveTo>
                  <a:lnTo>
                    <a:pt x="7885" y="105777"/>
                  </a:lnTo>
                  <a:lnTo>
                    <a:pt x="29844" y="63313"/>
                  </a:lnTo>
                  <a:lnTo>
                    <a:pt x="63329" y="29833"/>
                  </a:lnTo>
                  <a:lnTo>
                    <a:pt x="105792" y="7882"/>
                  </a:lnTo>
                  <a:lnTo>
                    <a:pt x="154686" y="0"/>
                  </a:lnTo>
                  <a:lnTo>
                    <a:pt x="2833878" y="0"/>
                  </a:lnTo>
                  <a:lnTo>
                    <a:pt x="2882786" y="7882"/>
                  </a:lnTo>
                  <a:lnTo>
                    <a:pt x="2925250" y="29833"/>
                  </a:lnTo>
                  <a:lnTo>
                    <a:pt x="2958730" y="63313"/>
                  </a:lnTo>
                  <a:lnTo>
                    <a:pt x="2980681" y="105777"/>
                  </a:lnTo>
                  <a:lnTo>
                    <a:pt x="2988564" y="154685"/>
                  </a:lnTo>
                  <a:lnTo>
                    <a:pt x="2988564" y="773429"/>
                  </a:lnTo>
                  <a:lnTo>
                    <a:pt x="2980681" y="822323"/>
                  </a:lnTo>
                  <a:lnTo>
                    <a:pt x="2958730" y="864786"/>
                  </a:lnTo>
                  <a:lnTo>
                    <a:pt x="2925250" y="898271"/>
                  </a:lnTo>
                  <a:lnTo>
                    <a:pt x="2882786" y="920230"/>
                  </a:lnTo>
                  <a:lnTo>
                    <a:pt x="2833878" y="928115"/>
                  </a:lnTo>
                  <a:lnTo>
                    <a:pt x="154686" y="928115"/>
                  </a:lnTo>
                  <a:lnTo>
                    <a:pt x="105792" y="920230"/>
                  </a:lnTo>
                  <a:lnTo>
                    <a:pt x="63329" y="898271"/>
                  </a:lnTo>
                  <a:lnTo>
                    <a:pt x="29844" y="864786"/>
                  </a:lnTo>
                  <a:lnTo>
                    <a:pt x="7885" y="822323"/>
                  </a:lnTo>
                  <a:lnTo>
                    <a:pt x="0" y="773429"/>
                  </a:lnTo>
                  <a:lnTo>
                    <a:pt x="0" y="154685"/>
                  </a:lnTo>
                  <a:close/>
                </a:path>
              </a:pathLst>
            </a:custGeom>
            <a:grpFill/>
            <a:ln w="12700">
              <a:solidFill>
                <a:srgbClr val="4F6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4">
            <a:extLst>
              <a:ext uri="{FF2B5EF4-FFF2-40B4-BE49-F238E27FC236}">
                <a16:creationId xmlns:a16="http://schemas.microsoft.com/office/drawing/2014/main" id="{554A5123-1651-ACF4-A122-51DA0CDEE7D0}"/>
              </a:ext>
            </a:extLst>
          </p:cNvPr>
          <p:cNvSpPr txBox="1"/>
          <p:nvPr/>
        </p:nvSpPr>
        <p:spPr>
          <a:xfrm>
            <a:off x="3925070" y="5343702"/>
            <a:ext cx="195198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“My</a:t>
            </a:r>
            <a:r>
              <a:rPr sz="2400" b="1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paper</a:t>
            </a:r>
            <a:r>
              <a:rPr sz="2400" b="1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was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plagiarised!”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17" name="object 15">
            <a:extLst>
              <a:ext uri="{FF2B5EF4-FFF2-40B4-BE49-F238E27FC236}">
                <a16:creationId xmlns:a16="http://schemas.microsoft.com/office/drawing/2014/main" id="{B16C2988-33C3-6A2F-D7A6-6CDAA40ECB1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05474" y="2365824"/>
            <a:ext cx="3241302" cy="2284476"/>
          </a:xfrm>
          <a:prstGeom prst="rect">
            <a:avLst/>
          </a:prstGeom>
        </p:spPr>
      </p:pic>
      <p:grpSp>
        <p:nvGrpSpPr>
          <p:cNvPr id="18" name="object 16">
            <a:extLst>
              <a:ext uri="{FF2B5EF4-FFF2-40B4-BE49-F238E27FC236}">
                <a16:creationId xmlns:a16="http://schemas.microsoft.com/office/drawing/2014/main" id="{57111D82-C2D4-793D-DEE9-3AC2F4D83237}"/>
              </a:ext>
            </a:extLst>
          </p:cNvPr>
          <p:cNvGrpSpPr/>
          <p:nvPr/>
        </p:nvGrpSpPr>
        <p:grpSpPr>
          <a:xfrm>
            <a:off x="7739815" y="1817369"/>
            <a:ext cx="3797300" cy="1191260"/>
            <a:chOff x="7618221" y="1671573"/>
            <a:chExt cx="3797300" cy="1191260"/>
          </a:xfrm>
          <a:solidFill>
            <a:srgbClr val="4F6281"/>
          </a:solidFill>
        </p:grpSpPr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107314D3-F9FC-4E03-BEF4-468BFFF63165}"/>
                </a:ext>
              </a:extLst>
            </p:cNvPr>
            <p:cNvSpPr/>
            <p:nvPr/>
          </p:nvSpPr>
          <p:spPr>
            <a:xfrm>
              <a:off x="7624571" y="1677923"/>
              <a:ext cx="3784600" cy="1178560"/>
            </a:xfrm>
            <a:custGeom>
              <a:avLst/>
              <a:gdLst/>
              <a:ahLst/>
              <a:cxnLst/>
              <a:rect l="l" t="t" r="r" b="b"/>
              <a:pathLst>
                <a:path w="3784600" h="1178560">
                  <a:moveTo>
                    <a:pt x="3587750" y="0"/>
                  </a:moveTo>
                  <a:lnTo>
                    <a:pt x="196342" y="0"/>
                  </a:lnTo>
                  <a:lnTo>
                    <a:pt x="151315" y="5184"/>
                  </a:lnTo>
                  <a:lnTo>
                    <a:pt x="109986" y="19952"/>
                  </a:lnTo>
                  <a:lnTo>
                    <a:pt x="73531" y="43127"/>
                  </a:lnTo>
                  <a:lnTo>
                    <a:pt x="43127" y="73531"/>
                  </a:lnTo>
                  <a:lnTo>
                    <a:pt x="19952" y="109986"/>
                  </a:lnTo>
                  <a:lnTo>
                    <a:pt x="5184" y="151315"/>
                  </a:lnTo>
                  <a:lnTo>
                    <a:pt x="0" y="196341"/>
                  </a:lnTo>
                  <a:lnTo>
                    <a:pt x="0" y="981710"/>
                  </a:lnTo>
                  <a:lnTo>
                    <a:pt x="5184" y="1026736"/>
                  </a:lnTo>
                  <a:lnTo>
                    <a:pt x="19952" y="1068065"/>
                  </a:lnTo>
                  <a:lnTo>
                    <a:pt x="43127" y="1104520"/>
                  </a:lnTo>
                  <a:lnTo>
                    <a:pt x="73531" y="1134924"/>
                  </a:lnTo>
                  <a:lnTo>
                    <a:pt x="109986" y="1158099"/>
                  </a:lnTo>
                  <a:lnTo>
                    <a:pt x="151315" y="1172867"/>
                  </a:lnTo>
                  <a:lnTo>
                    <a:pt x="196342" y="1178052"/>
                  </a:lnTo>
                  <a:lnTo>
                    <a:pt x="3587750" y="1178052"/>
                  </a:lnTo>
                  <a:lnTo>
                    <a:pt x="3632776" y="1172867"/>
                  </a:lnTo>
                  <a:lnTo>
                    <a:pt x="3674105" y="1158099"/>
                  </a:lnTo>
                  <a:lnTo>
                    <a:pt x="3710560" y="1134924"/>
                  </a:lnTo>
                  <a:lnTo>
                    <a:pt x="3740964" y="1104520"/>
                  </a:lnTo>
                  <a:lnTo>
                    <a:pt x="3764139" y="1068065"/>
                  </a:lnTo>
                  <a:lnTo>
                    <a:pt x="3778907" y="1026736"/>
                  </a:lnTo>
                  <a:lnTo>
                    <a:pt x="3784092" y="981710"/>
                  </a:lnTo>
                  <a:lnTo>
                    <a:pt x="3784092" y="196341"/>
                  </a:lnTo>
                  <a:lnTo>
                    <a:pt x="3778907" y="151315"/>
                  </a:lnTo>
                  <a:lnTo>
                    <a:pt x="3764139" y="109986"/>
                  </a:lnTo>
                  <a:lnTo>
                    <a:pt x="3740964" y="73531"/>
                  </a:lnTo>
                  <a:lnTo>
                    <a:pt x="3710560" y="43127"/>
                  </a:lnTo>
                  <a:lnTo>
                    <a:pt x="3674105" y="19952"/>
                  </a:lnTo>
                  <a:lnTo>
                    <a:pt x="3632776" y="5184"/>
                  </a:lnTo>
                  <a:lnTo>
                    <a:pt x="3587750" y="0"/>
                  </a:lnTo>
                  <a:close/>
                </a:path>
              </a:pathLst>
            </a:custGeom>
            <a:grpFill/>
            <a:ln>
              <a:solidFill>
                <a:srgbClr val="4F6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8">
              <a:extLst>
                <a:ext uri="{FF2B5EF4-FFF2-40B4-BE49-F238E27FC236}">
                  <a16:creationId xmlns:a16="http://schemas.microsoft.com/office/drawing/2014/main" id="{822FA91B-34F8-B1B5-9F9B-5397E757230B}"/>
                </a:ext>
              </a:extLst>
            </p:cNvPr>
            <p:cNvSpPr/>
            <p:nvPr/>
          </p:nvSpPr>
          <p:spPr>
            <a:xfrm>
              <a:off x="7624571" y="1677923"/>
              <a:ext cx="3784600" cy="1178560"/>
            </a:xfrm>
            <a:custGeom>
              <a:avLst/>
              <a:gdLst/>
              <a:ahLst/>
              <a:cxnLst/>
              <a:rect l="l" t="t" r="r" b="b"/>
              <a:pathLst>
                <a:path w="3784600" h="1178560">
                  <a:moveTo>
                    <a:pt x="0" y="196341"/>
                  </a:moveTo>
                  <a:lnTo>
                    <a:pt x="5184" y="151315"/>
                  </a:lnTo>
                  <a:lnTo>
                    <a:pt x="19952" y="109986"/>
                  </a:lnTo>
                  <a:lnTo>
                    <a:pt x="43127" y="73531"/>
                  </a:lnTo>
                  <a:lnTo>
                    <a:pt x="73531" y="43127"/>
                  </a:lnTo>
                  <a:lnTo>
                    <a:pt x="109986" y="19952"/>
                  </a:lnTo>
                  <a:lnTo>
                    <a:pt x="151315" y="5184"/>
                  </a:lnTo>
                  <a:lnTo>
                    <a:pt x="196342" y="0"/>
                  </a:lnTo>
                  <a:lnTo>
                    <a:pt x="3587750" y="0"/>
                  </a:lnTo>
                  <a:lnTo>
                    <a:pt x="3632776" y="5184"/>
                  </a:lnTo>
                  <a:lnTo>
                    <a:pt x="3674105" y="19952"/>
                  </a:lnTo>
                  <a:lnTo>
                    <a:pt x="3710560" y="43127"/>
                  </a:lnTo>
                  <a:lnTo>
                    <a:pt x="3740964" y="73531"/>
                  </a:lnTo>
                  <a:lnTo>
                    <a:pt x="3764139" y="109986"/>
                  </a:lnTo>
                  <a:lnTo>
                    <a:pt x="3778907" y="151315"/>
                  </a:lnTo>
                  <a:lnTo>
                    <a:pt x="3784092" y="196341"/>
                  </a:lnTo>
                  <a:lnTo>
                    <a:pt x="3784092" y="981710"/>
                  </a:lnTo>
                  <a:lnTo>
                    <a:pt x="3778907" y="1026736"/>
                  </a:lnTo>
                  <a:lnTo>
                    <a:pt x="3764139" y="1068065"/>
                  </a:lnTo>
                  <a:lnTo>
                    <a:pt x="3740964" y="1104520"/>
                  </a:lnTo>
                  <a:lnTo>
                    <a:pt x="3710560" y="1134924"/>
                  </a:lnTo>
                  <a:lnTo>
                    <a:pt x="3674105" y="1158099"/>
                  </a:lnTo>
                  <a:lnTo>
                    <a:pt x="3632776" y="1172867"/>
                  </a:lnTo>
                  <a:lnTo>
                    <a:pt x="3587750" y="1178052"/>
                  </a:lnTo>
                  <a:lnTo>
                    <a:pt x="196342" y="1178052"/>
                  </a:lnTo>
                  <a:lnTo>
                    <a:pt x="151315" y="1172867"/>
                  </a:lnTo>
                  <a:lnTo>
                    <a:pt x="109986" y="1158099"/>
                  </a:lnTo>
                  <a:lnTo>
                    <a:pt x="73531" y="1134924"/>
                  </a:lnTo>
                  <a:lnTo>
                    <a:pt x="43127" y="1104520"/>
                  </a:lnTo>
                  <a:lnTo>
                    <a:pt x="19952" y="1068065"/>
                  </a:lnTo>
                  <a:lnTo>
                    <a:pt x="5184" y="1026736"/>
                  </a:lnTo>
                  <a:lnTo>
                    <a:pt x="0" y="981710"/>
                  </a:lnTo>
                  <a:lnTo>
                    <a:pt x="0" y="196341"/>
                  </a:lnTo>
                  <a:close/>
                </a:path>
              </a:pathLst>
            </a:custGeom>
            <a:grpFill/>
            <a:ln w="12700">
              <a:solidFill>
                <a:srgbClr val="4F6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19">
            <a:extLst>
              <a:ext uri="{FF2B5EF4-FFF2-40B4-BE49-F238E27FC236}">
                <a16:creationId xmlns:a16="http://schemas.microsoft.com/office/drawing/2014/main" id="{CB421254-39AA-7ABF-02CC-589D60AA1A65}"/>
              </a:ext>
            </a:extLst>
          </p:cNvPr>
          <p:cNvSpPr txBox="1"/>
          <p:nvPr/>
        </p:nvSpPr>
        <p:spPr>
          <a:xfrm>
            <a:off x="7812604" y="1823719"/>
            <a:ext cx="348805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“My</a:t>
            </a:r>
            <a:r>
              <a:rPr sz="2400" b="1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teaching</a:t>
            </a:r>
            <a:r>
              <a:rPr sz="2400" b="1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materials</a:t>
            </a:r>
            <a:r>
              <a:rPr sz="2400" b="1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2400" b="1" i="1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being used </a:t>
            </a:r>
            <a:r>
              <a:rPr sz="2400" b="1" i="1" spc="-10" dirty="0">
                <a:solidFill>
                  <a:srgbClr val="FFFFFF"/>
                </a:solidFill>
                <a:latin typeface="Calibri"/>
                <a:cs typeface="Calibri"/>
              </a:rPr>
              <a:t>elsewhere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FFFFFF"/>
                </a:solidFill>
                <a:latin typeface="Calibri"/>
                <a:cs typeface="Calibri"/>
              </a:rPr>
              <a:t>without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my</a:t>
            </a:r>
            <a:r>
              <a:rPr sz="2400" b="1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consent!”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22" name="object 20">
            <a:extLst>
              <a:ext uri="{FF2B5EF4-FFF2-40B4-BE49-F238E27FC236}">
                <a16:creationId xmlns:a16="http://schemas.microsoft.com/office/drawing/2014/main" id="{2A80FD3B-F309-31F6-0A9C-73D1E898774A}"/>
              </a:ext>
            </a:extLst>
          </p:cNvPr>
          <p:cNvGrpSpPr/>
          <p:nvPr/>
        </p:nvGrpSpPr>
        <p:grpSpPr>
          <a:xfrm>
            <a:off x="7570533" y="3578542"/>
            <a:ext cx="4188460" cy="1023619"/>
            <a:chOff x="7618221" y="3343402"/>
            <a:chExt cx="4188460" cy="1023619"/>
          </a:xfrm>
          <a:solidFill>
            <a:srgbClr val="4F6281"/>
          </a:solidFill>
        </p:grpSpPr>
        <p:sp>
          <p:nvSpPr>
            <p:cNvPr id="23" name="object 21">
              <a:extLst>
                <a:ext uri="{FF2B5EF4-FFF2-40B4-BE49-F238E27FC236}">
                  <a16:creationId xmlns:a16="http://schemas.microsoft.com/office/drawing/2014/main" id="{890BAAFC-89A2-CAB3-969A-B32A47877790}"/>
                </a:ext>
              </a:extLst>
            </p:cNvPr>
            <p:cNvSpPr/>
            <p:nvPr/>
          </p:nvSpPr>
          <p:spPr>
            <a:xfrm>
              <a:off x="7624571" y="3349752"/>
              <a:ext cx="4175760" cy="1010919"/>
            </a:xfrm>
            <a:custGeom>
              <a:avLst/>
              <a:gdLst/>
              <a:ahLst/>
              <a:cxnLst/>
              <a:rect l="l" t="t" r="r" b="b"/>
              <a:pathLst>
                <a:path w="4175759" h="1010920">
                  <a:moveTo>
                    <a:pt x="4007357" y="0"/>
                  </a:moveTo>
                  <a:lnTo>
                    <a:pt x="168401" y="0"/>
                  </a:lnTo>
                  <a:lnTo>
                    <a:pt x="123648" y="6018"/>
                  </a:lnTo>
                  <a:lnTo>
                    <a:pt x="83424" y="23001"/>
                  </a:lnTo>
                  <a:lnTo>
                    <a:pt x="49339" y="49339"/>
                  </a:lnTo>
                  <a:lnTo>
                    <a:pt x="23001" y="83424"/>
                  </a:lnTo>
                  <a:lnTo>
                    <a:pt x="6018" y="123648"/>
                  </a:lnTo>
                  <a:lnTo>
                    <a:pt x="0" y="168401"/>
                  </a:lnTo>
                  <a:lnTo>
                    <a:pt x="0" y="842010"/>
                  </a:lnTo>
                  <a:lnTo>
                    <a:pt x="6018" y="886763"/>
                  </a:lnTo>
                  <a:lnTo>
                    <a:pt x="23001" y="926987"/>
                  </a:lnTo>
                  <a:lnTo>
                    <a:pt x="49339" y="961072"/>
                  </a:lnTo>
                  <a:lnTo>
                    <a:pt x="83424" y="987410"/>
                  </a:lnTo>
                  <a:lnTo>
                    <a:pt x="123648" y="1004393"/>
                  </a:lnTo>
                  <a:lnTo>
                    <a:pt x="168401" y="1010412"/>
                  </a:lnTo>
                  <a:lnTo>
                    <a:pt x="4007357" y="1010412"/>
                  </a:lnTo>
                  <a:lnTo>
                    <a:pt x="4052111" y="1004393"/>
                  </a:lnTo>
                  <a:lnTo>
                    <a:pt x="4092335" y="987410"/>
                  </a:lnTo>
                  <a:lnTo>
                    <a:pt x="4126420" y="961072"/>
                  </a:lnTo>
                  <a:lnTo>
                    <a:pt x="4152758" y="926987"/>
                  </a:lnTo>
                  <a:lnTo>
                    <a:pt x="4169741" y="886763"/>
                  </a:lnTo>
                  <a:lnTo>
                    <a:pt x="4175759" y="842010"/>
                  </a:lnTo>
                  <a:lnTo>
                    <a:pt x="4175759" y="168401"/>
                  </a:lnTo>
                  <a:lnTo>
                    <a:pt x="4169741" y="123648"/>
                  </a:lnTo>
                  <a:lnTo>
                    <a:pt x="4152758" y="83424"/>
                  </a:lnTo>
                  <a:lnTo>
                    <a:pt x="4126420" y="49339"/>
                  </a:lnTo>
                  <a:lnTo>
                    <a:pt x="4092335" y="23001"/>
                  </a:lnTo>
                  <a:lnTo>
                    <a:pt x="4052111" y="6018"/>
                  </a:lnTo>
                  <a:lnTo>
                    <a:pt x="4007357" y="0"/>
                  </a:lnTo>
                  <a:close/>
                </a:path>
              </a:pathLst>
            </a:custGeom>
            <a:grpFill/>
            <a:ln>
              <a:solidFill>
                <a:srgbClr val="4F6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2">
              <a:extLst>
                <a:ext uri="{FF2B5EF4-FFF2-40B4-BE49-F238E27FC236}">
                  <a16:creationId xmlns:a16="http://schemas.microsoft.com/office/drawing/2014/main" id="{C5AD9A45-1DCC-2893-69E3-5C24CC909B4C}"/>
                </a:ext>
              </a:extLst>
            </p:cNvPr>
            <p:cNvSpPr/>
            <p:nvPr/>
          </p:nvSpPr>
          <p:spPr>
            <a:xfrm>
              <a:off x="7624571" y="3349752"/>
              <a:ext cx="4175760" cy="1010919"/>
            </a:xfrm>
            <a:custGeom>
              <a:avLst/>
              <a:gdLst/>
              <a:ahLst/>
              <a:cxnLst/>
              <a:rect l="l" t="t" r="r" b="b"/>
              <a:pathLst>
                <a:path w="4175759" h="1010920">
                  <a:moveTo>
                    <a:pt x="0" y="168401"/>
                  </a:moveTo>
                  <a:lnTo>
                    <a:pt x="6018" y="123648"/>
                  </a:lnTo>
                  <a:lnTo>
                    <a:pt x="23001" y="83424"/>
                  </a:lnTo>
                  <a:lnTo>
                    <a:pt x="49339" y="49339"/>
                  </a:lnTo>
                  <a:lnTo>
                    <a:pt x="83424" y="23001"/>
                  </a:lnTo>
                  <a:lnTo>
                    <a:pt x="123648" y="6018"/>
                  </a:lnTo>
                  <a:lnTo>
                    <a:pt x="168401" y="0"/>
                  </a:lnTo>
                  <a:lnTo>
                    <a:pt x="4007357" y="0"/>
                  </a:lnTo>
                  <a:lnTo>
                    <a:pt x="4052111" y="6018"/>
                  </a:lnTo>
                  <a:lnTo>
                    <a:pt x="4092335" y="23001"/>
                  </a:lnTo>
                  <a:lnTo>
                    <a:pt x="4126420" y="49339"/>
                  </a:lnTo>
                  <a:lnTo>
                    <a:pt x="4152758" y="83424"/>
                  </a:lnTo>
                  <a:lnTo>
                    <a:pt x="4169741" y="123648"/>
                  </a:lnTo>
                  <a:lnTo>
                    <a:pt x="4175759" y="168401"/>
                  </a:lnTo>
                  <a:lnTo>
                    <a:pt x="4175759" y="842010"/>
                  </a:lnTo>
                  <a:lnTo>
                    <a:pt x="4169741" y="886763"/>
                  </a:lnTo>
                  <a:lnTo>
                    <a:pt x="4152758" y="926987"/>
                  </a:lnTo>
                  <a:lnTo>
                    <a:pt x="4126420" y="961072"/>
                  </a:lnTo>
                  <a:lnTo>
                    <a:pt x="4092335" y="987410"/>
                  </a:lnTo>
                  <a:lnTo>
                    <a:pt x="4052111" y="1004393"/>
                  </a:lnTo>
                  <a:lnTo>
                    <a:pt x="4007357" y="1010412"/>
                  </a:lnTo>
                  <a:lnTo>
                    <a:pt x="168401" y="1010412"/>
                  </a:lnTo>
                  <a:lnTo>
                    <a:pt x="123648" y="1004393"/>
                  </a:lnTo>
                  <a:lnTo>
                    <a:pt x="83424" y="987410"/>
                  </a:lnTo>
                  <a:lnTo>
                    <a:pt x="49339" y="961072"/>
                  </a:lnTo>
                  <a:lnTo>
                    <a:pt x="23001" y="926987"/>
                  </a:lnTo>
                  <a:lnTo>
                    <a:pt x="6018" y="886763"/>
                  </a:lnTo>
                  <a:lnTo>
                    <a:pt x="0" y="842010"/>
                  </a:lnTo>
                  <a:lnTo>
                    <a:pt x="0" y="168401"/>
                  </a:lnTo>
                  <a:close/>
                </a:path>
              </a:pathLst>
            </a:custGeom>
            <a:grpFill/>
            <a:ln w="12700">
              <a:solidFill>
                <a:srgbClr val="4F6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3">
            <a:extLst>
              <a:ext uri="{FF2B5EF4-FFF2-40B4-BE49-F238E27FC236}">
                <a16:creationId xmlns:a16="http://schemas.microsoft.com/office/drawing/2014/main" id="{0BC982E9-EEB0-657A-03FE-DD60409D9169}"/>
              </a:ext>
            </a:extLst>
          </p:cNvPr>
          <p:cNvSpPr txBox="1"/>
          <p:nvPr/>
        </p:nvSpPr>
        <p:spPr>
          <a:xfrm>
            <a:off x="7681976" y="3711573"/>
            <a:ext cx="39655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“I’ve </a:t>
            </a:r>
            <a:r>
              <a:rPr sz="2400" b="1" i="1" spc="-10" dirty="0">
                <a:solidFill>
                  <a:srgbClr val="FFFFFF"/>
                </a:solidFill>
                <a:latin typeface="Calibri"/>
                <a:cs typeface="Calibri"/>
              </a:rPr>
              <a:t>reported </a:t>
            </a: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a bad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action </a:t>
            </a: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400" b="1" i="1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FFFFFF"/>
                </a:solidFill>
                <a:latin typeface="Calibri"/>
                <a:cs typeface="Calibri"/>
              </a:rPr>
              <a:t>now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I’m</a:t>
            </a: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being</a:t>
            </a:r>
            <a:r>
              <a:rPr sz="2400" b="1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persecuted!”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27" name="object 24">
            <a:extLst>
              <a:ext uri="{FF2B5EF4-FFF2-40B4-BE49-F238E27FC236}">
                <a16:creationId xmlns:a16="http://schemas.microsoft.com/office/drawing/2014/main" id="{9C182688-23DB-4585-4D20-556DD8154B4C}"/>
              </a:ext>
            </a:extLst>
          </p:cNvPr>
          <p:cNvGrpSpPr/>
          <p:nvPr/>
        </p:nvGrpSpPr>
        <p:grpSpPr>
          <a:xfrm>
            <a:off x="6880199" y="5214174"/>
            <a:ext cx="3978275" cy="942340"/>
            <a:chOff x="7618221" y="4832350"/>
            <a:chExt cx="3978275" cy="942340"/>
          </a:xfrm>
          <a:solidFill>
            <a:srgbClr val="4F6281"/>
          </a:solidFill>
        </p:grpSpPr>
        <p:sp>
          <p:nvSpPr>
            <p:cNvPr id="28" name="object 25">
              <a:extLst>
                <a:ext uri="{FF2B5EF4-FFF2-40B4-BE49-F238E27FC236}">
                  <a16:creationId xmlns:a16="http://schemas.microsoft.com/office/drawing/2014/main" id="{202C9A93-0220-A6D0-1374-C79286366D18}"/>
                </a:ext>
              </a:extLst>
            </p:cNvPr>
            <p:cNvSpPr/>
            <p:nvPr/>
          </p:nvSpPr>
          <p:spPr>
            <a:xfrm>
              <a:off x="7624571" y="4838700"/>
              <a:ext cx="3965575" cy="929640"/>
            </a:xfrm>
            <a:custGeom>
              <a:avLst/>
              <a:gdLst/>
              <a:ahLst/>
              <a:cxnLst/>
              <a:rect l="l" t="t" r="r" b="b"/>
              <a:pathLst>
                <a:path w="3965575" h="929639">
                  <a:moveTo>
                    <a:pt x="3810507" y="0"/>
                  </a:moveTo>
                  <a:lnTo>
                    <a:pt x="154939" y="0"/>
                  </a:lnTo>
                  <a:lnTo>
                    <a:pt x="105956" y="7896"/>
                  </a:lnTo>
                  <a:lnTo>
                    <a:pt x="63422" y="29886"/>
                  </a:lnTo>
                  <a:lnTo>
                    <a:pt x="29886" y="63422"/>
                  </a:lnTo>
                  <a:lnTo>
                    <a:pt x="7896" y="105956"/>
                  </a:lnTo>
                  <a:lnTo>
                    <a:pt x="0" y="154939"/>
                  </a:lnTo>
                  <a:lnTo>
                    <a:pt x="0" y="774700"/>
                  </a:lnTo>
                  <a:lnTo>
                    <a:pt x="7896" y="823673"/>
                  </a:lnTo>
                  <a:lnTo>
                    <a:pt x="29886" y="866206"/>
                  </a:lnTo>
                  <a:lnTo>
                    <a:pt x="63422" y="899746"/>
                  </a:lnTo>
                  <a:lnTo>
                    <a:pt x="105956" y="921741"/>
                  </a:lnTo>
                  <a:lnTo>
                    <a:pt x="154939" y="929640"/>
                  </a:lnTo>
                  <a:lnTo>
                    <a:pt x="3810507" y="929640"/>
                  </a:lnTo>
                  <a:lnTo>
                    <a:pt x="3859491" y="921741"/>
                  </a:lnTo>
                  <a:lnTo>
                    <a:pt x="3902025" y="899746"/>
                  </a:lnTo>
                  <a:lnTo>
                    <a:pt x="3935561" y="866206"/>
                  </a:lnTo>
                  <a:lnTo>
                    <a:pt x="3957551" y="823673"/>
                  </a:lnTo>
                  <a:lnTo>
                    <a:pt x="3965448" y="774700"/>
                  </a:lnTo>
                  <a:lnTo>
                    <a:pt x="3965448" y="154939"/>
                  </a:lnTo>
                  <a:lnTo>
                    <a:pt x="3957551" y="105956"/>
                  </a:lnTo>
                  <a:lnTo>
                    <a:pt x="3935561" y="63422"/>
                  </a:lnTo>
                  <a:lnTo>
                    <a:pt x="3902025" y="29886"/>
                  </a:lnTo>
                  <a:lnTo>
                    <a:pt x="3859491" y="7896"/>
                  </a:lnTo>
                  <a:lnTo>
                    <a:pt x="3810507" y="0"/>
                  </a:lnTo>
                  <a:close/>
                </a:path>
              </a:pathLst>
            </a:custGeom>
            <a:grpFill/>
            <a:ln>
              <a:solidFill>
                <a:srgbClr val="4F6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6">
              <a:extLst>
                <a:ext uri="{FF2B5EF4-FFF2-40B4-BE49-F238E27FC236}">
                  <a16:creationId xmlns:a16="http://schemas.microsoft.com/office/drawing/2014/main" id="{6D9121B3-72D8-F849-7BDF-2F0CCDB44005}"/>
                </a:ext>
              </a:extLst>
            </p:cNvPr>
            <p:cNvSpPr/>
            <p:nvPr/>
          </p:nvSpPr>
          <p:spPr>
            <a:xfrm>
              <a:off x="7624571" y="4838700"/>
              <a:ext cx="3965575" cy="929640"/>
            </a:xfrm>
            <a:custGeom>
              <a:avLst/>
              <a:gdLst/>
              <a:ahLst/>
              <a:cxnLst/>
              <a:rect l="l" t="t" r="r" b="b"/>
              <a:pathLst>
                <a:path w="3965575" h="929639">
                  <a:moveTo>
                    <a:pt x="0" y="154939"/>
                  </a:moveTo>
                  <a:lnTo>
                    <a:pt x="7896" y="105956"/>
                  </a:lnTo>
                  <a:lnTo>
                    <a:pt x="29886" y="63422"/>
                  </a:lnTo>
                  <a:lnTo>
                    <a:pt x="63422" y="29886"/>
                  </a:lnTo>
                  <a:lnTo>
                    <a:pt x="105956" y="7896"/>
                  </a:lnTo>
                  <a:lnTo>
                    <a:pt x="154939" y="0"/>
                  </a:lnTo>
                  <a:lnTo>
                    <a:pt x="3810507" y="0"/>
                  </a:lnTo>
                  <a:lnTo>
                    <a:pt x="3859491" y="7896"/>
                  </a:lnTo>
                  <a:lnTo>
                    <a:pt x="3902025" y="29886"/>
                  </a:lnTo>
                  <a:lnTo>
                    <a:pt x="3935561" y="63422"/>
                  </a:lnTo>
                  <a:lnTo>
                    <a:pt x="3957551" y="105956"/>
                  </a:lnTo>
                  <a:lnTo>
                    <a:pt x="3965448" y="154939"/>
                  </a:lnTo>
                  <a:lnTo>
                    <a:pt x="3965448" y="774700"/>
                  </a:lnTo>
                  <a:lnTo>
                    <a:pt x="3957551" y="823673"/>
                  </a:lnTo>
                  <a:lnTo>
                    <a:pt x="3935561" y="866206"/>
                  </a:lnTo>
                  <a:lnTo>
                    <a:pt x="3902025" y="899746"/>
                  </a:lnTo>
                  <a:lnTo>
                    <a:pt x="3859491" y="921741"/>
                  </a:lnTo>
                  <a:lnTo>
                    <a:pt x="3810507" y="929640"/>
                  </a:lnTo>
                  <a:lnTo>
                    <a:pt x="154939" y="929640"/>
                  </a:lnTo>
                  <a:lnTo>
                    <a:pt x="105956" y="921741"/>
                  </a:lnTo>
                  <a:lnTo>
                    <a:pt x="63422" y="899746"/>
                  </a:lnTo>
                  <a:lnTo>
                    <a:pt x="29886" y="866206"/>
                  </a:lnTo>
                  <a:lnTo>
                    <a:pt x="7896" y="823673"/>
                  </a:lnTo>
                  <a:lnTo>
                    <a:pt x="0" y="774700"/>
                  </a:lnTo>
                  <a:lnTo>
                    <a:pt x="0" y="154939"/>
                  </a:lnTo>
                  <a:close/>
                </a:path>
              </a:pathLst>
            </a:custGeom>
            <a:grpFill/>
            <a:ln w="12700">
              <a:solidFill>
                <a:srgbClr val="4F6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27">
            <a:extLst>
              <a:ext uri="{FF2B5EF4-FFF2-40B4-BE49-F238E27FC236}">
                <a16:creationId xmlns:a16="http://schemas.microsoft.com/office/drawing/2014/main" id="{B01C6596-66A0-BF0C-A087-7BC2F173F93D}"/>
              </a:ext>
            </a:extLst>
          </p:cNvPr>
          <p:cNvSpPr txBox="1"/>
          <p:nvPr/>
        </p:nvSpPr>
        <p:spPr>
          <a:xfrm>
            <a:off x="6953541" y="5249915"/>
            <a:ext cx="38315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“I’m</a:t>
            </a:r>
            <a:r>
              <a:rPr sz="2400" b="1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400" b="1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co-author</a:t>
            </a:r>
            <a:r>
              <a:rPr sz="2400" b="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b="1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paper</a:t>
            </a:r>
            <a:r>
              <a:rPr sz="2400" b="1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b="1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did</a:t>
            </a:r>
            <a:r>
              <a:rPr sz="2400" b="1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most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 of</a:t>
            </a:r>
            <a:r>
              <a:rPr sz="2400" b="1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b="1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work!”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1" name="Marcador de Posição do Rodapé 30">
            <a:extLst>
              <a:ext uri="{FF2B5EF4-FFF2-40B4-BE49-F238E27FC236}">
                <a16:creationId xmlns:a16="http://schemas.microsoft.com/office/drawing/2014/main" id="{9DBDF482-0683-4490-5C48-9D4F539E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83" y="6349552"/>
            <a:ext cx="7959633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ENAI Annual Academic Integrity Summer School - Maribor (Slovenia) – 22nd August 2023</a:t>
            </a: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32" name="Marcador de Posição do Número do Diapositivo 31">
            <a:extLst>
              <a:ext uri="{FF2B5EF4-FFF2-40B4-BE49-F238E27FC236}">
                <a16:creationId xmlns:a16="http://schemas.microsoft.com/office/drawing/2014/main" id="{10D4D4E2-FA47-E8F0-6EED-FD9065BC4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0AEB-6E1B-4251-BE52-F43F4BD664A9}" type="slidenum">
              <a:rPr lang="tr-TR" smtClean="0">
                <a:solidFill>
                  <a:schemeClr val="tx1"/>
                </a:solidFill>
              </a:rPr>
              <a:t>2</a:t>
            </a:fld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126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4C23F-0911-85C5-507B-93A692EEC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88086" cy="1325563"/>
          </a:xfrm>
        </p:spPr>
        <p:txBody>
          <a:bodyPr/>
          <a:lstStyle/>
          <a:p>
            <a:r>
              <a:rPr lang="en-US" b="1" dirty="0"/>
              <a:t>Do victims of unethical actions feel supported?</a:t>
            </a:r>
            <a:endParaRPr lang="pt-PT" b="1" dirty="0"/>
          </a:p>
        </p:txBody>
      </p:sp>
      <p:pic>
        <p:nvPicPr>
          <p:cNvPr id="4" name="Imagem 3" descr="Uma imagem com texto, Tipo de letra, Gráficos, logótipo&#10;&#10;Descrição gerada automaticamente">
            <a:extLst>
              <a:ext uri="{FF2B5EF4-FFF2-40B4-BE49-F238E27FC236}">
                <a16:creationId xmlns:a16="http://schemas.microsoft.com/office/drawing/2014/main" id="{27C60311-8877-60A8-FFD1-0C4623F10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337" y="-4762"/>
            <a:ext cx="3198837" cy="1695450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D7BC587E-0F68-AC8D-371E-1DA2842E0485}"/>
              </a:ext>
            </a:extLst>
          </p:cNvPr>
          <p:cNvSpPr txBox="1"/>
          <p:nvPr/>
        </p:nvSpPr>
        <p:spPr>
          <a:xfrm>
            <a:off x="575310" y="2060575"/>
            <a:ext cx="11041380" cy="4139788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355600" marR="5080" indent="-342900">
              <a:lnSpc>
                <a:spcPct val="70000"/>
              </a:lnSpc>
              <a:spcBef>
                <a:spcPts val="960"/>
              </a:spcBef>
              <a:buFont typeface="Wingdings" panose="05000000000000000000" pitchFamily="2" charset="2"/>
              <a:buChar char="ü"/>
            </a:pPr>
            <a:r>
              <a:rPr sz="2400" spc="-5" dirty="0">
                <a:solidFill>
                  <a:srgbClr val="302C2E"/>
                </a:solidFill>
                <a:latin typeface="Calibri"/>
                <a:cs typeface="Calibri"/>
              </a:rPr>
              <a:t>Few research on reporting academic/research </a:t>
            </a:r>
            <a:r>
              <a:rPr sz="2400" dirty="0">
                <a:solidFill>
                  <a:srgbClr val="302C2E"/>
                </a:solidFill>
                <a:latin typeface="Calibri"/>
                <a:cs typeface="Calibri"/>
              </a:rPr>
              <a:t>misconduct and the impacts </a:t>
            </a:r>
            <a:r>
              <a:rPr sz="2400" spc="-5" dirty="0">
                <a:solidFill>
                  <a:srgbClr val="302C2E"/>
                </a:solidFill>
                <a:latin typeface="Calibri"/>
                <a:cs typeface="Calibri"/>
              </a:rPr>
              <a:t>on both </a:t>
            </a:r>
            <a:r>
              <a:rPr sz="2400" dirty="0">
                <a:solidFill>
                  <a:srgbClr val="302C2E"/>
                </a:solidFill>
                <a:latin typeface="Calibri"/>
                <a:cs typeface="Calibri"/>
              </a:rPr>
              <a:t>the </a:t>
            </a:r>
            <a:r>
              <a:rPr sz="2400" spc="-530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02C2E"/>
                </a:solidFill>
                <a:latin typeface="Calibri"/>
                <a:cs typeface="Calibri"/>
              </a:rPr>
              <a:t>victims</a:t>
            </a:r>
            <a:r>
              <a:rPr sz="2400" spc="-20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02C2E"/>
                </a:solidFill>
                <a:latin typeface="Calibri"/>
                <a:cs typeface="Calibri"/>
              </a:rPr>
              <a:t>and the</a:t>
            </a:r>
            <a:r>
              <a:rPr sz="2400" spc="-20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02C2E"/>
                </a:solidFill>
                <a:latin typeface="Calibri"/>
                <a:cs typeface="Calibri"/>
              </a:rPr>
              <a:t>respondents</a:t>
            </a:r>
            <a:r>
              <a:rPr sz="2400" spc="5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02C2E"/>
                </a:solidFill>
                <a:latin typeface="Calibri"/>
                <a:cs typeface="Calibri"/>
              </a:rPr>
              <a:t>(see Gunsalus,</a:t>
            </a:r>
            <a:r>
              <a:rPr sz="2400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02C2E"/>
                </a:solidFill>
                <a:latin typeface="Calibri"/>
                <a:cs typeface="Calibri"/>
              </a:rPr>
              <a:t>1998;</a:t>
            </a:r>
            <a:r>
              <a:rPr sz="2400" spc="-10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02C2E"/>
                </a:solidFill>
                <a:latin typeface="Calibri"/>
                <a:cs typeface="Calibri"/>
              </a:rPr>
              <a:t>Bouter</a:t>
            </a:r>
            <a:r>
              <a:rPr sz="2400" spc="-20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02C2E"/>
                </a:solidFill>
                <a:latin typeface="Calibri"/>
                <a:cs typeface="Calibri"/>
              </a:rPr>
              <a:t>&amp;</a:t>
            </a:r>
            <a:r>
              <a:rPr sz="2400" spc="-10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02C2E"/>
                </a:solidFill>
                <a:latin typeface="Calibri"/>
                <a:cs typeface="Calibri"/>
              </a:rPr>
              <a:t>Hendrix,</a:t>
            </a:r>
            <a:r>
              <a:rPr sz="2400" spc="-10" dirty="0">
                <a:solidFill>
                  <a:srgbClr val="302C2E"/>
                </a:solidFill>
                <a:latin typeface="Calibri"/>
                <a:cs typeface="Calibri"/>
              </a:rPr>
              <a:t> 2017);</a:t>
            </a:r>
            <a:endParaRPr lang="pt-PT" sz="2400" dirty="0">
              <a:latin typeface="Calibri"/>
              <a:cs typeface="Calibri"/>
            </a:endParaRPr>
          </a:p>
          <a:p>
            <a:pPr marL="355600" marR="5080" indent="-342900">
              <a:lnSpc>
                <a:spcPct val="70000"/>
              </a:lnSpc>
              <a:spcBef>
                <a:spcPts val="960"/>
              </a:spcBef>
              <a:buFont typeface="Wingdings" panose="05000000000000000000" pitchFamily="2" charset="2"/>
              <a:buChar char="ü"/>
            </a:pPr>
            <a:endParaRPr lang="pt-PT" sz="2400" spc="-5" dirty="0">
              <a:solidFill>
                <a:srgbClr val="302C2E"/>
              </a:solidFill>
              <a:latin typeface="Calibri"/>
              <a:cs typeface="Calibri"/>
            </a:endParaRPr>
          </a:p>
          <a:p>
            <a:pPr marL="355600" marR="5080" indent="-342900">
              <a:lnSpc>
                <a:spcPct val="70000"/>
              </a:lnSpc>
              <a:spcBef>
                <a:spcPts val="960"/>
              </a:spcBef>
              <a:buFont typeface="Wingdings" panose="05000000000000000000" pitchFamily="2" charset="2"/>
              <a:buChar char="ü"/>
            </a:pPr>
            <a:r>
              <a:rPr sz="2400" spc="-5" dirty="0">
                <a:solidFill>
                  <a:srgbClr val="302C2E"/>
                </a:solidFill>
                <a:latin typeface="Calibri"/>
                <a:cs typeface="Calibri"/>
              </a:rPr>
              <a:t>Filling</a:t>
            </a:r>
            <a:r>
              <a:rPr sz="2400" spc="-20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02C2E"/>
                </a:solidFill>
                <a:latin typeface="Calibri"/>
                <a:cs typeface="Calibri"/>
              </a:rPr>
              <a:t>charges</a:t>
            </a:r>
            <a:r>
              <a:rPr sz="2400" spc="-15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02C2E"/>
                </a:solidFill>
                <a:latin typeface="Calibri"/>
                <a:cs typeface="Calibri"/>
              </a:rPr>
              <a:t>of</a:t>
            </a:r>
            <a:r>
              <a:rPr sz="2400" spc="-10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02C2E"/>
                </a:solidFill>
                <a:latin typeface="Calibri"/>
                <a:cs typeface="Calibri"/>
              </a:rPr>
              <a:t>scientific</a:t>
            </a:r>
            <a:r>
              <a:rPr sz="2400" spc="-10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02C2E"/>
                </a:solidFill>
                <a:latin typeface="Calibri"/>
                <a:cs typeface="Calibri"/>
              </a:rPr>
              <a:t>misconduct</a:t>
            </a:r>
            <a:r>
              <a:rPr sz="2400" spc="-30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02C2E"/>
                </a:solidFill>
                <a:latin typeface="Calibri"/>
                <a:cs typeface="Calibri"/>
              </a:rPr>
              <a:t>can</a:t>
            </a:r>
            <a:r>
              <a:rPr sz="2400" spc="-10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02C2E"/>
                </a:solidFill>
                <a:latin typeface="Calibri"/>
                <a:cs typeface="Calibri"/>
              </a:rPr>
              <a:t>be </a:t>
            </a:r>
            <a:r>
              <a:rPr sz="2400" dirty="0">
                <a:solidFill>
                  <a:srgbClr val="302C2E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02C2E"/>
                </a:solidFill>
                <a:latin typeface="Calibri"/>
                <a:cs typeface="Calibri"/>
              </a:rPr>
              <a:t>risky</a:t>
            </a:r>
            <a:r>
              <a:rPr sz="2400" spc="-10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02C2E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rgbClr val="302C2E"/>
                </a:solidFill>
                <a:latin typeface="Calibri"/>
                <a:cs typeface="Calibri"/>
              </a:rPr>
              <a:t> dangerous</a:t>
            </a:r>
            <a:r>
              <a:rPr sz="2400" spc="-10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02C2E"/>
                </a:solidFill>
                <a:latin typeface="Calibri"/>
                <a:cs typeface="Calibri"/>
              </a:rPr>
              <a:t>endeavor</a:t>
            </a:r>
            <a:r>
              <a:rPr sz="2400" spc="35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02C2E"/>
                </a:solidFill>
                <a:latin typeface="Calibri"/>
                <a:cs typeface="Calibri"/>
              </a:rPr>
              <a:t>–</a:t>
            </a:r>
            <a:endParaRPr sz="2400" dirty="0">
              <a:latin typeface="Calibri"/>
              <a:cs typeface="Calibri"/>
            </a:endParaRPr>
          </a:p>
          <a:p>
            <a:pPr marL="241300">
              <a:lnSpc>
                <a:spcPts val="2450"/>
              </a:lnSpc>
            </a:pPr>
            <a:r>
              <a:rPr sz="2400" dirty="0">
                <a:solidFill>
                  <a:srgbClr val="302C2E"/>
                </a:solidFill>
                <a:latin typeface="Calibri"/>
                <a:cs typeface="Calibri"/>
              </a:rPr>
              <a:t>whistleblowers</a:t>
            </a:r>
            <a:r>
              <a:rPr sz="2400" spc="-30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02C2E"/>
                </a:solidFill>
                <a:latin typeface="Calibri"/>
                <a:cs typeface="Calibri"/>
              </a:rPr>
              <a:t>often</a:t>
            </a:r>
            <a:r>
              <a:rPr sz="2400" spc="-15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02C2E"/>
                </a:solidFill>
                <a:latin typeface="Calibri"/>
                <a:cs typeface="Calibri"/>
              </a:rPr>
              <a:t>pay</a:t>
            </a:r>
            <a:r>
              <a:rPr sz="2400" spc="-15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02C2E"/>
                </a:solidFill>
                <a:latin typeface="Calibri"/>
                <a:cs typeface="Calibri"/>
              </a:rPr>
              <a:t>a</a:t>
            </a:r>
            <a:r>
              <a:rPr sz="2400" spc="-25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02C2E"/>
                </a:solidFill>
                <a:latin typeface="Calibri"/>
                <a:cs typeface="Calibri"/>
              </a:rPr>
              <a:t>high</a:t>
            </a:r>
            <a:r>
              <a:rPr sz="2400" spc="-15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02C2E"/>
                </a:solidFill>
                <a:latin typeface="Calibri"/>
                <a:cs typeface="Calibri"/>
              </a:rPr>
              <a:t>price!</a:t>
            </a:r>
            <a:endParaRPr lang="en-US" sz="2400" spc="-5" dirty="0">
              <a:solidFill>
                <a:srgbClr val="302C2E"/>
              </a:solidFill>
              <a:latin typeface="Calibri"/>
              <a:cs typeface="Calibri"/>
            </a:endParaRPr>
          </a:p>
          <a:p>
            <a:pPr marL="241300">
              <a:lnSpc>
                <a:spcPts val="2450"/>
              </a:lnSpc>
            </a:pPr>
            <a:endParaRPr lang="pt-PT" sz="2400" dirty="0">
              <a:latin typeface="Calibri"/>
              <a:cs typeface="Calibri"/>
            </a:endParaRPr>
          </a:p>
          <a:p>
            <a:pPr marL="355600" marR="293370" indent="-3429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en-US" sz="2400" spc="-5" dirty="0">
                <a:solidFill>
                  <a:srgbClr val="302C2E"/>
                </a:solidFill>
                <a:latin typeface="Calibri"/>
                <a:cs typeface="Calibri"/>
              </a:rPr>
              <a:t>Reporting suspected scientific </a:t>
            </a:r>
            <a:r>
              <a:rPr lang="en-US" sz="2400" dirty="0">
                <a:solidFill>
                  <a:srgbClr val="302C2E"/>
                </a:solidFill>
                <a:latin typeface="Calibri"/>
                <a:cs typeface="Calibri"/>
              </a:rPr>
              <a:t>misconduct is a </a:t>
            </a:r>
            <a:r>
              <a:rPr lang="en-US" sz="2400" spc="-5" dirty="0">
                <a:solidFill>
                  <a:srgbClr val="302C2E"/>
                </a:solidFill>
                <a:latin typeface="Calibri"/>
                <a:cs typeface="Calibri"/>
              </a:rPr>
              <a:t>shared </a:t>
            </a:r>
            <a:r>
              <a:rPr lang="en-US" sz="2400" dirty="0">
                <a:solidFill>
                  <a:srgbClr val="302C2E"/>
                </a:solidFill>
                <a:latin typeface="Calibri"/>
                <a:cs typeface="Calibri"/>
              </a:rPr>
              <a:t>and </a:t>
            </a:r>
            <a:r>
              <a:rPr lang="en-US" sz="2400" spc="-5" dirty="0">
                <a:solidFill>
                  <a:srgbClr val="302C2E"/>
                </a:solidFill>
                <a:latin typeface="Calibri"/>
                <a:cs typeface="Calibri"/>
              </a:rPr>
              <a:t>serious responsibility of </a:t>
            </a:r>
            <a:r>
              <a:rPr lang="en-US" sz="2400" dirty="0">
                <a:solidFill>
                  <a:srgbClr val="302C2E"/>
                </a:solidFill>
                <a:latin typeface="Calibri"/>
                <a:cs typeface="Calibri"/>
              </a:rPr>
              <a:t>all </a:t>
            </a:r>
            <a:r>
              <a:rPr lang="en-US" sz="2400" spc="-530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lang="en-US" sz="2400" spc="-5" dirty="0">
                <a:solidFill>
                  <a:srgbClr val="302C2E"/>
                </a:solidFill>
                <a:latin typeface="Calibri"/>
                <a:cs typeface="Calibri"/>
              </a:rPr>
              <a:t>scientific</a:t>
            </a:r>
            <a:r>
              <a:rPr lang="en-US" sz="2400" spc="-30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302C2E"/>
                </a:solidFill>
                <a:latin typeface="Calibri"/>
                <a:cs typeface="Calibri"/>
              </a:rPr>
              <a:t>community!</a:t>
            </a:r>
          </a:p>
          <a:p>
            <a:pPr marL="355600" marR="293370" indent="-342900">
              <a:lnSpc>
                <a:spcPct val="70000"/>
              </a:lnSpc>
              <a:buFont typeface="Wingdings" panose="05000000000000000000" pitchFamily="2" charset="2"/>
              <a:buChar char="ü"/>
            </a:pPr>
            <a:endParaRPr lang="pt-PT" sz="2400" dirty="0">
              <a:solidFill>
                <a:srgbClr val="302C2E"/>
              </a:solidFill>
              <a:latin typeface="Calibri"/>
              <a:cs typeface="Calibri"/>
            </a:endParaRPr>
          </a:p>
          <a:p>
            <a:pPr marL="355600" marR="293370" indent="-342900">
              <a:lnSpc>
                <a:spcPct val="70000"/>
              </a:lnSpc>
              <a:buFont typeface="Wingdings" panose="05000000000000000000" pitchFamily="2" charset="2"/>
              <a:buChar char="ü"/>
            </a:pPr>
            <a:endParaRPr lang="pt-PT" sz="2400" dirty="0">
              <a:solidFill>
                <a:srgbClr val="302C2E"/>
              </a:solidFill>
              <a:latin typeface="Calibri"/>
              <a:cs typeface="Calibri"/>
            </a:endParaRPr>
          </a:p>
          <a:p>
            <a:pPr marL="355600" marR="293370" indent="-3429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/>
                <a:cs typeface="Calibri"/>
              </a:rPr>
              <a:t>Lack of institutional support mechanisms and formal procedures!</a:t>
            </a:r>
            <a:endParaRPr lang="pt-PT" sz="2400" dirty="0">
              <a:latin typeface="Calibri"/>
              <a:cs typeface="Calibri"/>
            </a:endParaRPr>
          </a:p>
          <a:p>
            <a:pPr marL="355600" marR="293370" indent="-342900">
              <a:lnSpc>
                <a:spcPct val="70000"/>
              </a:lnSpc>
              <a:buFont typeface="Wingdings" panose="05000000000000000000" pitchFamily="2" charset="2"/>
              <a:buChar char="ü"/>
            </a:pPr>
            <a:endParaRPr lang="pt-PT" sz="2400" spc="-5" dirty="0">
              <a:solidFill>
                <a:srgbClr val="302C2E"/>
              </a:solidFill>
              <a:latin typeface="Calibri"/>
              <a:cs typeface="Calibri"/>
            </a:endParaRPr>
          </a:p>
          <a:p>
            <a:pPr marL="355600" marR="293370" indent="-342900">
              <a:lnSpc>
                <a:spcPct val="70000"/>
              </a:lnSpc>
              <a:buFont typeface="Wingdings" panose="05000000000000000000" pitchFamily="2" charset="2"/>
              <a:buChar char="ü"/>
            </a:pPr>
            <a:endParaRPr lang="pt-PT" sz="2400" spc="-5" dirty="0">
              <a:solidFill>
                <a:srgbClr val="302C2E"/>
              </a:solidFill>
              <a:latin typeface="Calibri"/>
              <a:cs typeface="Calibri"/>
            </a:endParaRPr>
          </a:p>
          <a:p>
            <a:pPr marL="355600" marR="293370" indent="-3429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sz="2400" spc="-5" dirty="0">
                <a:solidFill>
                  <a:srgbClr val="302C2E"/>
                </a:solidFill>
                <a:latin typeface="Calibri"/>
                <a:cs typeface="Calibri"/>
              </a:rPr>
              <a:t>The </a:t>
            </a:r>
            <a:r>
              <a:rPr sz="2400" dirty="0">
                <a:solidFill>
                  <a:srgbClr val="302C2E"/>
                </a:solidFill>
                <a:latin typeface="Calibri"/>
                <a:cs typeface="Calibri"/>
              </a:rPr>
              <a:t>two</a:t>
            </a:r>
            <a:r>
              <a:rPr sz="2400" spc="-25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02C2E"/>
                </a:solidFill>
                <a:latin typeface="Calibri"/>
                <a:cs typeface="Calibri"/>
              </a:rPr>
              <a:t>sides</a:t>
            </a:r>
            <a:r>
              <a:rPr sz="2400" spc="-15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02C2E"/>
                </a:solidFill>
                <a:latin typeface="Calibri"/>
                <a:cs typeface="Calibri"/>
              </a:rPr>
              <a:t>of</a:t>
            </a:r>
            <a:r>
              <a:rPr sz="2400" dirty="0">
                <a:solidFill>
                  <a:srgbClr val="302C2E"/>
                </a:solidFill>
                <a:latin typeface="Calibri"/>
                <a:cs typeface="Calibri"/>
              </a:rPr>
              <a:t> the</a:t>
            </a:r>
            <a:r>
              <a:rPr sz="2400" spc="-5" dirty="0">
                <a:solidFill>
                  <a:srgbClr val="302C2E"/>
                </a:solidFill>
                <a:latin typeface="Calibri"/>
                <a:cs typeface="Calibri"/>
              </a:rPr>
              <a:t> coin:</a:t>
            </a:r>
            <a:r>
              <a:rPr sz="2400" spc="-40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02C2E"/>
                </a:solidFill>
                <a:latin typeface="Calibri"/>
                <a:cs typeface="Calibri"/>
              </a:rPr>
              <a:t>misconduct</a:t>
            </a:r>
            <a:r>
              <a:rPr sz="2400" spc="-35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02C2E"/>
                </a:solidFill>
                <a:latin typeface="Calibri"/>
                <a:cs typeface="Calibri"/>
              </a:rPr>
              <a:t>or</a:t>
            </a:r>
            <a:r>
              <a:rPr sz="2400" spc="-10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02C2E"/>
                </a:solidFill>
                <a:latin typeface="Calibri"/>
                <a:cs typeface="Calibri"/>
              </a:rPr>
              <a:t>misunderstanding?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0F3F1215-9C6E-393C-0806-1094DB911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0AEB-6E1B-4251-BE52-F43F4BD664A9}" type="slidenum">
              <a:rPr lang="tr-TR" smtClean="0">
                <a:solidFill>
                  <a:schemeClr val="tx1"/>
                </a:solidFill>
              </a:rPr>
              <a:t>3</a:t>
            </a:fld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8" name="Marcador de Posição do Rodapé 30">
            <a:extLst>
              <a:ext uri="{FF2B5EF4-FFF2-40B4-BE49-F238E27FC236}">
                <a16:creationId xmlns:a16="http://schemas.microsoft.com/office/drawing/2014/main" id="{E94DC8D2-4EAF-C98D-84F7-A4E5FE493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83" y="6349552"/>
            <a:ext cx="7959633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ENAI Annual Academic Integrity Summer School - Maribor (Slovenia) – 22nd August 2023</a:t>
            </a:r>
            <a:endParaRPr lang="tr-T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09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4C23F-0911-85C5-507B-93A692EEC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88086" cy="1325563"/>
          </a:xfrm>
        </p:spPr>
        <p:txBody>
          <a:bodyPr/>
          <a:lstStyle/>
          <a:p>
            <a:r>
              <a:rPr lang="en-US" b="1" dirty="0"/>
              <a:t>Do victims of unethical actions feel supported?</a:t>
            </a:r>
            <a:endParaRPr lang="pt-PT" b="1" dirty="0"/>
          </a:p>
        </p:txBody>
      </p:sp>
      <p:pic>
        <p:nvPicPr>
          <p:cNvPr id="4" name="Imagem 3" descr="Uma imagem com texto, Tipo de letra, Gráficos, logótipo&#10;&#10;Descrição gerada automaticamente">
            <a:extLst>
              <a:ext uri="{FF2B5EF4-FFF2-40B4-BE49-F238E27FC236}">
                <a16:creationId xmlns:a16="http://schemas.microsoft.com/office/drawing/2014/main" id="{27C60311-8877-60A8-FFD1-0C4623F10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337" y="-4762"/>
            <a:ext cx="3198837" cy="1695450"/>
          </a:xfrm>
          <a:prstGeom prst="rect">
            <a:avLst/>
          </a:prstGeom>
        </p:spPr>
      </p:pic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0F3F1215-9C6E-393C-0806-1094DB911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0AEB-6E1B-4251-BE52-F43F4BD664A9}" type="slidenum">
              <a:rPr lang="tr-TR" smtClean="0">
                <a:solidFill>
                  <a:schemeClr val="tx1"/>
                </a:solidFill>
              </a:rPr>
              <a:t>4</a:t>
            </a:fld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8" name="Marcador de Posição do Rodapé 30">
            <a:extLst>
              <a:ext uri="{FF2B5EF4-FFF2-40B4-BE49-F238E27FC236}">
                <a16:creationId xmlns:a16="http://schemas.microsoft.com/office/drawing/2014/main" id="{E94DC8D2-4EAF-C98D-84F7-A4E5FE493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83" y="6349552"/>
            <a:ext cx="7959633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ENAI Annual Academic Integrity Summer School - Maribor (Slovenia) – 22nd August 2023</a:t>
            </a:r>
            <a:endParaRPr lang="tr-TR" sz="1600" dirty="0">
              <a:solidFill>
                <a:schemeClr val="tx1"/>
              </a:solidFill>
            </a:endParaRPr>
          </a:p>
        </p:txBody>
      </p:sp>
      <p:pic>
        <p:nvPicPr>
          <p:cNvPr id="6" name="Imagem 5" descr="Uma imagem com texto, Gráficos, círculo, captura de ecrã&#10;&#10;Descrição gerada automaticamente">
            <a:extLst>
              <a:ext uri="{FF2B5EF4-FFF2-40B4-BE49-F238E27FC236}">
                <a16:creationId xmlns:a16="http://schemas.microsoft.com/office/drawing/2014/main" id="{7E433694-CC6E-4EAF-937A-C7F93F8C4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763" y="1474237"/>
            <a:ext cx="3823797" cy="4823771"/>
          </a:xfrm>
          <a:prstGeom prst="rect">
            <a:avLst/>
          </a:prstGeom>
        </p:spPr>
      </p:pic>
      <p:pic>
        <p:nvPicPr>
          <p:cNvPr id="10" name="Imagem 9" descr="Uma imagem com texto, captura de ecrã, quadrado, padrão&#10;&#10;Descrição gerada automaticamente">
            <a:extLst>
              <a:ext uri="{FF2B5EF4-FFF2-40B4-BE49-F238E27FC236}">
                <a16:creationId xmlns:a16="http://schemas.microsoft.com/office/drawing/2014/main" id="{2CB45010-04BE-9F46-CDE5-160CF592AC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561" y="2940066"/>
            <a:ext cx="2166905" cy="2166905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6BDC66F7-BD4A-B012-3808-42C555739DE8}"/>
              </a:ext>
            </a:extLst>
          </p:cNvPr>
          <p:cNvSpPr txBox="1"/>
          <p:nvPr/>
        </p:nvSpPr>
        <p:spPr>
          <a:xfrm>
            <a:off x="578498" y="2229287"/>
            <a:ext cx="453467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handbook showcase best practices regarding the protection of whistleblowers in research</a:t>
            </a:r>
            <a:endParaRPr lang="en-US" sz="2400" b="0" dirty="0">
              <a:effectLst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CEEDA46-BA89-63F7-E0D6-58200FE9117B}"/>
              </a:ext>
            </a:extLst>
          </p:cNvPr>
          <p:cNvSpPr txBox="1"/>
          <p:nvPr/>
        </p:nvSpPr>
        <p:spPr>
          <a:xfrm>
            <a:off x="578498" y="4002832"/>
            <a:ext cx="4534678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handbook is useful to those monitoring research projects or individual researchers and those handling allegations of wrongdoing in research</a:t>
            </a:r>
            <a:endParaRPr lang="en-US" sz="24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6928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B6D043-8258-F9B9-5930-D99899744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62257" cy="1325563"/>
          </a:xfrm>
        </p:spPr>
        <p:txBody>
          <a:bodyPr/>
          <a:lstStyle/>
          <a:p>
            <a:r>
              <a:rPr lang="pt-PT" b="1" dirty="0"/>
              <a:t>Erasmus+ FAITH </a:t>
            </a:r>
            <a:r>
              <a:rPr lang="pt-PT" b="1" dirty="0" err="1"/>
              <a:t>project</a:t>
            </a:r>
            <a:endParaRPr lang="pt-PT" b="1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B4759F4C-E4E8-C4AD-D168-4E130E4F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0AEB-6E1B-4251-BE52-F43F4BD664A9}" type="slidenum">
              <a:rPr lang="tr-TR" smtClean="0">
                <a:solidFill>
                  <a:schemeClr val="tx1"/>
                </a:solidFill>
              </a:rPr>
              <a:t>5</a:t>
            </a:fld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6" name="Imagem 5" descr="Uma imagem com texto, Tipo de letra, Gráficos, logótipo&#10;&#10;Descrição gerada automaticamente">
            <a:extLst>
              <a:ext uri="{FF2B5EF4-FFF2-40B4-BE49-F238E27FC236}">
                <a16:creationId xmlns:a16="http://schemas.microsoft.com/office/drawing/2014/main" id="{0AA578B5-2E2F-E685-EAF3-CE6F810CE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337" y="-4762"/>
            <a:ext cx="3198837" cy="1695450"/>
          </a:xfrm>
          <a:prstGeom prst="rect">
            <a:avLst/>
          </a:prstGeom>
        </p:spPr>
      </p:pic>
      <p:sp>
        <p:nvSpPr>
          <p:cNvPr id="7" name="Marcador de Posição do Rodapé 30">
            <a:extLst>
              <a:ext uri="{FF2B5EF4-FFF2-40B4-BE49-F238E27FC236}">
                <a16:creationId xmlns:a16="http://schemas.microsoft.com/office/drawing/2014/main" id="{83FFA8B0-4E52-C04E-EC76-A1FAFB03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83" y="6349552"/>
            <a:ext cx="7959633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ENAI Annual Academic Integrity Summer School - Maribor (Slovenia) – 22nd August 2023</a:t>
            </a: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C230F3EA-2AF8-8326-6AD7-26AEF36F0585}"/>
              </a:ext>
            </a:extLst>
          </p:cNvPr>
          <p:cNvSpPr txBox="1"/>
          <p:nvPr/>
        </p:nvSpPr>
        <p:spPr>
          <a:xfrm>
            <a:off x="838200" y="1610559"/>
            <a:ext cx="8587195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pt-PT" sz="2400" spc="-5" dirty="0">
              <a:solidFill>
                <a:srgbClr val="302C2E"/>
              </a:solidFill>
              <a:latin typeface="Segoe UI Symbol"/>
              <a:cs typeface="Segoe UI Symbo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ü"/>
            </a:pPr>
            <a:r>
              <a:rPr sz="2400" spc="-5" dirty="0">
                <a:solidFill>
                  <a:srgbClr val="302C2E"/>
                </a:solidFill>
                <a:latin typeface="Calibri"/>
                <a:cs typeface="Calibri"/>
              </a:rPr>
              <a:t>FAITH</a:t>
            </a:r>
            <a:r>
              <a:rPr sz="2400" spc="5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02C2E"/>
                </a:solidFill>
                <a:latin typeface="Calibri"/>
                <a:cs typeface="Calibri"/>
              </a:rPr>
              <a:t>– </a:t>
            </a:r>
            <a:r>
              <a:rPr sz="2400" spc="-5" dirty="0">
                <a:solidFill>
                  <a:srgbClr val="302C2E"/>
                </a:solidFill>
                <a:latin typeface="Calibri"/>
                <a:cs typeface="Calibri"/>
              </a:rPr>
              <a:t>Facing</a:t>
            </a:r>
            <a:r>
              <a:rPr sz="2400" spc="-30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02C2E"/>
                </a:solidFill>
                <a:latin typeface="Calibri"/>
                <a:cs typeface="Calibri"/>
              </a:rPr>
              <a:t>Academic</a:t>
            </a:r>
            <a:r>
              <a:rPr sz="2400" spc="-25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02C2E"/>
                </a:solidFill>
                <a:latin typeface="Calibri"/>
                <a:cs typeface="Calibri"/>
              </a:rPr>
              <a:t>Integrity</a:t>
            </a:r>
            <a:r>
              <a:rPr sz="2400" spc="-25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02C2E"/>
                </a:solidFill>
                <a:latin typeface="Calibri"/>
                <a:cs typeface="Calibri"/>
              </a:rPr>
              <a:t>Threats</a:t>
            </a:r>
            <a:endParaRPr lang="pt-PT"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ü"/>
            </a:pPr>
            <a:r>
              <a:rPr sz="2400" spc="-5" dirty="0">
                <a:solidFill>
                  <a:srgbClr val="302C2E"/>
                </a:solidFill>
                <a:latin typeface="Calibri"/>
                <a:cs typeface="Calibri"/>
              </a:rPr>
              <a:t>Cooperation partnerships </a:t>
            </a:r>
            <a:r>
              <a:rPr sz="2400" dirty="0">
                <a:solidFill>
                  <a:srgbClr val="302C2E"/>
                </a:solidFill>
                <a:latin typeface="Calibri"/>
                <a:cs typeface="Calibri"/>
              </a:rPr>
              <a:t>in </a:t>
            </a:r>
            <a:r>
              <a:rPr sz="2400" spc="-5" dirty="0">
                <a:solidFill>
                  <a:srgbClr val="302C2E"/>
                </a:solidFill>
                <a:latin typeface="Calibri"/>
                <a:cs typeface="Calibri"/>
              </a:rPr>
              <a:t>higher </a:t>
            </a:r>
            <a:r>
              <a:rPr sz="2400" dirty="0">
                <a:solidFill>
                  <a:srgbClr val="302C2E"/>
                </a:solidFill>
                <a:latin typeface="Calibri"/>
                <a:cs typeface="Calibri"/>
              </a:rPr>
              <a:t>education </a:t>
            </a:r>
            <a:r>
              <a:rPr sz="2400" spc="-5" dirty="0">
                <a:solidFill>
                  <a:srgbClr val="302C2E"/>
                </a:solidFill>
                <a:latin typeface="Calibri"/>
                <a:cs typeface="Calibri"/>
              </a:rPr>
              <a:t>(2021-1- </a:t>
            </a:r>
            <a:r>
              <a:rPr sz="2400" spc="-530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02C2E"/>
                </a:solidFill>
                <a:latin typeface="Calibri"/>
                <a:cs typeface="Calibri"/>
              </a:rPr>
              <a:t>TR01-KA220-HED-000027559)</a:t>
            </a:r>
            <a:endParaRPr lang="pt-PT"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ü"/>
            </a:pPr>
            <a:r>
              <a:rPr sz="2400" spc="-5" dirty="0">
                <a:solidFill>
                  <a:srgbClr val="302C2E"/>
                </a:solidFill>
                <a:latin typeface="Calibri"/>
                <a:cs typeface="Calibri"/>
              </a:rPr>
              <a:t>Timeline:</a:t>
            </a:r>
            <a:r>
              <a:rPr sz="2400" spc="-20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02C2E"/>
                </a:solidFill>
                <a:latin typeface="Calibri"/>
                <a:cs typeface="Calibri"/>
              </a:rPr>
              <a:t>28th</a:t>
            </a:r>
            <a:r>
              <a:rPr sz="2400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02C2E"/>
                </a:solidFill>
                <a:latin typeface="Calibri"/>
                <a:cs typeface="Calibri"/>
              </a:rPr>
              <a:t>Feb</a:t>
            </a:r>
            <a:r>
              <a:rPr sz="2400" spc="-25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02C2E"/>
                </a:solidFill>
                <a:latin typeface="Calibri"/>
                <a:cs typeface="Calibri"/>
              </a:rPr>
              <a:t>2022</a:t>
            </a:r>
            <a:r>
              <a:rPr sz="2400" spc="10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02C2E"/>
                </a:solidFill>
                <a:latin typeface="Calibri"/>
                <a:cs typeface="Calibri"/>
              </a:rPr>
              <a:t>– </a:t>
            </a:r>
            <a:r>
              <a:rPr sz="2400" spc="-5" dirty="0">
                <a:solidFill>
                  <a:srgbClr val="302C2E"/>
                </a:solidFill>
                <a:latin typeface="Calibri"/>
                <a:cs typeface="Calibri"/>
              </a:rPr>
              <a:t>27th Feb 2025</a:t>
            </a:r>
            <a:r>
              <a:rPr sz="2400" spc="-30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02C2E"/>
                </a:solidFill>
                <a:latin typeface="Calibri"/>
                <a:cs typeface="Calibri"/>
              </a:rPr>
              <a:t>(36</a:t>
            </a:r>
            <a:r>
              <a:rPr sz="2400" spc="-10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02C2E"/>
                </a:solidFill>
                <a:latin typeface="Calibri"/>
                <a:cs typeface="Calibri"/>
              </a:rPr>
              <a:t>months)</a:t>
            </a:r>
            <a:endParaRPr lang="pt-PT"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ü"/>
            </a:pPr>
            <a:r>
              <a:rPr sz="2400" spc="-5" dirty="0">
                <a:solidFill>
                  <a:srgbClr val="302C2E"/>
                </a:solidFill>
                <a:latin typeface="Calibri"/>
                <a:cs typeface="Calibri"/>
              </a:rPr>
              <a:t>Budget:</a:t>
            </a:r>
            <a:r>
              <a:rPr sz="2400" spc="-40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02C2E"/>
                </a:solidFill>
                <a:latin typeface="Calibri"/>
                <a:cs typeface="Calibri"/>
              </a:rPr>
              <a:t>274,709.00</a:t>
            </a:r>
            <a:r>
              <a:rPr sz="2400" spc="-30" dirty="0">
                <a:solidFill>
                  <a:srgbClr val="302C2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02C2E"/>
                </a:solidFill>
                <a:latin typeface="Calibri"/>
                <a:cs typeface="Calibri"/>
              </a:rPr>
              <a:t>EUR</a:t>
            </a:r>
            <a:endParaRPr lang="pt-PT" sz="2400" spc="-5" dirty="0">
              <a:solidFill>
                <a:srgbClr val="302C2E"/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ü"/>
            </a:pPr>
            <a:r>
              <a:rPr lang="pt-PT" sz="2400" spc="-5" dirty="0">
                <a:solidFill>
                  <a:srgbClr val="302C2E"/>
                </a:solidFill>
                <a:latin typeface="Calibri"/>
                <a:cs typeface="Calibri"/>
              </a:rPr>
              <a:t>Project </a:t>
            </a:r>
            <a:r>
              <a:rPr lang="pt-PT" sz="2400" spc="-5" dirty="0" err="1">
                <a:solidFill>
                  <a:srgbClr val="302C2E"/>
                </a:solidFill>
                <a:latin typeface="Calibri"/>
                <a:cs typeface="Calibri"/>
              </a:rPr>
              <a:t>partners</a:t>
            </a:r>
            <a:r>
              <a:rPr lang="pt-PT" sz="2400" spc="-5" dirty="0">
                <a:solidFill>
                  <a:srgbClr val="302C2E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id="{037674F2-0285-F219-3AFF-8868FD454A0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440" y="4702964"/>
            <a:ext cx="1380743" cy="1325563"/>
          </a:xfrm>
          <a:prstGeom prst="rect">
            <a:avLst/>
          </a:prstGeom>
        </p:spPr>
      </p:pic>
      <p:pic>
        <p:nvPicPr>
          <p:cNvPr id="10" name="object 6">
            <a:extLst>
              <a:ext uri="{FF2B5EF4-FFF2-40B4-BE49-F238E27FC236}">
                <a16:creationId xmlns:a16="http://schemas.microsoft.com/office/drawing/2014/main" id="{30CCD943-AD32-AD06-C712-5193BA019BF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70952" y="4954554"/>
            <a:ext cx="2065066" cy="1073973"/>
          </a:xfrm>
          <a:prstGeom prst="rect">
            <a:avLst/>
          </a:prstGeom>
        </p:spPr>
      </p:pic>
      <p:pic>
        <p:nvPicPr>
          <p:cNvPr id="11" name="object 7">
            <a:extLst>
              <a:ext uri="{FF2B5EF4-FFF2-40B4-BE49-F238E27FC236}">
                <a16:creationId xmlns:a16="http://schemas.microsoft.com/office/drawing/2014/main" id="{0F0B91AC-88E0-7D66-A464-6BAE8614ED4A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90787" y="4954554"/>
            <a:ext cx="2128322" cy="1073974"/>
          </a:xfrm>
          <a:prstGeom prst="rect">
            <a:avLst/>
          </a:prstGeom>
        </p:spPr>
      </p:pic>
      <p:pic>
        <p:nvPicPr>
          <p:cNvPr id="12" name="object 8">
            <a:extLst>
              <a:ext uri="{FF2B5EF4-FFF2-40B4-BE49-F238E27FC236}">
                <a16:creationId xmlns:a16="http://schemas.microsoft.com/office/drawing/2014/main" id="{504689BB-8681-B271-83B4-05526E1858A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73877" y="4702964"/>
            <a:ext cx="1848499" cy="1325564"/>
          </a:xfrm>
          <a:prstGeom prst="rect">
            <a:avLst/>
          </a:prstGeom>
        </p:spPr>
      </p:pic>
      <p:pic>
        <p:nvPicPr>
          <p:cNvPr id="13" name="object 9">
            <a:extLst>
              <a:ext uri="{FF2B5EF4-FFF2-40B4-BE49-F238E27FC236}">
                <a16:creationId xmlns:a16="http://schemas.microsoft.com/office/drawing/2014/main" id="{FC3F8E75-2E73-63C8-6A26-3B0CEEDDD7F2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77144" y="4954554"/>
            <a:ext cx="1776656" cy="1073973"/>
          </a:xfrm>
          <a:prstGeom prst="rect">
            <a:avLst/>
          </a:prstGeom>
        </p:spPr>
      </p:pic>
      <p:pic>
        <p:nvPicPr>
          <p:cNvPr id="15" name="Imagem 14" descr="Uma imagem com texto, padrão, quadrado, píxel&#10;&#10;Descrição gerada automaticamente">
            <a:extLst>
              <a:ext uri="{FF2B5EF4-FFF2-40B4-BE49-F238E27FC236}">
                <a16:creationId xmlns:a16="http://schemas.microsoft.com/office/drawing/2014/main" id="{5B524593-D263-9E3C-D92F-F347C5A7D7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95" y="1856263"/>
            <a:ext cx="1776656" cy="17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23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80211A-F785-502B-0C70-3E2FE8248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Erasmus+ FAITH </a:t>
            </a:r>
            <a:r>
              <a:rPr lang="pt-PT" b="1" dirty="0" err="1"/>
              <a:t>project</a:t>
            </a:r>
            <a:endParaRPr lang="pt-PT" b="1" dirty="0"/>
          </a:p>
        </p:txBody>
      </p:sp>
      <p:graphicFrame>
        <p:nvGraphicFramePr>
          <p:cNvPr id="6" name="Marcador de Posição de Conteúdo 5">
            <a:extLst>
              <a:ext uri="{FF2B5EF4-FFF2-40B4-BE49-F238E27FC236}">
                <a16:creationId xmlns:a16="http://schemas.microsoft.com/office/drawing/2014/main" id="{40AAF6B7-5398-0712-1BCE-BC2990391D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048954"/>
              </p:ext>
            </p:extLst>
          </p:nvPr>
        </p:nvGraphicFramePr>
        <p:xfrm>
          <a:off x="600891" y="1863634"/>
          <a:ext cx="11051178" cy="4313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966D3323-954A-FAE5-89B0-FBF5FEE2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0AEB-6E1B-4251-BE52-F43F4BD664A9}" type="slidenum">
              <a:rPr lang="tr-TR" smtClean="0">
                <a:solidFill>
                  <a:schemeClr val="tx1"/>
                </a:solidFill>
              </a:rPr>
              <a:t>6</a:t>
            </a:fld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7" name="Imagem 6" descr="Uma imagem com texto, Tipo de letra, Gráficos, logótipo&#10;&#10;Descrição gerada automaticamente">
            <a:extLst>
              <a:ext uri="{FF2B5EF4-FFF2-40B4-BE49-F238E27FC236}">
                <a16:creationId xmlns:a16="http://schemas.microsoft.com/office/drawing/2014/main" id="{33F9B2DA-89A0-3637-DFBF-3578E4452C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337" y="-4762"/>
            <a:ext cx="3198837" cy="1695450"/>
          </a:xfrm>
          <a:prstGeom prst="rect">
            <a:avLst/>
          </a:prstGeom>
        </p:spPr>
      </p:pic>
      <p:sp>
        <p:nvSpPr>
          <p:cNvPr id="8" name="Marcador de Posição do Rodapé 30">
            <a:extLst>
              <a:ext uri="{FF2B5EF4-FFF2-40B4-BE49-F238E27FC236}">
                <a16:creationId xmlns:a16="http://schemas.microsoft.com/office/drawing/2014/main" id="{1C6000F4-F3A4-02BD-628C-D17113C86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83" y="6349552"/>
            <a:ext cx="7959633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ENAI Annual Academic Integrity Summer School - Maribor (Slovenia) – 22nd August 2023</a:t>
            </a:r>
            <a:endParaRPr lang="tr-T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942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7E5E69-CADA-EB47-496E-69F34C639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15200" cy="1325563"/>
          </a:xfrm>
        </p:spPr>
        <p:txBody>
          <a:bodyPr/>
          <a:lstStyle/>
          <a:p>
            <a:r>
              <a:rPr lang="pt-PT" b="1" dirty="0"/>
              <a:t>PR3 </a:t>
            </a:r>
            <a:r>
              <a:rPr lang="pt-PT" b="1" dirty="0" err="1"/>
              <a:t>methodological</a:t>
            </a:r>
            <a:r>
              <a:rPr lang="pt-PT" b="1" dirty="0"/>
              <a:t> </a:t>
            </a:r>
            <a:r>
              <a:rPr lang="pt-PT" b="1" dirty="0" err="1"/>
              <a:t>framework</a:t>
            </a:r>
            <a:endParaRPr lang="pt-PT" b="1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564F9C3E-F227-013C-97C7-EAF6C2448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0AEB-6E1B-4251-BE52-F43F4BD664A9}" type="slidenum">
              <a:rPr lang="tr-TR" smtClean="0">
                <a:solidFill>
                  <a:schemeClr val="tx1"/>
                </a:solidFill>
              </a:rPr>
              <a:t>7</a:t>
            </a:fld>
            <a:endParaRPr lang="tr-TR" dirty="0">
              <a:solidFill>
                <a:schemeClr val="tx1"/>
              </a:solidFill>
            </a:endParaRPr>
          </a:p>
        </p:txBody>
      </p:sp>
      <p:grpSp>
        <p:nvGrpSpPr>
          <p:cNvPr id="6" name="Google Shape;181;p6">
            <a:extLst>
              <a:ext uri="{FF2B5EF4-FFF2-40B4-BE49-F238E27FC236}">
                <a16:creationId xmlns:a16="http://schemas.microsoft.com/office/drawing/2014/main" id="{E2B73294-3838-A7FC-0780-31C0D67F02B2}"/>
              </a:ext>
            </a:extLst>
          </p:cNvPr>
          <p:cNvGrpSpPr/>
          <p:nvPr/>
        </p:nvGrpSpPr>
        <p:grpSpPr>
          <a:xfrm>
            <a:off x="1184367" y="1826841"/>
            <a:ext cx="9884228" cy="4243033"/>
            <a:chOff x="1223147" y="9075"/>
            <a:chExt cx="8069305" cy="3920445"/>
          </a:xfrm>
        </p:grpSpPr>
        <p:sp>
          <p:nvSpPr>
            <p:cNvPr id="7" name="Google Shape;182;p6">
              <a:extLst>
                <a:ext uri="{FF2B5EF4-FFF2-40B4-BE49-F238E27FC236}">
                  <a16:creationId xmlns:a16="http://schemas.microsoft.com/office/drawing/2014/main" id="{FFCD49FB-D6C4-656F-A116-7B588B681E16}"/>
                </a:ext>
              </a:extLst>
            </p:cNvPr>
            <p:cNvSpPr/>
            <p:nvPr/>
          </p:nvSpPr>
          <p:spPr>
            <a:xfrm>
              <a:off x="1223147" y="9075"/>
              <a:ext cx="8069304" cy="117519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2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83;p6">
              <a:extLst>
                <a:ext uri="{FF2B5EF4-FFF2-40B4-BE49-F238E27FC236}">
                  <a16:creationId xmlns:a16="http://schemas.microsoft.com/office/drawing/2014/main" id="{31258AEA-AD2A-22D4-CCA5-B60AA2A3F820}"/>
                </a:ext>
              </a:extLst>
            </p:cNvPr>
            <p:cNvSpPr txBox="1"/>
            <p:nvPr/>
          </p:nvSpPr>
          <p:spPr>
            <a:xfrm>
              <a:off x="1223147" y="302875"/>
              <a:ext cx="7775505" cy="5875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254000" bIns="1865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pt-PT" sz="28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PR3A</a:t>
              </a:r>
              <a:endParaRPr dirty="0"/>
            </a:p>
          </p:txBody>
        </p:sp>
        <p:sp>
          <p:nvSpPr>
            <p:cNvPr id="9" name="Google Shape;184;p6">
              <a:extLst>
                <a:ext uri="{FF2B5EF4-FFF2-40B4-BE49-F238E27FC236}">
                  <a16:creationId xmlns:a16="http://schemas.microsoft.com/office/drawing/2014/main" id="{CFD04CF9-C7B6-8962-153E-4C623C001962}"/>
                </a:ext>
              </a:extLst>
            </p:cNvPr>
            <p:cNvSpPr/>
            <p:nvPr/>
          </p:nvSpPr>
          <p:spPr>
            <a:xfrm>
              <a:off x="1223147" y="915323"/>
              <a:ext cx="2485345" cy="2263864"/>
            </a:xfrm>
            <a:prstGeom prst="rect">
              <a:avLst/>
            </a:prstGeom>
            <a:solidFill>
              <a:schemeClr val="lt2"/>
            </a:solidFill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85;p6">
              <a:extLst>
                <a:ext uri="{FF2B5EF4-FFF2-40B4-BE49-F238E27FC236}">
                  <a16:creationId xmlns:a16="http://schemas.microsoft.com/office/drawing/2014/main" id="{30645929-3846-AF66-AE2A-C4874983E202}"/>
                </a:ext>
              </a:extLst>
            </p:cNvPr>
            <p:cNvSpPr txBox="1"/>
            <p:nvPr/>
          </p:nvSpPr>
          <p:spPr>
            <a:xfrm>
              <a:off x="1223147" y="915323"/>
              <a:ext cx="2485345" cy="22638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pt-PT" sz="2400" b="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Understanding</a:t>
              </a:r>
              <a:r>
                <a:rPr lang="pt-PT" sz="2400" b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t-PT" sz="2400" b="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</a:t>
              </a:r>
              <a:r>
                <a:rPr lang="pt-PT" sz="2400" b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t-PT" sz="2400" b="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different</a:t>
              </a:r>
              <a:r>
                <a:rPr lang="pt-PT" sz="2400" b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needs </a:t>
              </a:r>
              <a:r>
                <a:rPr lang="pt-PT" sz="2400" b="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of</a:t>
              </a:r>
              <a:r>
                <a:rPr lang="pt-PT" sz="2400" b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t-PT" sz="2400" b="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potential</a:t>
              </a:r>
              <a:r>
                <a:rPr lang="pt-PT" sz="2400" b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t-PT" sz="2400" b="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victims</a:t>
              </a:r>
              <a:r>
                <a:rPr lang="pt-PT" sz="2400" b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– </a:t>
              </a:r>
              <a:r>
                <a:rPr lang="pt-PT" sz="2400" b="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Literature</a:t>
              </a:r>
              <a:r>
                <a:rPr lang="pt-PT" sz="2400" b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t-PT" sz="2400" b="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Review</a:t>
              </a:r>
              <a:r>
                <a:rPr lang="pt-PT" sz="2400" b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&amp; </a:t>
              </a:r>
              <a:r>
                <a:rPr lang="pt-PT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Online </a:t>
              </a:r>
              <a:r>
                <a:rPr lang="pt-PT" sz="2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Survey</a:t>
              </a:r>
              <a:r>
                <a:rPr lang="pt-PT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t-PT" sz="2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study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86;p6">
              <a:extLst>
                <a:ext uri="{FF2B5EF4-FFF2-40B4-BE49-F238E27FC236}">
                  <a16:creationId xmlns:a16="http://schemas.microsoft.com/office/drawing/2014/main" id="{3FDDEBE0-D7B0-7BCA-792E-239924C851EE}"/>
                </a:ext>
              </a:extLst>
            </p:cNvPr>
            <p:cNvSpPr/>
            <p:nvPr/>
          </p:nvSpPr>
          <p:spPr>
            <a:xfrm>
              <a:off x="3708493" y="400808"/>
              <a:ext cx="5583958" cy="117519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2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87;p6">
              <a:extLst>
                <a:ext uri="{FF2B5EF4-FFF2-40B4-BE49-F238E27FC236}">
                  <a16:creationId xmlns:a16="http://schemas.microsoft.com/office/drawing/2014/main" id="{5CC2E087-B286-4AAC-B6B3-2EE0111285EF}"/>
                </a:ext>
              </a:extLst>
            </p:cNvPr>
            <p:cNvSpPr txBox="1"/>
            <p:nvPr/>
          </p:nvSpPr>
          <p:spPr>
            <a:xfrm>
              <a:off x="3708493" y="694608"/>
              <a:ext cx="5290159" cy="5875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254000" bIns="1865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pt-PT" sz="2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PR3B</a:t>
              </a:r>
              <a:endParaRPr/>
            </a:p>
          </p:txBody>
        </p:sp>
        <p:sp>
          <p:nvSpPr>
            <p:cNvPr id="13" name="Google Shape;188;p6">
              <a:extLst>
                <a:ext uri="{FF2B5EF4-FFF2-40B4-BE49-F238E27FC236}">
                  <a16:creationId xmlns:a16="http://schemas.microsoft.com/office/drawing/2014/main" id="{5D914580-D676-FD6E-1B21-0F1BE0634D86}"/>
                </a:ext>
              </a:extLst>
            </p:cNvPr>
            <p:cNvSpPr/>
            <p:nvPr/>
          </p:nvSpPr>
          <p:spPr>
            <a:xfrm>
              <a:off x="3708493" y="1307055"/>
              <a:ext cx="2485345" cy="2263864"/>
            </a:xfrm>
            <a:prstGeom prst="rect">
              <a:avLst/>
            </a:prstGeom>
            <a:solidFill>
              <a:schemeClr val="lt2"/>
            </a:solidFill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89;p6">
              <a:extLst>
                <a:ext uri="{FF2B5EF4-FFF2-40B4-BE49-F238E27FC236}">
                  <a16:creationId xmlns:a16="http://schemas.microsoft.com/office/drawing/2014/main" id="{37CDFAE4-4ABE-92B3-4DE2-8AFB95E9F29F}"/>
                </a:ext>
              </a:extLst>
            </p:cNvPr>
            <p:cNvSpPr txBox="1"/>
            <p:nvPr/>
          </p:nvSpPr>
          <p:spPr>
            <a:xfrm>
              <a:off x="3708493" y="1307055"/>
              <a:ext cx="2485345" cy="22638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pt-PT" sz="24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Victim Support Network</a:t>
              </a:r>
              <a:endParaRPr/>
            </a:p>
          </p:txBody>
        </p:sp>
        <p:sp>
          <p:nvSpPr>
            <p:cNvPr id="15" name="Google Shape;190;p6">
              <a:extLst>
                <a:ext uri="{FF2B5EF4-FFF2-40B4-BE49-F238E27FC236}">
                  <a16:creationId xmlns:a16="http://schemas.microsoft.com/office/drawing/2014/main" id="{13DDC52A-1D67-9C8F-5EA1-6955307693B9}"/>
                </a:ext>
              </a:extLst>
            </p:cNvPr>
            <p:cNvSpPr/>
            <p:nvPr/>
          </p:nvSpPr>
          <p:spPr>
            <a:xfrm>
              <a:off x="6193839" y="792541"/>
              <a:ext cx="3098613" cy="117519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2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1;p6">
              <a:extLst>
                <a:ext uri="{FF2B5EF4-FFF2-40B4-BE49-F238E27FC236}">
                  <a16:creationId xmlns:a16="http://schemas.microsoft.com/office/drawing/2014/main" id="{A6D4A057-A37C-2410-D395-411C911C21D3}"/>
                </a:ext>
              </a:extLst>
            </p:cNvPr>
            <p:cNvSpPr txBox="1"/>
            <p:nvPr/>
          </p:nvSpPr>
          <p:spPr>
            <a:xfrm>
              <a:off x="6193839" y="1086341"/>
              <a:ext cx="2804814" cy="5875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254000" bIns="1865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pt-PT" sz="2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PR3C</a:t>
              </a:r>
              <a:endParaRPr/>
            </a:p>
          </p:txBody>
        </p:sp>
        <p:sp>
          <p:nvSpPr>
            <p:cNvPr id="17" name="Google Shape;192;p6">
              <a:extLst>
                <a:ext uri="{FF2B5EF4-FFF2-40B4-BE49-F238E27FC236}">
                  <a16:creationId xmlns:a16="http://schemas.microsoft.com/office/drawing/2014/main" id="{EE108FD1-B900-1E5F-7E39-EBFB4B3A137C}"/>
                </a:ext>
              </a:extLst>
            </p:cNvPr>
            <p:cNvSpPr/>
            <p:nvPr/>
          </p:nvSpPr>
          <p:spPr>
            <a:xfrm>
              <a:off x="6193839" y="1698788"/>
              <a:ext cx="2485345" cy="2230732"/>
            </a:xfrm>
            <a:prstGeom prst="rect">
              <a:avLst/>
            </a:prstGeom>
            <a:solidFill>
              <a:schemeClr val="lt2"/>
            </a:solidFill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3;p6">
              <a:extLst>
                <a:ext uri="{FF2B5EF4-FFF2-40B4-BE49-F238E27FC236}">
                  <a16:creationId xmlns:a16="http://schemas.microsoft.com/office/drawing/2014/main" id="{BFCCBD02-9C57-2DA6-824A-4B77291C2077}"/>
                </a:ext>
              </a:extLst>
            </p:cNvPr>
            <p:cNvSpPr txBox="1"/>
            <p:nvPr/>
          </p:nvSpPr>
          <p:spPr>
            <a:xfrm>
              <a:off x="6193839" y="1698788"/>
              <a:ext cx="2485345" cy="2230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pt-PT" sz="24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Educational and Mentoring Support</a:t>
              </a:r>
              <a:endParaRPr sz="24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" name="Imagem 18" descr="Uma imagem com texto, Tipo de letra, Gráficos, logótipo&#10;&#10;Descrição gerada automaticamente">
            <a:extLst>
              <a:ext uri="{FF2B5EF4-FFF2-40B4-BE49-F238E27FC236}">
                <a16:creationId xmlns:a16="http://schemas.microsoft.com/office/drawing/2014/main" id="{96FEB546-141A-E285-BDBE-6648479B2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337" y="-4762"/>
            <a:ext cx="3198837" cy="1695450"/>
          </a:xfrm>
          <a:prstGeom prst="rect">
            <a:avLst/>
          </a:prstGeom>
        </p:spPr>
      </p:pic>
      <p:sp>
        <p:nvSpPr>
          <p:cNvPr id="20" name="Marcador de Posição do Rodapé 30">
            <a:extLst>
              <a:ext uri="{FF2B5EF4-FFF2-40B4-BE49-F238E27FC236}">
                <a16:creationId xmlns:a16="http://schemas.microsoft.com/office/drawing/2014/main" id="{180F2E7E-8817-B62F-3849-215E1C434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83" y="6349552"/>
            <a:ext cx="7959633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ENAI Annual Academic Integrity Summer School - Maribor (Slovenia) – 22nd August 2023</a:t>
            </a:r>
            <a:endParaRPr lang="tr-T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97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A0BFA1-BE78-A230-BBE4-F67A0C59E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42166" cy="1325563"/>
          </a:xfrm>
        </p:spPr>
        <p:txBody>
          <a:bodyPr/>
          <a:lstStyle/>
          <a:p>
            <a:r>
              <a:rPr lang="pt-PT" b="1" dirty="0"/>
              <a:t>Victim Support Portal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86A17D81-B54C-2132-3612-CF1F66F53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0AEB-6E1B-4251-BE52-F43F4BD664A9}" type="slidenum">
              <a:rPr lang="tr-TR" smtClean="0">
                <a:solidFill>
                  <a:schemeClr val="tx1"/>
                </a:solidFill>
              </a:rPr>
              <a:t>8</a:t>
            </a:fld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7" name="object 3">
            <a:extLst>
              <a:ext uri="{FF2B5EF4-FFF2-40B4-BE49-F238E27FC236}">
                <a16:creationId xmlns:a16="http://schemas.microsoft.com/office/drawing/2014/main" id="{56F3CCC5-25AD-9D39-D68E-3C4D839F929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1878" y="1593669"/>
            <a:ext cx="10288242" cy="4665326"/>
          </a:xfrm>
          <a:prstGeom prst="rect">
            <a:avLst/>
          </a:prstGeom>
        </p:spPr>
      </p:pic>
      <p:sp>
        <p:nvSpPr>
          <p:cNvPr id="10" name="Marcador de Posição do Rodapé 30">
            <a:extLst>
              <a:ext uri="{FF2B5EF4-FFF2-40B4-BE49-F238E27FC236}">
                <a16:creationId xmlns:a16="http://schemas.microsoft.com/office/drawing/2014/main" id="{DD0A61BF-02FE-4709-0184-24F601634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83" y="6349552"/>
            <a:ext cx="7959633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ENAI Annual Academic Integrity Summer School - Maribor (Slovenia) – 22nd August 2023</a:t>
            </a:r>
            <a:endParaRPr lang="tr-TR" sz="1600" dirty="0">
              <a:solidFill>
                <a:schemeClr val="tx1"/>
              </a:solidFill>
            </a:endParaRPr>
          </a:p>
        </p:txBody>
      </p:sp>
      <p:pic>
        <p:nvPicPr>
          <p:cNvPr id="11" name="Imagem 10" descr="Uma imagem com texto, Tipo de letra, Gráficos, logótipo&#10;&#10;Descrição gerada automaticamente">
            <a:extLst>
              <a:ext uri="{FF2B5EF4-FFF2-40B4-BE49-F238E27FC236}">
                <a16:creationId xmlns:a16="http://schemas.microsoft.com/office/drawing/2014/main" id="{F17A2D58-A048-04AD-4B91-6516CA286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337" y="-4762"/>
            <a:ext cx="3198837" cy="1695450"/>
          </a:xfrm>
          <a:prstGeom prst="rect">
            <a:avLst/>
          </a:prstGeom>
        </p:spPr>
      </p:pic>
      <p:pic>
        <p:nvPicPr>
          <p:cNvPr id="4" name="Imagem 3" descr="Uma imagem com texto, captura de ecrã, quadrado, puzzle de palavras-cruzadas&#10;&#10;Descrição gerada automaticamente">
            <a:extLst>
              <a:ext uri="{FF2B5EF4-FFF2-40B4-BE49-F238E27FC236}">
                <a16:creationId xmlns:a16="http://schemas.microsoft.com/office/drawing/2014/main" id="{B72D04DE-5DC9-40DE-CEC6-4634BD292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874" y="4230188"/>
            <a:ext cx="1748246" cy="174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09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3FCCA-029C-7F7E-D5DA-3D9DBB8DE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62600" cy="1325563"/>
          </a:xfrm>
        </p:spPr>
        <p:txBody>
          <a:bodyPr/>
          <a:lstStyle/>
          <a:p>
            <a:r>
              <a:rPr lang="pt-PT" b="1" dirty="0" err="1"/>
              <a:t>Victim</a:t>
            </a:r>
            <a:r>
              <a:rPr lang="pt-PT" b="1" dirty="0"/>
              <a:t> Support Portal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5C85582B-BDEB-A485-327B-D35E74E4B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0AEB-6E1B-4251-BE52-F43F4BD664A9}" type="slidenum">
              <a:rPr lang="tr-TR" smtClean="0">
                <a:solidFill>
                  <a:schemeClr val="tx1"/>
                </a:solidFill>
              </a:rPr>
              <a:t>9</a:t>
            </a:fld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6" name="Imagem 5" descr="Uma imagem com texto, Tipo de letra, Gráficos, logótipo&#10;&#10;Descrição gerada automaticamente">
            <a:extLst>
              <a:ext uri="{FF2B5EF4-FFF2-40B4-BE49-F238E27FC236}">
                <a16:creationId xmlns:a16="http://schemas.microsoft.com/office/drawing/2014/main" id="{5210FF5E-53F2-A589-8DF5-17D442459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163" y="40482"/>
            <a:ext cx="3198837" cy="1695450"/>
          </a:xfrm>
          <a:prstGeom prst="rect">
            <a:avLst/>
          </a:prstGeom>
        </p:spPr>
      </p:pic>
      <p:sp>
        <p:nvSpPr>
          <p:cNvPr id="7" name="Marcador de Posição do Rodapé 30">
            <a:extLst>
              <a:ext uri="{FF2B5EF4-FFF2-40B4-BE49-F238E27FC236}">
                <a16:creationId xmlns:a16="http://schemas.microsoft.com/office/drawing/2014/main" id="{E3B30B94-8B56-E08E-08FD-DB87487A9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83" y="6349552"/>
            <a:ext cx="7959633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ENAI Annual Academic Integrity Summer School - Maribor (Slovenia) – 22nd August 2023</a:t>
            </a:r>
            <a:endParaRPr lang="tr-TR" sz="1600" dirty="0">
              <a:solidFill>
                <a:schemeClr val="tx1"/>
              </a:solidFill>
            </a:endParaRPr>
          </a:p>
        </p:txBody>
      </p:sp>
      <p:pic>
        <p:nvPicPr>
          <p:cNvPr id="11" name="Imagem 10" descr="Uma imagem com texto, captura de ecrã, Tipo de letra, diagrama&#10;&#10;Descrição gerada automaticamente">
            <a:extLst>
              <a:ext uri="{FF2B5EF4-FFF2-40B4-BE49-F238E27FC236}">
                <a16:creationId xmlns:a16="http://schemas.microsoft.com/office/drawing/2014/main" id="{F5890C79-63A3-20C6-FCE9-E3B33DCBDE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3"/>
          <a:stretch/>
        </p:blipFill>
        <p:spPr>
          <a:xfrm>
            <a:off x="3198838" y="1697486"/>
            <a:ext cx="7959633" cy="4514225"/>
          </a:xfrm>
          <a:prstGeom prst="rect">
            <a:avLst/>
          </a:prstGeom>
        </p:spPr>
      </p:pic>
      <p:pic>
        <p:nvPicPr>
          <p:cNvPr id="12" name="Imagem 11" descr="Uma imagem com texto, captura de ecrã, quadrado, puzzle de palavras-cruzadas&#10;&#10;Descrição gerada automaticamente">
            <a:extLst>
              <a:ext uri="{FF2B5EF4-FFF2-40B4-BE49-F238E27FC236}">
                <a16:creationId xmlns:a16="http://schemas.microsoft.com/office/drawing/2014/main" id="{05DA7B88-B6F6-9C49-B5E1-016603CC88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80475"/>
            <a:ext cx="1748246" cy="174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03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977</Words>
  <Application>Microsoft Office PowerPoint</Application>
  <PresentationFormat>Ecrã Panorâmico</PresentationFormat>
  <Paragraphs>134</Paragraphs>
  <Slides>16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Segoe UI Symbol</vt:lpstr>
      <vt:lpstr>Wingdings</vt:lpstr>
      <vt:lpstr>Office Teması</vt:lpstr>
      <vt:lpstr>Raising Awareness for Victims of Academic &amp; Research Misconduct – Validation of the Erasmus+ FAITH Survey</vt:lpstr>
      <vt:lpstr>Who are the victims of academic malpractice?</vt:lpstr>
      <vt:lpstr>Do victims of unethical actions feel supported?</vt:lpstr>
      <vt:lpstr>Do victims of unethical actions feel supported?</vt:lpstr>
      <vt:lpstr>Erasmus+ FAITH project</vt:lpstr>
      <vt:lpstr>Erasmus+ FAITH project</vt:lpstr>
      <vt:lpstr>PR3 methodological framework</vt:lpstr>
      <vt:lpstr>Victim Support Portal</vt:lpstr>
      <vt:lpstr>Victim Support Portal</vt:lpstr>
      <vt:lpstr>Raising Awareness on Victims of Academic Misconduct</vt:lpstr>
      <vt:lpstr>Raising Awareness on Victims of Academic Misconduct</vt:lpstr>
      <vt:lpstr>Victim Support Portal - Impact</vt:lpstr>
      <vt:lpstr>Understanding different needs of potential victims – FAITH Online Survey</vt:lpstr>
      <vt:lpstr>Validation of the Erasmus+ FAITH Survey</vt:lpstr>
      <vt:lpstr>Feedback &amp; Q/A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BAŞLIK BURAYA</dc:title>
  <dc:creator>Kazim İnem</dc:creator>
  <cp:lastModifiedBy>Rita Santos</cp:lastModifiedBy>
  <cp:revision>33</cp:revision>
  <dcterms:created xsi:type="dcterms:W3CDTF">2022-04-10T22:06:07Z</dcterms:created>
  <dcterms:modified xsi:type="dcterms:W3CDTF">2023-08-18T09:56:13Z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2023-02-01T17:20:57Z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61d5d089-afe3-41c2-8c85-7cb797c6467b</vt:lpwstr>
  </property>
  <property fmtid="{D5CDD505-2E9C-101B-9397-08002B2CF9AE}" pid="7" name="MSIP_Label_defa4170-0d19-0005-0004-bc88714345d2_ActionId">
    <vt:lpwstr>0951e1fd-ebb9-4fc0-9af6-0819ce386ce6</vt:lpwstr>
  </property>
  <property fmtid="{D5CDD505-2E9C-101B-9397-08002B2CF9AE}" pid="8" name="MSIP_Label_defa4170-0d19-0005-0004-bc88714345d2_ContentBits">
    <vt:lpwstr>0</vt:lpwstr>
  </property>
</Properties>
</file>