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916" r:id="rId8"/>
    <p:sldId id="261" r:id="rId9"/>
    <p:sldId id="917"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922" r:id="rId24"/>
    <p:sldId id="275" r:id="rId25"/>
    <p:sldId id="923" r:id="rId26"/>
    <p:sldId id="924" r:id="rId27"/>
    <p:sldId id="925" r:id="rId28"/>
    <p:sldId id="926"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C4"/>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21" d="100"/>
          <a:sy n="121" d="100"/>
        </p:scale>
        <p:origin x="10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538472-7766-48A4-8E59-D694E4CCA70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E3FDE246-57E0-4A8F-9919-0B97B5A1697A}">
      <dgm:prSet phldrT="[Text]"/>
      <dgm:spPr>
        <a:solidFill>
          <a:schemeClr val="accent1">
            <a:lumMod val="90000"/>
          </a:schemeClr>
        </a:solidFill>
      </dgm:spPr>
      <dgm:t>
        <a:bodyPr/>
        <a:lstStyle/>
        <a:p>
          <a:r>
            <a:rPr lang="en-GB" dirty="0"/>
            <a:t>Plagiarism</a:t>
          </a:r>
        </a:p>
      </dgm:t>
    </dgm:pt>
    <dgm:pt modelId="{FF427EFE-65DB-4DB4-AAE0-96116D99096A}" type="parTrans" cxnId="{74EA497B-8F30-4957-82A9-28AFDC6719F8}">
      <dgm:prSet/>
      <dgm:spPr/>
      <dgm:t>
        <a:bodyPr/>
        <a:lstStyle/>
        <a:p>
          <a:endParaRPr lang="en-GB"/>
        </a:p>
      </dgm:t>
    </dgm:pt>
    <dgm:pt modelId="{C01E085A-B97E-4915-A0C6-C5C9B94F0E78}" type="sibTrans" cxnId="{74EA497B-8F30-4957-82A9-28AFDC6719F8}">
      <dgm:prSet/>
      <dgm:spPr/>
      <dgm:t>
        <a:bodyPr/>
        <a:lstStyle/>
        <a:p>
          <a:endParaRPr lang="en-GB"/>
        </a:p>
      </dgm:t>
    </dgm:pt>
    <dgm:pt modelId="{B5E9D3D8-6948-48FD-A6A6-44DB01E8F2B8}">
      <dgm:prSet phldrT="[Text]"/>
      <dgm:spPr/>
      <dgm:t>
        <a:bodyPr/>
        <a:lstStyle/>
        <a:p>
          <a:r>
            <a:rPr lang="en-GB" dirty="0">
              <a:solidFill>
                <a:srgbClr val="0070C0"/>
              </a:solidFill>
            </a:rPr>
            <a:t>Text matching software &gt; deception </a:t>
          </a:r>
          <a:r>
            <a:rPr lang="en-GB" dirty="0" err="1">
              <a:solidFill>
                <a:srgbClr val="0070C0"/>
              </a:solidFill>
            </a:rPr>
            <a:t>eg</a:t>
          </a:r>
          <a:r>
            <a:rPr lang="en-GB" dirty="0">
              <a:solidFill>
                <a:srgbClr val="0070C0"/>
              </a:solidFill>
            </a:rPr>
            <a:t> white text &gt;</a:t>
          </a:r>
        </a:p>
      </dgm:t>
    </dgm:pt>
    <dgm:pt modelId="{84DD498D-45DF-474C-9966-7A742BADD74A}" type="parTrans" cxnId="{F35442EB-A7B4-43D3-A9FC-E4FBAEBFBDAB}">
      <dgm:prSet/>
      <dgm:spPr/>
      <dgm:t>
        <a:bodyPr/>
        <a:lstStyle/>
        <a:p>
          <a:endParaRPr lang="en-GB"/>
        </a:p>
      </dgm:t>
    </dgm:pt>
    <dgm:pt modelId="{27634220-CFEE-46C8-BF9E-8E03076176B6}" type="sibTrans" cxnId="{F35442EB-A7B4-43D3-A9FC-E4FBAEBFBDAB}">
      <dgm:prSet/>
      <dgm:spPr/>
      <dgm:t>
        <a:bodyPr/>
        <a:lstStyle/>
        <a:p>
          <a:endParaRPr lang="en-GB"/>
        </a:p>
      </dgm:t>
    </dgm:pt>
    <dgm:pt modelId="{25FEF8D6-CEE2-4BAD-8F80-38193791777C}">
      <dgm:prSet phldrT="[Text]"/>
      <dgm:spPr>
        <a:solidFill>
          <a:schemeClr val="accent1">
            <a:lumMod val="50000"/>
          </a:schemeClr>
        </a:solidFill>
      </dgm:spPr>
      <dgm:t>
        <a:bodyPr/>
        <a:lstStyle/>
        <a:p>
          <a:r>
            <a:rPr lang="en-GB" dirty="0"/>
            <a:t>Contract cheating</a:t>
          </a:r>
        </a:p>
      </dgm:t>
    </dgm:pt>
    <dgm:pt modelId="{E3C5A4C2-B13C-4B87-AA5E-B26C658C4640}" type="parTrans" cxnId="{9A25795A-C264-4821-8724-2571D43D3AC2}">
      <dgm:prSet/>
      <dgm:spPr/>
      <dgm:t>
        <a:bodyPr/>
        <a:lstStyle/>
        <a:p>
          <a:endParaRPr lang="en-GB"/>
        </a:p>
      </dgm:t>
    </dgm:pt>
    <dgm:pt modelId="{65B4FF6A-45CD-41CE-ABEF-1CD592561E9B}" type="sibTrans" cxnId="{9A25795A-C264-4821-8724-2571D43D3AC2}">
      <dgm:prSet/>
      <dgm:spPr/>
      <dgm:t>
        <a:bodyPr/>
        <a:lstStyle/>
        <a:p>
          <a:endParaRPr lang="en-GB"/>
        </a:p>
      </dgm:t>
    </dgm:pt>
    <dgm:pt modelId="{92670362-C8D1-46B9-899D-40BB9D6D12AE}">
      <dgm:prSet phldrT="[Text]"/>
      <dgm:spPr/>
      <dgm:t>
        <a:bodyPr/>
        <a:lstStyle/>
        <a:p>
          <a:r>
            <a:rPr lang="en-GB" dirty="0">
              <a:solidFill>
                <a:srgbClr val="0070C0"/>
              </a:solidFill>
            </a:rPr>
            <a:t>Contract cheating checklists</a:t>
          </a:r>
        </a:p>
      </dgm:t>
    </dgm:pt>
    <dgm:pt modelId="{282F8070-7F3D-48C6-A605-651E250EB71A}" type="parTrans" cxnId="{C54F88E2-535F-4A1A-B428-E938DFEB0DF9}">
      <dgm:prSet/>
      <dgm:spPr/>
      <dgm:t>
        <a:bodyPr/>
        <a:lstStyle/>
        <a:p>
          <a:endParaRPr lang="en-GB"/>
        </a:p>
      </dgm:t>
    </dgm:pt>
    <dgm:pt modelId="{906F2772-DBC1-4C3C-A34D-ED48621109DE}" type="sibTrans" cxnId="{C54F88E2-535F-4A1A-B428-E938DFEB0DF9}">
      <dgm:prSet/>
      <dgm:spPr/>
      <dgm:t>
        <a:bodyPr/>
        <a:lstStyle/>
        <a:p>
          <a:endParaRPr lang="en-GB"/>
        </a:p>
      </dgm:t>
    </dgm:pt>
    <dgm:pt modelId="{30111B01-F1C2-48FC-81E0-476339281918}">
      <dgm:prSet phldrT="[Text]"/>
      <dgm:spPr/>
      <dgm:t>
        <a:bodyPr/>
        <a:lstStyle/>
        <a:p>
          <a:r>
            <a:rPr lang="en-GB" dirty="0">
              <a:solidFill>
                <a:srgbClr val="0070C0"/>
              </a:solidFill>
            </a:rPr>
            <a:t>Detection software &gt; blanking metadata</a:t>
          </a:r>
        </a:p>
      </dgm:t>
    </dgm:pt>
    <dgm:pt modelId="{BC89DFBD-7365-412E-B09D-49D7236E68BD}" type="parTrans" cxnId="{38C6A014-6F3C-4249-A4CA-A3B1116EC521}">
      <dgm:prSet/>
      <dgm:spPr/>
      <dgm:t>
        <a:bodyPr/>
        <a:lstStyle/>
        <a:p>
          <a:endParaRPr lang="en-GB"/>
        </a:p>
      </dgm:t>
    </dgm:pt>
    <dgm:pt modelId="{C72E98A5-AA71-4837-8F56-00ADEA992A70}" type="sibTrans" cxnId="{38C6A014-6F3C-4249-A4CA-A3B1116EC521}">
      <dgm:prSet/>
      <dgm:spPr/>
      <dgm:t>
        <a:bodyPr/>
        <a:lstStyle/>
        <a:p>
          <a:endParaRPr lang="en-GB"/>
        </a:p>
      </dgm:t>
    </dgm:pt>
    <dgm:pt modelId="{119A7EE5-8D16-41A6-BF34-6D66FA06977D}">
      <dgm:prSet phldrT="[Text]"/>
      <dgm:spPr/>
      <dgm:t>
        <a:bodyPr/>
        <a:lstStyle/>
        <a:p>
          <a:r>
            <a:rPr lang="en-GB" dirty="0">
              <a:solidFill>
                <a:srgbClr val="0070C0"/>
              </a:solidFill>
            </a:rPr>
            <a:t>Turnitin red flags &amp; new features</a:t>
          </a:r>
        </a:p>
      </dgm:t>
    </dgm:pt>
    <dgm:pt modelId="{9D8EE96F-8FC2-4F9F-B2A4-B239E8EC0912}" type="parTrans" cxnId="{69383883-5170-4360-8BF3-AD88AAE2BEF0}">
      <dgm:prSet/>
      <dgm:spPr/>
      <dgm:t>
        <a:bodyPr/>
        <a:lstStyle/>
        <a:p>
          <a:endParaRPr lang="en-GB"/>
        </a:p>
      </dgm:t>
    </dgm:pt>
    <dgm:pt modelId="{3482B282-689E-48E1-91F5-12F9FFA0F8C2}" type="sibTrans" cxnId="{69383883-5170-4360-8BF3-AD88AAE2BEF0}">
      <dgm:prSet/>
      <dgm:spPr/>
      <dgm:t>
        <a:bodyPr/>
        <a:lstStyle/>
        <a:p>
          <a:endParaRPr lang="en-GB"/>
        </a:p>
      </dgm:t>
    </dgm:pt>
    <dgm:pt modelId="{FA4C0102-6032-459A-8A75-FFB1A6531C54}">
      <dgm:prSet phldrT="[Text]"/>
      <dgm:spPr>
        <a:solidFill>
          <a:schemeClr val="accent2">
            <a:lumMod val="50000"/>
          </a:schemeClr>
        </a:solidFill>
      </dgm:spPr>
      <dgm:t>
        <a:bodyPr/>
        <a:lstStyle/>
        <a:p>
          <a:r>
            <a:rPr lang="en-GB" dirty="0"/>
            <a:t>Artificial intelligence</a:t>
          </a:r>
        </a:p>
      </dgm:t>
    </dgm:pt>
    <dgm:pt modelId="{59F4841C-7EE4-40C2-AF61-EDB1B139595D}" type="parTrans" cxnId="{F990BC4F-324D-424C-8FE2-94F3C5FA1A87}">
      <dgm:prSet/>
      <dgm:spPr/>
      <dgm:t>
        <a:bodyPr/>
        <a:lstStyle/>
        <a:p>
          <a:endParaRPr lang="en-GB"/>
        </a:p>
      </dgm:t>
    </dgm:pt>
    <dgm:pt modelId="{5DA3B468-9282-4844-97F6-DD6F5D936570}" type="sibTrans" cxnId="{F990BC4F-324D-424C-8FE2-94F3C5FA1A87}">
      <dgm:prSet/>
      <dgm:spPr/>
      <dgm:t>
        <a:bodyPr/>
        <a:lstStyle/>
        <a:p>
          <a:endParaRPr lang="en-GB"/>
        </a:p>
      </dgm:t>
    </dgm:pt>
    <dgm:pt modelId="{DD709348-AE04-46C7-B081-C8FE4D427D7C}">
      <dgm:prSet phldrT="[Text]"/>
      <dgm:spPr/>
      <dgm:t>
        <a:bodyPr/>
        <a:lstStyle/>
        <a:p>
          <a:r>
            <a:rPr lang="en-GB" dirty="0">
              <a:solidFill>
                <a:srgbClr val="0070C0"/>
              </a:solidFill>
            </a:rPr>
            <a:t>Changes to regulations &amp; guidance</a:t>
          </a:r>
        </a:p>
      </dgm:t>
    </dgm:pt>
    <dgm:pt modelId="{354B9986-214B-4F87-B4B7-B27B633720DA}" type="parTrans" cxnId="{B27F8ECC-DA49-461B-B340-B8A016417D9E}">
      <dgm:prSet/>
      <dgm:spPr/>
      <dgm:t>
        <a:bodyPr/>
        <a:lstStyle/>
        <a:p>
          <a:endParaRPr lang="en-GB"/>
        </a:p>
      </dgm:t>
    </dgm:pt>
    <dgm:pt modelId="{0B456835-3DEF-4FA1-8842-E76AE18B6EAE}" type="sibTrans" cxnId="{B27F8ECC-DA49-461B-B340-B8A016417D9E}">
      <dgm:prSet/>
      <dgm:spPr/>
      <dgm:t>
        <a:bodyPr/>
        <a:lstStyle/>
        <a:p>
          <a:endParaRPr lang="en-GB"/>
        </a:p>
      </dgm:t>
    </dgm:pt>
    <dgm:pt modelId="{5A02C093-5DAC-443F-A444-11507C326973}">
      <dgm:prSet/>
      <dgm:spPr/>
      <dgm:t>
        <a:bodyPr/>
        <a:lstStyle/>
        <a:p>
          <a:r>
            <a:rPr lang="en-GB" dirty="0">
              <a:solidFill>
                <a:srgbClr val="0070C0"/>
              </a:solidFill>
            </a:rPr>
            <a:t>Don’t panic!!</a:t>
          </a:r>
        </a:p>
      </dgm:t>
    </dgm:pt>
    <dgm:pt modelId="{A2370546-C0AE-4B9C-A174-7580A30DB901}" type="parTrans" cxnId="{081A3171-5F02-41EC-A6B8-6F8C682B9052}">
      <dgm:prSet/>
      <dgm:spPr/>
      <dgm:t>
        <a:bodyPr/>
        <a:lstStyle/>
        <a:p>
          <a:endParaRPr lang="en-GB"/>
        </a:p>
      </dgm:t>
    </dgm:pt>
    <dgm:pt modelId="{93CEF663-2DC1-4460-B318-B9CFB9CF2CF0}" type="sibTrans" cxnId="{081A3171-5F02-41EC-A6B8-6F8C682B9052}">
      <dgm:prSet/>
      <dgm:spPr/>
      <dgm:t>
        <a:bodyPr/>
        <a:lstStyle/>
        <a:p>
          <a:endParaRPr lang="en-GB"/>
        </a:p>
      </dgm:t>
    </dgm:pt>
    <dgm:pt modelId="{935705AB-DC17-43FB-BD90-15D793D2A7AF}">
      <dgm:prSet/>
      <dgm:spPr/>
      <dgm:t>
        <a:bodyPr/>
        <a:lstStyle/>
        <a:p>
          <a:r>
            <a:rPr lang="en-GB" dirty="0">
              <a:solidFill>
                <a:srgbClr val="0070C0"/>
              </a:solidFill>
            </a:rPr>
            <a:t>Teach students use the tools ethically</a:t>
          </a:r>
        </a:p>
      </dgm:t>
    </dgm:pt>
    <dgm:pt modelId="{AA6ABD35-24C8-48CC-83FF-76D6CEB19694}" type="parTrans" cxnId="{23DC90CA-B92E-480F-81E1-FC579EDE76EE}">
      <dgm:prSet/>
      <dgm:spPr/>
      <dgm:t>
        <a:bodyPr/>
        <a:lstStyle/>
        <a:p>
          <a:endParaRPr lang="en-GB"/>
        </a:p>
      </dgm:t>
    </dgm:pt>
    <dgm:pt modelId="{82BF4C88-0570-431C-83B5-298ADB92474C}" type="sibTrans" cxnId="{23DC90CA-B92E-480F-81E1-FC579EDE76EE}">
      <dgm:prSet/>
      <dgm:spPr/>
      <dgm:t>
        <a:bodyPr/>
        <a:lstStyle/>
        <a:p>
          <a:endParaRPr lang="en-GB"/>
        </a:p>
      </dgm:t>
    </dgm:pt>
    <dgm:pt modelId="{CA8127C9-DEA3-425D-9994-6897663BE256}">
      <dgm:prSet/>
      <dgm:spPr/>
      <dgm:t>
        <a:bodyPr/>
        <a:lstStyle/>
        <a:p>
          <a:r>
            <a:rPr lang="en-GB" dirty="0">
              <a:solidFill>
                <a:srgbClr val="0070C0"/>
              </a:solidFill>
            </a:rPr>
            <a:t>But introduce clear guidance, controls and constraints</a:t>
          </a:r>
        </a:p>
      </dgm:t>
    </dgm:pt>
    <dgm:pt modelId="{63DA32D2-972E-47B8-A05D-A63D559DFF34}" type="parTrans" cxnId="{5C1130B4-310E-4637-A044-8C2FEB70E997}">
      <dgm:prSet/>
      <dgm:spPr/>
      <dgm:t>
        <a:bodyPr/>
        <a:lstStyle/>
        <a:p>
          <a:endParaRPr lang="en-GB"/>
        </a:p>
      </dgm:t>
    </dgm:pt>
    <dgm:pt modelId="{54A66557-8E49-4BA5-BB09-41C67A1A55AC}" type="sibTrans" cxnId="{5C1130B4-310E-4637-A044-8C2FEB70E997}">
      <dgm:prSet/>
      <dgm:spPr/>
      <dgm:t>
        <a:bodyPr/>
        <a:lstStyle/>
        <a:p>
          <a:endParaRPr lang="en-GB"/>
        </a:p>
      </dgm:t>
    </dgm:pt>
    <dgm:pt modelId="{E611280D-2482-4F0B-89CE-C6F8981B0E4F}" type="pres">
      <dgm:prSet presAssocID="{B4538472-7766-48A4-8E59-D694E4CCA70A}" presName="Name0" presStyleCnt="0">
        <dgm:presLayoutVars>
          <dgm:dir/>
          <dgm:animLvl val="lvl"/>
          <dgm:resizeHandles/>
        </dgm:presLayoutVars>
      </dgm:prSet>
      <dgm:spPr/>
    </dgm:pt>
    <dgm:pt modelId="{0CA20635-22CB-42B1-80DD-425A604C35E9}" type="pres">
      <dgm:prSet presAssocID="{E3FDE246-57E0-4A8F-9919-0B97B5A1697A}" presName="linNode" presStyleCnt="0"/>
      <dgm:spPr/>
    </dgm:pt>
    <dgm:pt modelId="{6ADF8D8B-2CE8-4556-8BF5-B43F8AC2F441}" type="pres">
      <dgm:prSet presAssocID="{E3FDE246-57E0-4A8F-9919-0B97B5A1697A}" presName="parentShp" presStyleLbl="node1" presStyleIdx="0" presStyleCnt="3" custLinFactNeighborX="-247" custLinFactNeighborY="759">
        <dgm:presLayoutVars>
          <dgm:bulletEnabled val="1"/>
        </dgm:presLayoutVars>
      </dgm:prSet>
      <dgm:spPr/>
    </dgm:pt>
    <dgm:pt modelId="{2B7C1223-5266-4593-A4B7-99D0B6ED42CF}" type="pres">
      <dgm:prSet presAssocID="{E3FDE246-57E0-4A8F-9919-0B97B5A1697A}" presName="childShp" presStyleLbl="bgAccFollowNode1" presStyleIdx="0" presStyleCnt="3" custScaleY="63160">
        <dgm:presLayoutVars>
          <dgm:bulletEnabled val="1"/>
        </dgm:presLayoutVars>
      </dgm:prSet>
      <dgm:spPr/>
    </dgm:pt>
    <dgm:pt modelId="{A61F76AF-E304-4C9B-80A9-FAB4272265B9}" type="pres">
      <dgm:prSet presAssocID="{C01E085A-B97E-4915-A0C6-C5C9B94F0E78}" presName="spacing" presStyleCnt="0"/>
      <dgm:spPr/>
    </dgm:pt>
    <dgm:pt modelId="{D4883851-3EA7-4717-9B27-352773DABAE1}" type="pres">
      <dgm:prSet presAssocID="{25FEF8D6-CEE2-4BAD-8F80-38193791777C}" presName="linNode" presStyleCnt="0"/>
      <dgm:spPr/>
    </dgm:pt>
    <dgm:pt modelId="{4C7B0B81-28AC-44C1-8921-C25C1F4F8F93}" type="pres">
      <dgm:prSet presAssocID="{25FEF8D6-CEE2-4BAD-8F80-38193791777C}" presName="parentShp" presStyleLbl="node1" presStyleIdx="1" presStyleCnt="3" custLinFactNeighborX="-2" custLinFactNeighborY="-2198">
        <dgm:presLayoutVars>
          <dgm:bulletEnabled val="1"/>
        </dgm:presLayoutVars>
      </dgm:prSet>
      <dgm:spPr/>
    </dgm:pt>
    <dgm:pt modelId="{C5553FEF-4C53-4B35-A7BC-4E366E32E920}" type="pres">
      <dgm:prSet presAssocID="{25FEF8D6-CEE2-4BAD-8F80-38193791777C}" presName="childShp" presStyleLbl="bgAccFollowNode1" presStyleIdx="1" presStyleCnt="3">
        <dgm:presLayoutVars>
          <dgm:bulletEnabled val="1"/>
        </dgm:presLayoutVars>
      </dgm:prSet>
      <dgm:spPr/>
    </dgm:pt>
    <dgm:pt modelId="{3DA2F072-AF2B-4460-AAE5-539F4FA553EA}" type="pres">
      <dgm:prSet presAssocID="{65B4FF6A-45CD-41CE-ABEF-1CD592561E9B}" presName="spacing" presStyleCnt="0"/>
      <dgm:spPr/>
    </dgm:pt>
    <dgm:pt modelId="{6FB07F30-6974-4D43-BA33-A27DE4DCB04E}" type="pres">
      <dgm:prSet presAssocID="{FA4C0102-6032-459A-8A75-FFB1A6531C54}" presName="linNode" presStyleCnt="0"/>
      <dgm:spPr/>
    </dgm:pt>
    <dgm:pt modelId="{69957143-3BE8-4D07-A05D-A88298E1DE1E}" type="pres">
      <dgm:prSet presAssocID="{FA4C0102-6032-459A-8A75-FFB1A6531C54}" presName="parentShp" presStyleLbl="node1" presStyleIdx="2" presStyleCnt="3">
        <dgm:presLayoutVars>
          <dgm:bulletEnabled val="1"/>
        </dgm:presLayoutVars>
      </dgm:prSet>
      <dgm:spPr/>
    </dgm:pt>
    <dgm:pt modelId="{C4E61E2C-4074-40F9-A9D8-142ADB505245}" type="pres">
      <dgm:prSet presAssocID="{FA4C0102-6032-459A-8A75-FFB1A6531C54}" presName="childShp" presStyleLbl="bgAccFollowNode1" presStyleIdx="2" presStyleCnt="3">
        <dgm:presLayoutVars>
          <dgm:bulletEnabled val="1"/>
        </dgm:presLayoutVars>
      </dgm:prSet>
      <dgm:spPr/>
    </dgm:pt>
  </dgm:ptLst>
  <dgm:cxnLst>
    <dgm:cxn modelId="{4912D801-531F-4CA0-9E92-FA939C636C94}" type="presOf" srcId="{B4538472-7766-48A4-8E59-D694E4CCA70A}" destId="{E611280D-2482-4F0B-89CE-C6F8981B0E4F}" srcOrd="0" destOrd="0" presId="urn:microsoft.com/office/officeart/2005/8/layout/vList6"/>
    <dgm:cxn modelId="{38C6A014-6F3C-4249-A4CA-A3B1116EC521}" srcId="{25FEF8D6-CEE2-4BAD-8F80-38193791777C}" destId="{30111B01-F1C2-48FC-81E0-476339281918}" srcOrd="1" destOrd="0" parTransId="{BC89DFBD-7365-412E-B09D-49D7236E68BD}" sibTransId="{C72E98A5-AA71-4837-8F56-00ADEA992A70}"/>
    <dgm:cxn modelId="{6C8D0D16-F180-4347-A428-66041E02328F}" type="presOf" srcId="{DD709348-AE04-46C7-B081-C8FE4D427D7C}" destId="{C5553FEF-4C53-4B35-A7BC-4E366E32E920}" srcOrd="0" destOrd="2" presId="urn:microsoft.com/office/officeart/2005/8/layout/vList6"/>
    <dgm:cxn modelId="{ACA3B326-2A4A-444C-BF94-BC0B4F2BBD2E}" type="presOf" srcId="{FA4C0102-6032-459A-8A75-FFB1A6531C54}" destId="{69957143-3BE8-4D07-A05D-A88298E1DE1E}" srcOrd="0" destOrd="0" presId="urn:microsoft.com/office/officeart/2005/8/layout/vList6"/>
    <dgm:cxn modelId="{AA99A82A-3A6B-49E0-9A59-E1E9240AB2DC}" type="presOf" srcId="{935705AB-DC17-43FB-BD90-15D793D2A7AF}" destId="{C4E61E2C-4074-40F9-A9D8-142ADB505245}" srcOrd="0" destOrd="1" presId="urn:microsoft.com/office/officeart/2005/8/layout/vList6"/>
    <dgm:cxn modelId="{FC60BD2C-23DC-4F02-A701-91E8D91B01E5}" type="presOf" srcId="{CA8127C9-DEA3-425D-9994-6897663BE256}" destId="{C4E61E2C-4074-40F9-A9D8-142ADB505245}" srcOrd="0" destOrd="2" presId="urn:microsoft.com/office/officeart/2005/8/layout/vList6"/>
    <dgm:cxn modelId="{5802B940-0683-446E-882C-9EB728F559A4}" type="presOf" srcId="{B5E9D3D8-6948-48FD-A6A6-44DB01E8F2B8}" destId="{2B7C1223-5266-4593-A4B7-99D0B6ED42CF}" srcOrd="0" destOrd="0" presId="urn:microsoft.com/office/officeart/2005/8/layout/vList6"/>
    <dgm:cxn modelId="{2C35A960-3073-4467-B7DD-C9AD139BE418}" type="presOf" srcId="{5A02C093-5DAC-443F-A444-11507C326973}" destId="{C4E61E2C-4074-40F9-A9D8-142ADB505245}" srcOrd="0" destOrd="0" presId="urn:microsoft.com/office/officeart/2005/8/layout/vList6"/>
    <dgm:cxn modelId="{F990BC4F-324D-424C-8FE2-94F3C5FA1A87}" srcId="{B4538472-7766-48A4-8E59-D694E4CCA70A}" destId="{FA4C0102-6032-459A-8A75-FFB1A6531C54}" srcOrd="2" destOrd="0" parTransId="{59F4841C-7EE4-40C2-AF61-EDB1B139595D}" sibTransId="{5DA3B468-9282-4844-97F6-DD6F5D936570}"/>
    <dgm:cxn modelId="{081A3171-5F02-41EC-A6B8-6F8C682B9052}" srcId="{FA4C0102-6032-459A-8A75-FFB1A6531C54}" destId="{5A02C093-5DAC-443F-A444-11507C326973}" srcOrd="0" destOrd="0" parTransId="{A2370546-C0AE-4B9C-A174-7580A30DB901}" sibTransId="{93CEF663-2DC1-4460-B318-B9CFB9CF2CF0}"/>
    <dgm:cxn modelId="{9A25795A-C264-4821-8724-2571D43D3AC2}" srcId="{B4538472-7766-48A4-8E59-D694E4CCA70A}" destId="{25FEF8D6-CEE2-4BAD-8F80-38193791777C}" srcOrd="1" destOrd="0" parTransId="{E3C5A4C2-B13C-4B87-AA5E-B26C658C4640}" sibTransId="{65B4FF6A-45CD-41CE-ABEF-1CD592561E9B}"/>
    <dgm:cxn modelId="{74EA497B-8F30-4957-82A9-28AFDC6719F8}" srcId="{B4538472-7766-48A4-8E59-D694E4CCA70A}" destId="{E3FDE246-57E0-4A8F-9919-0B97B5A1697A}" srcOrd="0" destOrd="0" parTransId="{FF427EFE-65DB-4DB4-AAE0-96116D99096A}" sibTransId="{C01E085A-B97E-4915-A0C6-C5C9B94F0E78}"/>
    <dgm:cxn modelId="{69383883-5170-4360-8BF3-AD88AAE2BEF0}" srcId="{E3FDE246-57E0-4A8F-9919-0B97B5A1697A}" destId="{119A7EE5-8D16-41A6-BF34-6D66FA06977D}" srcOrd="1" destOrd="0" parTransId="{9D8EE96F-8FC2-4F9F-B2A4-B239E8EC0912}" sibTransId="{3482B282-689E-48E1-91F5-12F9FFA0F8C2}"/>
    <dgm:cxn modelId="{F3F0569C-88D9-4ADE-80CD-1F83313270A6}" type="presOf" srcId="{E3FDE246-57E0-4A8F-9919-0B97B5A1697A}" destId="{6ADF8D8B-2CE8-4556-8BF5-B43F8AC2F441}" srcOrd="0" destOrd="0" presId="urn:microsoft.com/office/officeart/2005/8/layout/vList6"/>
    <dgm:cxn modelId="{E29B84A5-6DD0-4583-B96D-9747386B579A}" type="presOf" srcId="{30111B01-F1C2-48FC-81E0-476339281918}" destId="{C5553FEF-4C53-4B35-A7BC-4E366E32E920}" srcOrd="0" destOrd="1" presId="urn:microsoft.com/office/officeart/2005/8/layout/vList6"/>
    <dgm:cxn modelId="{5C1130B4-310E-4637-A044-8C2FEB70E997}" srcId="{FA4C0102-6032-459A-8A75-FFB1A6531C54}" destId="{CA8127C9-DEA3-425D-9994-6897663BE256}" srcOrd="2" destOrd="0" parTransId="{63DA32D2-972E-47B8-A05D-A63D559DFF34}" sibTransId="{54A66557-8E49-4BA5-BB09-41C67A1A55AC}"/>
    <dgm:cxn modelId="{23DC90CA-B92E-480F-81E1-FC579EDE76EE}" srcId="{FA4C0102-6032-459A-8A75-FFB1A6531C54}" destId="{935705AB-DC17-43FB-BD90-15D793D2A7AF}" srcOrd="1" destOrd="0" parTransId="{AA6ABD35-24C8-48CC-83FF-76D6CEB19694}" sibTransId="{82BF4C88-0570-431C-83B5-298ADB92474C}"/>
    <dgm:cxn modelId="{B27F8ECC-DA49-461B-B340-B8A016417D9E}" srcId="{25FEF8D6-CEE2-4BAD-8F80-38193791777C}" destId="{DD709348-AE04-46C7-B081-C8FE4D427D7C}" srcOrd="2" destOrd="0" parTransId="{354B9986-214B-4F87-B4B7-B27B633720DA}" sibTransId="{0B456835-3DEF-4FA1-8842-E76AE18B6EAE}"/>
    <dgm:cxn modelId="{AC4892D8-088E-47F3-AF83-AE76AA09BD7D}" type="presOf" srcId="{92670362-C8D1-46B9-899D-40BB9D6D12AE}" destId="{C5553FEF-4C53-4B35-A7BC-4E366E32E920}" srcOrd="0" destOrd="0" presId="urn:microsoft.com/office/officeart/2005/8/layout/vList6"/>
    <dgm:cxn modelId="{0646DED9-8A7A-4AF5-BA7C-5EC3139DFF34}" type="presOf" srcId="{25FEF8D6-CEE2-4BAD-8F80-38193791777C}" destId="{4C7B0B81-28AC-44C1-8921-C25C1F4F8F93}" srcOrd="0" destOrd="0" presId="urn:microsoft.com/office/officeart/2005/8/layout/vList6"/>
    <dgm:cxn modelId="{C54F88E2-535F-4A1A-B428-E938DFEB0DF9}" srcId="{25FEF8D6-CEE2-4BAD-8F80-38193791777C}" destId="{92670362-C8D1-46B9-899D-40BB9D6D12AE}" srcOrd="0" destOrd="0" parTransId="{282F8070-7F3D-48C6-A605-651E250EB71A}" sibTransId="{906F2772-DBC1-4C3C-A34D-ED48621109DE}"/>
    <dgm:cxn modelId="{F35442EB-A7B4-43D3-A9FC-E4FBAEBFBDAB}" srcId="{E3FDE246-57E0-4A8F-9919-0B97B5A1697A}" destId="{B5E9D3D8-6948-48FD-A6A6-44DB01E8F2B8}" srcOrd="0" destOrd="0" parTransId="{84DD498D-45DF-474C-9966-7A742BADD74A}" sibTransId="{27634220-CFEE-46C8-BF9E-8E03076176B6}"/>
    <dgm:cxn modelId="{C9A955F4-482C-41C1-8634-F0EFBA303729}" type="presOf" srcId="{119A7EE5-8D16-41A6-BF34-6D66FA06977D}" destId="{2B7C1223-5266-4593-A4B7-99D0B6ED42CF}" srcOrd="0" destOrd="1" presId="urn:microsoft.com/office/officeart/2005/8/layout/vList6"/>
    <dgm:cxn modelId="{4AA00590-15C8-410B-A38E-10F84F33B434}" type="presParOf" srcId="{E611280D-2482-4F0B-89CE-C6F8981B0E4F}" destId="{0CA20635-22CB-42B1-80DD-425A604C35E9}" srcOrd="0" destOrd="0" presId="urn:microsoft.com/office/officeart/2005/8/layout/vList6"/>
    <dgm:cxn modelId="{79A387EF-B2A5-4A61-82B1-C9557E16140F}" type="presParOf" srcId="{0CA20635-22CB-42B1-80DD-425A604C35E9}" destId="{6ADF8D8B-2CE8-4556-8BF5-B43F8AC2F441}" srcOrd="0" destOrd="0" presId="urn:microsoft.com/office/officeart/2005/8/layout/vList6"/>
    <dgm:cxn modelId="{24C91010-C3A5-4466-AA2E-1ECD95EED9C1}" type="presParOf" srcId="{0CA20635-22CB-42B1-80DD-425A604C35E9}" destId="{2B7C1223-5266-4593-A4B7-99D0B6ED42CF}" srcOrd="1" destOrd="0" presId="urn:microsoft.com/office/officeart/2005/8/layout/vList6"/>
    <dgm:cxn modelId="{28643456-B5CF-4296-B200-4A5F4BFFB98A}" type="presParOf" srcId="{E611280D-2482-4F0B-89CE-C6F8981B0E4F}" destId="{A61F76AF-E304-4C9B-80A9-FAB4272265B9}" srcOrd="1" destOrd="0" presId="urn:microsoft.com/office/officeart/2005/8/layout/vList6"/>
    <dgm:cxn modelId="{61AC520C-B84B-428C-AD49-8B5EC4531559}" type="presParOf" srcId="{E611280D-2482-4F0B-89CE-C6F8981B0E4F}" destId="{D4883851-3EA7-4717-9B27-352773DABAE1}" srcOrd="2" destOrd="0" presId="urn:microsoft.com/office/officeart/2005/8/layout/vList6"/>
    <dgm:cxn modelId="{8D6F0C34-C22B-4976-B9D4-70E7E5DFA3C0}" type="presParOf" srcId="{D4883851-3EA7-4717-9B27-352773DABAE1}" destId="{4C7B0B81-28AC-44C1-8921-C25C1F4F8F93}" srcOrd="0" destOrd="0" presId="urn:microsoft.com/office/officeart/2005/8/layout/vList6"/>
    <dgm:cxn modelId="{CB2EB52F-158D-4D3D-A737-27AB81825DD5}" type="presParOf" srcId="{D4883851-3EA7-4717-9B27-352773DABAE1}" destId="{C5553FEF-4C53-4B35-A7BC-4E366E32E920}" srcOrd="1" destOrd="0" presId="urn:microsoft.com/office/officeart/2005/8/layout/vList6"/>
    <dgm:cxn modelId="{32E5B044-A6F2-415C-9021-EEDC8791EEA4}" type="presParOf" srcId="{E611280D-2482-4F0B-89CE-C6F8981B0E4F}" destId="{3DA2F072-AF2B-4460-AAE5-539F4FA553EA}" srcOrd="3" destOrd="0" presId="urn:microsoft.com/office/officeart/2005/8/layout/vList6"/>
    <dgm:cxn modelId="{796AE250-A5B8-4B9E-9936-E16083A8C5AC}" type="presParOf" srcId="{E611280D-2482-4F0B-89CE-C6F8981B0E4F}" destId="{6FB07F30-6974-4D43-BA33-A27DE4DCB04E}" srcOrd="4" destOrd="0" presId="urn:microsoft.com/office/officeart/2005/8/layout/vList6"/>
    <dgm:cxn modelId="{E7E6B58C-62FC-456B-AC69-2392CE644937}" type="presParOf" srcId="{6FB07F30-6974-4D43-BA33-A27DE4DCB04E}" destId="{69957143-3BE8-4D07-A05D-A88298E1DE1E}" srcOrd="0" destOrd="0" presId="urn:microsoft.com/office/officeart/2005/8/layout/vList6"/>
    <dgm:cxn modelId="{B467F3C0-D6F5-4AB6-BD1B-751FBDF50E87}" type="presParOf" srcId="{6FB07F30-6974-4D43-BA33-A27DE4DCB04E}" destId="{C4E61E2C-4074-40F9-A9D8-142ADB50524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C7BE5C-9768-4329-840B-C76749CC5B9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6C0E81DD-03D0-4637-8C37-6204C09694C9}">
      <dgm:prSet phldrT="[Text]" custT="1"/>
      <dgm:spPr/>
      <dgm:t>
        <a:bodyPr/>
        <a:lstStyle/>
        <a:p>
          <a:r>
            <a:rPr lang="en-GB" sz="2400" dirty="0">
              <a:solidFill>
                <a:srgbClr val="00B050"/>
              </a:solidFill>
            </a:rPr>
            <a:t>Type 1</a:t>
          </a:r>
        </a:p>
      </dgm:t>
    </dgm:pt>
    <dgm:pt modelId="{71F72788-6D3E-4105-8767-97A8D42EA375}" type="parTrans" cxnId="{34FFCE81-A80A-4F6B-87E8-83219E6D3066}">
      <dgm:prSet/>
      <dgm:spPr/>
      <dgm:t>
        <a:bodyPr/>
        <a:lstStyle/>
        <a:p>
          <a:endParaRPr lang="en-GB"/>
        </a:p>
      </dgm:t>
    </dgm:pt>
    <dgm:pt modelId="{82137722-F8D7-408B-BEC5-AE5852ACBB89}" type="sibTrans" cxnId="{34FFCE81-A80A-4F6B-87E8-83219E6D3066}">
      <dgm:prSet/>
      <dgm:spPr/>
      <dgm:t>
        <a:bodyPr/>
        <a:lstStyle/>
        <a:p>
          <a:endParaRPr lang="en-GB"/>
        </a:p>
      </dgm:t>
    </dgm:pt>
    <dgm:pt modelId="{825BEC9A-763A-4563-9085-D76A754C5B14}">
      <dgm:prSet phldrT="[Text]" custT="1"/>
      <dgm:spPr>
        <a:solidFill>
          <a:srgbClr val="00B0F0"/>
        </a:solidFill>
      </dgm:spPr>
      <dgm:t>
        <a:bodyPr anchor="t" anchorCtr="0"/>
        <a:lstStyle/>
        <a:p>
          <a:pPr>
            <a:spcAft>
              <a:spcPct val="35000"/>
            </a:spcAft>
          </a:pPr>
          <a:r>
            <a:rPr lang="en-GB" sz="1300" dirty="0"/>
            <a:t>Language Conversion</a:t>
          </a:r>
          <a:endParaRPr lang="en-GB" sz="800" dirty="0"/>
        </a:p>
        <a:p>
          <a:pPr>
            <a:spcAft>
              <a:spcPts val="0"/>
            </a:spcAft>
          </a:pPr>
          <a:r>
            <a:rPr lang="en-GB" sz="1300" dirty="0"/>
            <a:t>Translation tools,</a:t>
          </a:r>
        </a:p>
        <a:p>
          <a:pPr>
            <a:spcAft>
              <a:spcPts val="0"/>
            </a:spcAft>
          </a:pPr>
          <a:r>
            <a:rPr lang="en-GB" sz="1300" dirty="0"/>
            <a:t>speech &lt;&gt; text</a:t>
          </a:r>
        </a:p>
      </dgm:t>
    </dgm:pt>
    <dgm:pt modelId="{BC6EBFED-8BCF-4202-8FC1-F510EED19089}" type="parTrans" cxnId="{82EFAE4A-805B-4FCD-B078-75F7DE463F4E}">
      <dgm:prSet/>
      <dgm:spPr/>
      <dgm:t>
        <a:bodyPr/>
        <a:lstStyle/>
        <a:p>
          <a:endParaRPr lang="en-GB"/>
        </a:p>
      </dgm:t>
    </dgm:pt>
    <dgm:pt modelId="{1FF0AA50-07D3-446F-90C6-A73B2A32E68B}" type="sibTrans" cxnId="{82EFAE4A-805B-4FCD-B078-75F7DE463F4E}">
      <dgm:prSet/>
      <dgm:spPr/>
      <dgm:t>
        <a:bodyPr/>
        <a:lstStyle/>
        <a:p>
          <a:endParaRPr lang="en-GB"/>
        </a:p>
      </dgm:t>
    </dgm:pt>
    <dgm:pt modelId="{12BA006F-1BD5-4AD1-9376-83B38670EFAA}">
      <dgm:prSet phldrT="[Text]"/>
      <dgm:spPr>
        <a:solidFill>
          <a:srgbClr val="00B0F0"/>
        </a:solidFill>
      </dgm:spPr>
      <dgm:t>
        <a:bodyPr/>
        <a:lstStyle/>
        <a:p>
          <a:r>
            <a:rPr lang="en-GB" dirty="0"/>
            <a:t>Google translate, </a:t>
          </a:r>
          <a:r>
            <a:rPr lang="en-GB" dirty="0" err="1"/>
            <a:t>DeepL</a:t>
          </a:r>
          <a:r>
            <a:rPr lang="en-GB" dirty="0"/>
            <a:t>,</a:t>
          </a:r>
        </a:p>
        <a:p>
          <a:r>
            <a:rPr lang="en-GB" dirty="0" err="1"/>
            <a:t>ChatGPT</a:t>
          </a:r>
          <a:r>
            <a:rPr lang="en-GB" dirty="0"/>
            <a:t>,</a:t>
          </a:r>
        </a:p>
        <a:p>
          <a:r>
            <a:rPr lang="en-GB" dirty="0"/>
            <a:t>Dragon</a:t>
          </a:r>
        </a:p>
      </dgm:t>
    </dgm:pt>
    <dgm:pt modelId="{B9A402A5-4022-4CC6-A525-CD11BBDDAF74}" type="parTrans" cxnId="{AD9ACF25-8EF4-4D69-BAE8-EE277F659F3D}">
      <dgm:prSet/>
      <dgm:spPr/>
      <dgm:t>
        <a:bodyPr/>
        <a:lstStyle/>
        <a:p>
          <a:endParaRPr lang="en-GB"/>
        </a:p>
      </dgm:t>
    </dgm:pt>
    <dgm:pt modelId="{AF1EF692-0163-4A98-9400-EDA9E0CCF9FE}" type="sibTrans" cxnId="{AD9ACF25-8EF4-4D69-BAE8-EE277F659F3D}">
      <dgm:prSet/>
      <dgm:spPr/>
      <dgm:t>
        <a:bodyPr/>
        <a:lstStyle/>
        <a:p>
          <a:endParaRPr lang="en-GB"/>
        </a:p>
      </dgm:t>
    </dgm:pt>
    <dgm:pt modelId="{8D28CE49-2252-47DD-97E6-C38EE779BE4E}">
      <dgm:prSet phldrT="[Text]" custT="1"/>
      <dgm:spPr/>
      <dgm:t>
        <a:bodyPr/>
        <a:lstStyle/>
        <a:p>
          <a:r>
            <a:rPr lang="en-GB" sz="2400" dirty="0">
              <a:solidFill>
                <a:srgbClr val="3366FF"/>
              </a:solidFill>
            </a:rPr>
            <a:t>Type 3</a:t>
          </a:r>
        </a:p>
      </dgm:t>
    </dgm:pt>
    <dgm:pt modelId="{95A10CC8-8514-424C-955B-57D4B5E11ED2}" type="parTrans" cxnId="{478DB21A-EC42-4BD9-9512-211A51C0DE73}">
      <dgm:prSet/>
      <dgm:spPr/>
      <dgm:t>
        <a:bodyPr/>
        <a:lstStyle/>
        <a:p>
          <a:endParaRPr lang="en-GB"/>
        </a:p>
      </dgm:t>
    </dgm:pt>
    <dgm:pt modelId="{4F48173B-5D44-4899-91AF-8C28702E0426}" type="sibTrans" cxnId="{478DB21A-EC42-4BD9-9512-211A51C0DE73}">
      <dgm:prSet/>
      <dgm:spPr/>
      <dgm:t>
        <a:bodyPr/>
        <a:lstStyle/>
        <a:p>
          <a:endParaRPr lang="en-GB"/>
        </a:p>
      </dgm:t>
    </dgm:pt>
    <dgm:pt modelId="{FE119943-49FD-4747-BE55-85ACB89078A4}">
      <dgm:prSet phldrT="[Text]"/>
      <dgm:spPr>
        <a:solidFill>
          <a:srgbClr val="0070C0"/>
        </a:solidFill>
      </dgm:spPr>
      <dgm:t>
        <a:bodyPr anchor="t" anchorCtr="0"/>
        <a:lstStyle/>
        <a:p>
          <a:pPr>
            <a:spcAft>
              <a:spcPct val="35000"/>
            </a:spcAft>
          </a:pPr>
          <a:r>
            <a:rPr lang="en-GB" dirty="0"/>
            <a:t>Textual content generation</a:t>
          </a:r>
        </a:p>
        <a:p>
          <a:pPr>
            <a:spcAft>
              <a:spcPct val="35000"/>
            </a:spcAft>
          </a:pPr>
          <a:r>
            <a:rPr lang="en-GB" dirty="0"/>
            <a:t> </a:t>
          </a:r>
        </a:p>
        <a:p>
          <a:pPr>
            <a:spcAft>
              <a:spcPts val="0"/>
            </a:spcAft>
          </a:pPr>
          <a:r>
            <a:rPr lang="en-GB" dirty="0"/>
            <a:t>Essay bots,</a:t>
          </a:r>
        </a:p>
        <a:p>
          <a:pPr>
            <a:spcAft>
              <a:spcPts val="0"/>
            </a:spcAft>
          </a:pPr>
          <a:r>
            <a:rPr lang="en-GB" dirty="0"/>
            <a:t>text generators</a:t>
          </a:r>
        </a:p>
      </dgm:t>
    </dgm:pt>
    <dgm:pt modelId="{92368625-22D2-431A-91E2-0BA3BB1FB1BF}" type="parTrans" cxnId="{8BE024C2-82FE-4675-A8FD-70801F3C22A4}">
      <dgm:prSet/>
      <dgm:spPr/>
      <dgm:t>
        <a:bodyPr/>
        <a:lstStyle/>
        <a:p>
          <a:endParaRPr lang="en-GB"/>
        </a:p>
      </dgm:t>
    </dgm:pt>
    <dgm:pt modelId="{16180174-DA40-4DC2-84B6-5C683764A3C4}" type="sibTrans" cxnId="{8BE024C2-82FE-4675-A8FD-70801F3C22A4}">
      <dgm:prSet/>
      <dgm:spPr/>
      <dgm:t>
        <a:bodyPr/>
        <a:lstStyle/>
        <a:p>
          <a:endParaRPr lang="en-GB"/>
        </a:p>
      </dgm:t>
    </dgm:pt>
    <dgm:pt modelId="{4F3B89D1-A0AB-4519-9B83-87A2BB97BDC8}">
      <dgm:prSet phldrT="[Text]"/>
      <dgm:spPr>
        <a:solidFill>
          <a:srgbClr val="0070C0"/>
        </a:solidFill>
      </dgm:spPr>
      <dgm:t>
        <a:bodyPr/>
        <a:lstStyle/>
        <a:p>
          <a:r>
            <a:rPr lang="en-GB" dirty="0" err="1"/>
            <a:t>ChatGPT</a:t>
          </a:r>
          <a:r>
            <a:rPr lang="en-GB" dirty="0"/>
            <a:t>,</a:t>
          </a:r>
        </a:p>
        <a:p>
          <a:r>
            <a:rPr lang="en-GB" dirty="0" err="1"/>
            <a:t>Quillbot</a:t>
          </a:r>
          <a:r>
            <a:rPr lang="en-GB" dirty="0"/>
            <a:t>,</a:t>
          </a:r>
        </a:p>
        <a:p>
          <a:r>
            <a:rPr lang="en-GB" dirty="0"/>
            <a:t>Perplexity.ai, </a:t>
          </a:r>
        </a:p>
        <a:p>
          <a:r>
            <a:rPr lang="en-GB" dirty="0"/>
            <a:t>Chimp writer,</a:t>
          </a:r>
        </a:p>
        <a:p>
          <a:r>
            <a:rPr lang="en-GB" dirty="0"/>
            <a:t>Bard</a:t>
          </a:r>
        </a:p>
      </dgm:t>
    </dgm:pt>
    <dgm:pt modelId="{967DA05D-CBD5-44DB-AA51-3DE613BCC19F}" type="parTrans" cxnId="{46B9A435-CEAC-4BBC-9CA2-EF7E482F228C}">
      <dgm:prSet/>
      <dgm:spPr/>
      <dgm:t>
        <a:bodyPr/>
        <a:lstStyle/>
        <a:p>
          <a:endParaRPr lang="en-GB"/>
        </a:p>
      </dgm:t>
    </dgm:pt>
    <dgm:pt modelId="{875E9D50-2B85-47A0-9508-58C05F6754DE}" type="sibTrans" cxnId="{46B9A435-CEAC-4BBC-9CA2-EF7E482F228C}">
      <dgm:prSet/>
      <dgm:spPr/>
      <dgm:t>
        <a:bodyPr/>
        <a:lstStyle/>
        <a:p>
          <a:endParaRPr lang="en-GB"/>
        </a:p>
      </dgm:t>
    </dgm:pt>
    <dgm:pt modelId="{849500C5-957A-4C98-8766-BADA2D03B92C}">
      <dgm:prSet phldrT="[Text]" custT="1"/>
      <dgm:spPr/>
      <dgm:t>
        <a:bodyPr/>
        <a:lstStyle/>
        <a:p>
          <a:r>
            <a:rPr lang="en-GB" sz="2400" dirty="0">
              <a:solidFill>
                <a:schemeClr val="accent2">
                  <a:lumMod val="50000"/>
                </a:schemeClr>
              </a:solidFill>
            </a:rPr>
            <a:t>Type 4</a:t>
          </a:r>
        </a:p>
      </dgm:t>
    </dgm:pt>
    <dgm:pt modelId="{946E75FD-41AF-474F-BAEB-9106969CD863}" type="parTrans" cxnId="{DB37DF64-E655-4B78-A399-9060C3300B11}">
      <dgm:prSet/>
      <dgm:spPr/>
      <dgm:t>
        <a:bodyPr/>
        <a:lstStyle/>
        <a:p>
          <a:endParaRPr lang="en-GB"/>
        </a:p>
      </dgm:t>
    </dgm:pt>
    <dgm:pt modelId="{B9579410-E3F8-43A2-8231-6061007D46D6}" type="sibTrans" cxnId="{DB37DF64-E655-4B78-A399-9060C3300B11}">
      <dgm:prSet/>
      <dgm:spPr/>
      <dgm:t>
        <a:bodyPr/>
        <a:lstStyle/>
        <a:p>
          <a:endParaRPr lang="en-GB"/>
        </a:p>
      </dgm:t>
    </dgm:pt>
    <dgm:pt modelId="{5444F223-759F-4759-9F4F-46F065D36122}">
      <dgm:prSet phldrT="[Text]" custT="1"/>
      <dgm:spPr>
        <a:solidFill>
          <a:srgbClr val="7030A0"/>
        </a:solidFill>
      </dgm:spPr>
      <dgm:t>
        <a:bodyPr lIns="0" tIns="0" rIns="0" bIns="0"/>
        <a:lstStyle/>
        <a:p>
          <a:pPr>
            <a:spcAft>
              <a:spcPts val="0"/>
            </a:spcAft>
          </a:pPr>
          <a:r>
            <a:rPr lang="en-GB" sz="1200" dirty="0" err="1"/>
            <a:t>Github</a:t>
          </a:r>
          <a:r>
            <a:rPr lang="en-GB" sz="1200" dirty="0"/>
            <a:t> Co-pilot,</a:t>
          </a:r>
        </a:p>
        <a:p>
          <a:pPr>
            <a:spcAft>
              <a:spcPts val="0"/>
            </a:spcAft>
          </a:pPr>
          <a:r>
            <a:rPr lang="en-GB" sz="1200" dirty="0"/>
            <a:t>Dall-e-2,</a:t>
          </a:r>
        </a:p>
        <a:p>
          <a:pPr>
            <a:spcAft>
              <a:spcPts val="0"/>
            </a:spcAft>
          </a:pPr>
          <a:r>
            <a:rPr lang="en-GB" sz="1200" dirty="0" err="1"/>
            <a:t>Midjourney</a:t>
          </a:r>
          <a:r>
            <a:rPr lang="en-GB" sz="1200" dirty="0"/>
            <a:t>,</a:t>
          </a:r>
        </a:p>
        <a:p>
          <a:pPr>
            <a:spcAft>
              <a:spcPts val="0"/>
            </a:spcAft>
          </a:pPr>
          <a:r>
            <a:rPr lang="en-GB" sz="1200" dirty="0"/>
            <a:t>Runway,</a:t>
          </a:r>
        </a:p>
        <a:p>
          <a:pPr>
            <a:spcAft>
              <a:spcPts val="0"/>
            </a:spcAft>
          </a:pPr>
          <a:r>
            <a:rPr lang="en-GB" sz="1200" dirty="0"/>
            <a:t>Tome, Bard,</a:t>
          </a:r>
        </a:p>
        <a:p>
          <a:pPr>
            <a:spcAft>
              <a:spcPts val="0"/>
            </a:spcAft>
          </a:pPr>
          <a:r>
            <a:rPr lang="en-GB" sz="1200" dirty="0"/>
            <a:t>AI-Plus, Minerva</a:t>
          </a:r>
        </a:p>
      </dgm:t>
    </dgm:pt>
    <dgm:pt modelId="{699F452D-6DA2-4968-918D-7FD0D6C76BA4}" type="parTrans" cxnId="{D470D89F-45DC-4746-834A-B939E081D815}">
      <dgm:prSet/>
      <dgm:spPr/>
      <dgm:t>
        <a:bodyPr/>
        <a:lstStyle/>
        <a:p>
          <a:endParaRPr lang="en-GB"/>
        </a:p>
      </dgm:t>
    </dgm:pt>
    <dgm:pt modelId="{FF73ADF9-8396-4939-9DD8-E9220841C121}" type="sibTrans" cxnId="{D470D89F-45DC-4746-834A-B939E081D815}">
      <dgm:prSet/>
      <dgm:spPr/>
      <dgm:t>
        <a:bodyPr/>
        <a:lstStyle/>
        <a:p>
          <a:endParaRPr lang="en-GB"/>
        </a:p>
      </dgm:t>
    </dgm:pt>
    <dgm:pt modelId="{BD75FE0F-B0F0-4A48-AF4C-5197B022392A}">
      <dgm:prSet phldrT="[Text]" custT="1"/>
      <dgm:spPr>
        <a:solidFill>
          <a:srgbClr val="7030A0"/>
        </a:solidFill>
      </dgm:spPr>
      <dgm:t>
        <a:bodyPr anchor="t" anchorCtr="0"/>
        <a:lstStyle/>
        <a:p>
          <a:pPr>
            <a:spcAft>
              <a:spcPts val="0"/>
            </a:spcAft>
          </a:pPr>
          <a:r>
            <a:rPr lang="en-GB" sz="1400" dirty="0"/>
            <a:t>Non-textual content generation</a:t>
          </a:r>
        </a:p>
        <a:p>
          <a:pPr>
            <a:spcAft>
              <a:spcPts val="0"/>
            </a:spcAft>
          </a:pPr>
          <a:endParaRPr lang="en-GB" sz="800" dirty="0"/>
        </a:p>
        <a:p>
          <a:pPr>
            <a:spcAft>
              <a:spcPts val="0"/>
            </a:spcAft>
          </a:pPr>
          <a:r>
            <a:rPr lang="en-GB" sz="1400" dirty="0">
              <a:solidFill>
                <a:schemeClr val="bg1"/>
              </a:solidFill>
            </a:rPr>
            <a:t>Programming code,  </a:t>
          </a:r>
        </a:p>
        <a:p>
          <a:pPr>
            <a:spcAft>
              <a:spcPts val="0"/>
            </a:spcAft>
          </a:pPr>
          <a:r>
            <a:rPr lang="en-GB" sz="1400" dirty="0">
              <a:solidFill>
                <a:schemeClr val="bg1"/>
              </a:solidFill>
            </a:rPr>
            <a:t>graphics,  artworks, video</a:t>
          </a:r>
        </a:p>
        <a:p>
          <a:pPr>
            <a:spcAft>
              <a:spcPts val="0"/>
            </a:spcAft>
          </a:pPr>
          <a:r>
            <a:rPr lang="en-GB" sz="1400" dirty="0">
              <a:solidFill>
                <a:schemeClr val="bg1"/>
              </a:solidFill>
            </a:rPr>
            <a:t>maths, music </a:t>
          </a:r>
        </a:p>
      </dgm:t>
    </dgm:pt>
    <dgm:pt modelId="{71F6DEEC-A21D-47C4-AE0D-351749B2407F}" type="parTrans" cxnId="{65564840-B96C-40BB-82A4-07E8F8068D1E}">
      <dgm:prSet/>
      <dgm:spPr/>
      <dgm:t>
        <a:bodyPr/>
        <a:lstStyle/>
        <a:p>
          <a:endParaRPr lang="en-GB"/>
        </a:p>
      </dgm:t>
    </dgm:pt>
    <dgm:pt modelId="{2ADFD18C-A0E2-4121-94C6-8FE6AB47E86D}" type="sibTrans" cxnId="{65564840-B96C-40BB-82A4-07E8F8068D1E}">
      <dgm:prSet/>
      <dgm:spPr/>
      <dgm:t>
        <a:bodyPr/>
        <a:lstStyle/>
        <a:p>
          <a:endParaRPr lang="en-GB"/>
        </a:p>
      </dgm:t>
    </dgm:pt>
    <dgm:pt modelId="{E7315EAE-625E-417F-882C-251A2FE47BEC}">
      <dgm:prSet phldrT="[Text]" custT="1"/>
      <dgm:spPr>
        <a:solidFill>
          <a:schemeClr val="accent1">
            <a:lumMod val="40000"/>
            <a:lumOff val="60000"/>
          </a:schemeClr>
        </a:solidFill>
      </dgm:spPr>
      <dgm:t>
        <a:bodyPr/>
        <a:lstStyle/>
        <a:p>
          <a:r>
            <a:rPr lang="en-GB" sz="2400" dirty="0">
              <a:solidFill>
                <a:schemeClr val="accent2">
                  <a:lumMod val="50000"/>
                </a:schemeClr>
              </a:solidFill>
            </a:rPr>
            <a:t>Type 5</a:t>
          </a:r>
        </a:p>
      </dgm:t>
    </dgm:pt>
    <dgm:pt modelId="{689A96F8-CFEE-473B-8071-AAC5579ADC05}" type="parTrans" cxnId="{D5A13D9A-0A5C-4AD6-80EC-856922604CD0}">
      <dgm:prSet/>
      <dgm:spPr/>
      <dgm:t>
        <a:bodyPr/>
        <a:lstStyle/>
        <a:p>
          <a:endParaRPr lang="en-GB"/>
        </a:p>
      </dgm:t>
    </dgm:pt>
    <dgm:pt modelId="{9E475840-0313-4C5A-945F-63F3A5AF26E6}" type="sibTrans" cxnId="{D5A13D9A-0A5C-4AD6-80EC-856922604CD0}">
      <dgm:prSet/>
      <dgm:spPr/>
      <dgm:t>
        <a:bodyPr/>
        <a:lstStyle/>
        <a:p>
          <a:endParaRPr lang="en-GB"/>
        </a:p>
      </dgm:t>
    </dgm:pt>
    <dgm:pt modelId="{63BDD884-7D7B-40C2-95E3-6DD08352B1B5}">
      <dgm:prSet phldrT="[Text]" custT="1"/>
      <dgm:spPr>
        <a:solidFill>
          <a:srgbClr val="B81E81"/>
        </a:solidFill>
      </dgm:spPr>
      <dgm:t>
        <a:bodyPr anchor="t" anchorCtr="0"/>
        <a:lstStyle/>
        <a:p>
          <a:r>
            <a:rPr lang="en-GB" sz="1600" dirty="0"/>
            <a:t>AI  detection tools</a:t>
          </a:r>
        </a:p>
      </dgm:t>
    </dgm:pt>
    <dgm:pt modelId="{B87D391C-20FC-4ED3-A20E-31490432CA08}" type="parTrans" cxnId="{2DF5D4AB-0CFE-4DB1-8115-C6847C7B1776}">
      <dgm:prSet/>
      <dgm:spPr/>
      <dgm:t>
        <a:bodyPr/>
        <a:lstStyle/>
        <a:p>
          <a:endParaRPr lang="en-GB"/>
        </a:p>
      </dgm:t>
    </dgm:pt>
    <dgm:pt modelId="{74D83BC8-CDD9-4040-9126-945A5222E835}" type="sibTrans" cxnId="{2DF5D4AB-0CFE-4DB1-8115-C6847C7B1776}">
      <dgm:prSet/>
      <dgm:spPr/>
      <dgm:t>
        <a:bodyPr/>
        <a:lstStyle/>
        <a:p>
          <a:endParaRPr lang="en-GB"/>
        </a:p>
      </dgm:t>
    </dgm:pt>
    <dgm:pt modelId="{AB84416A-002A-4171-A90A-9150A5E17292}">
      <dgm:prSet phldrT="[Text]" custT="1"/>
      <dgm:spPr>
        <a:solidFill>
          <a:srgbClr val="B81E81"/>
        </a:solidFill>
      </dgm:spPr>
      <dgm:t>
        <a:bodyPr/>
        <a:lstStyle/>
        <a:p>
          <a:r>
            <a:rPr lang="en-GB" sz="1400" dirty="0" err="1"/>
            <a:t>GPTZero</a:t>
          </a:r>
          <a:r>
            <a:rPr lang="en-GB" sz="1400" dirty="0"/>
            <a:t>,</a:t>
          </a:r>
        </a:p>
        <a:p>
          <a:r>
            <a:rPr lang="en-GB" sz="1400" dirty="0"/>
            <a:t> </a:t>
          </a:r>
          <a:r>
            <a:rPr lang="en-GB" sz="1400" dirty="0" err="1"/>
            <a:t>Copyleaks</a:t>
          </a:r>
          <a:r>
            <a:rPr lang="en-GB" sz="1400" dirty="0"/>
            <a:t>,</a:t>
          </a:r>
        </a:p>
        <a:p>
          <a:r>
            <a:rPr lang="en-GB" sz="1400" dirty="0"/>
            <a:t> Turnitin,</a:t>
          </a:r>
        </a:p>
        <a:p>
          <a:r>
            <a:rPr lang="en-GB" sz="1400" dirty="0" err="1"/>
            <a:t>Crossplag</a:t>
          </a:r>
          <a:r>
            <a:rPr lang="en-GB" sz="1400" dirty="0"/>
            <a:t>,</a:t>
          </a:r>
        </a:p>
        <a:p>
          <a:r>
            <a:rPr lang="en-GB" sz="1400" dirty="0"/>
            <a:t> </a:t>
          </a:r>
          <a:r>
            <a:rPr lang="en-GB" sz="1400" dirty="0" err="1"/>
            <a:t>ChatGPT</a:t>
          </a:r>
          <a:r>
            <a:rPr lang="en-GB" sz="1400" dirty="0"/>
            <a:t> </a:t>
          </a:r>
        </a:p>
      </dgm:t>
    </dgm:pt>
    <dgm:pt modelId="{6A7D0503-72A6-4A92-9BAB-31B638C1E461}" type="parTrans" cxnId="{71CEF66F-EFC2-4AC7-AA0C-584FD9D69A25}">
      <dgm:prSet/>
      <dgm:spPr/>
      <dgm:t>
        <a:bodyPr/>
        <a:lstStyle/>
        <a:p>
          <a:endParaRPr lang="en-GB"/>
        </a:p>
      </dgm:t>
    </dgm:pt>
    <dgm:pt modelId="{751734F7-3D9E-496C-BF3D-E47D68DF415D}" type="sibTrans" cxnId="{71CEF66F-EFC2-4AC7-AA0C-584FD9D69A25}">
      <dgm:prSet/>
      <dgm:spPr/>
      <dgm:t>
        <a:bodyPr/>
        <a:lstStyle/>
        <a:p>
          <a:endParaRPr lang="en-GB"/>
        </a:p>
      </dgm:t>
    </dgm:pt>
    <dgm:pt modelId="{A6AF117E-8067-4298-AD99-B756893C3B2C}">
      <dgm:prSet phldrT="[Text]" custT="1"/>
      <dgm:spPr>
        <a:solidFill>
          <a:srgbClr val="00B050"/>
        </a:solidFill>
      </dgm:spPr>
      <dgm:t>
        <a:bodyPr anchor="t" anchorCtr="0"/>
        <a:lstStyle/>
        <a:p>
          <a:pPr>
            <a:spcAft>
              <a:spcPct val="35000"/>
            </a:spcAft>
          </a:pPr>
          <a:r>
            <a:rPr lang="en-GB" sz="1400" dirty="0"/>
            <a:t>Text improvement</a:t>
          </a:r>
        </a:p>
        <a:p>
          <a:pPr>
            <a:spcAft>
              <a:spcPts val="0"/>
            </a:spcAft>
          </a:pPr>
          <a:r>
            <a:rPr lang="en-GB" sz="1400" dirty="0"/>
            <a:t> </a:t>
          </a:r>
          <a:r>
            <a:rPr lang="en-GB" sz="1200" dirty="0"/>
            <a:t>Spell-checkers, paraphrasers, grammar checkers, predictive text</a:t>
          </a:r>
        </a:p>
      </dgm:t>
    </dgm:pt>
    <dgm:pt modelId="{6EB01343-CC9D-4192-AB01-0713BA3DC291}" type="sibTrans" cxnId="{D3C34655-A830-40B1-B456-5700D76DF256}">
      <dgm:prSet/>
      <dgm:spPr/>
      <dgm:t>
        <a:bodyPr/>
        <a:lstStyle/>
        <a:p>
          <a:endParaRPr lang="en-GB"/>
        </a:p>
      </dgm:t>
    </dgm:pt>
    <dgm:pt modelId="{8795B8B3-3253-4CF5-9712-CABCC4665CEF}" type="parTrans" cxnId="{D3C34655-A830-40B1-B456-5700D76DF256}">
      <dgm:prSet/>
      <dgm:spPr/>
      <dgm:t>
        <a:bodyPr/>
        <a:lstStyle/>
        <a:p>
          <a:endParaRPr lang="en-GB"/>
        </a:p>
      </dgm:t>
    </dgm:pt>
    <dgm:pt modelId="{911D7D39-D9FA-4D40-BE65-FDC0F019C890}">
      <dgm:prSet phldrT="[Text]"/>
      <dgm:spPr>
        <a:solidFill>
          <a:srgbClr val="00B050"/>
        </a:solidFill>
      </dgm:spPr>
      <dgm:t>
        <a:bodyPr/>
        <a:lstStyle/>
        <a:p>
          <a:r>
            <a:rPr lang="en-GB" dirty="0"/>
            <a:t>Grammarly. </a:t>
          </a:r>
          <a:r>
            <a:rPr lang="en-GB" dirty="0" err="1"/>
            <a:t>Quillbot</a:t>
          </a:r>
          <a:r>
            <a:rPr lang="en-GB" dirty="0"/>
            <a:t>,</a:t>
          </a:r>
        </a:p>
        <a:p>
          <a:r>
            <a:rPr lang="en-GB" dirty="0" err="1"/>
            <a:t>ChatGPT</a:t>
          </a:r>
          <a:endParaRPr lang="en-GB" dirty="0"/>
        </a:p>
      </dgm:t>
    </dgm:pt>
    <dgm:pt modelId="{C0E8EC14-E636-41CE-8F78-73A5EC2AA345}" type="sibTrans" cxnId="{19D7AE57-7FC2-44E0-AB45-35B541CC771D}">
      <dgm:prSet/>
      <dgm:spPr/>
      <dgm:t>
        <a:bodyPr/>
        <a:lstStyle/>
        <a:p>
          <a:endParaRPr lang="en-GB"/>
        </a:p>
      </dgm:t>
    </dgm:pt>
    <dgm:pt modelId="{1786F001-EFBD-438B-B17D-30CEA3D93351}" type="parTrans" cxnId="{19D7AE57-7FC2-44E0-AB45-35B541CC771D}">
      <dgm:prSet/>
      <dgm:spPr/>
      <dgm:t>
        <a:bodyPr/>
        <a:lstStyle/>
        <a:p>
          <a:endParaRPr lang="en-GB"/>
        </a:p>
      </dgm:t>
    </dgm:pt>
    <dgm:pt modelId="{D9AF5806-CB88-46B3-A310-ED91B376A036}">
      <dgm:prSet phldrT="[Text]" custT="1"/>
      <dgm:spPr/>
      <dgm:t>
        <a:bodyPr/>
        <a:lstStyle/>
        <a:p>
          <a:r>
            <a:rPr lang="en-GB" sz="2400" dirty="0">
              <a:solidFill>
                <a:srgbClr val="00B0F0"/>
              </a:solidFill>
            </a:rPr>
            <a:t>Type 2</a:t>
          </a:r>
        </a:p>
      </dgm:t>
    </dgm:pt>
    <dgm:pt modelId="{6D00E87C-1C31-4489-9AA1-A7926B6CAC72}" type="sibTrans" cxnId="{DC2FA928-DB72-4EAB-8798-60465C2306C9}">
      <dgm:prSet/>
      <dgm:spPr/>
      <dgm:t>
        <a:bodyPr/>
        <a:lstStyle/>
        <a:p>
          <a:endParaRPr lang="en-GB"/>
        </a:p>
      </dgm:t>
    </dgm:pt>
    <dgm:pt modelId="{287C3228-C362-439C-BEFD-3D439A612C7B}" type="parTrans" cxnId="{DC2FA928-DB72-4EAB-8798-60465C2306C9}">
      <dgm:prSet/>
      <dgm:spPr/>
      <dgm:t>
        <a:bodyPr/>
        <a:lstStyle/>
        <a:p>
          <a:endParaRPr lang="en-GB"/>
        </a:p>
      </dgm:t>
    </dgm:pt>
    <dgm:pt modelId="{B80C2549-743E-4015-B9F9-590F6AD191CD}" type="pres">
      <dgm:prSet presAssocID="{66C7BE5C-9768-4329-840B-C76749CC5B9F}" presName="theList" presStyleCnt="0">
        <dgm:presLayoutVars>
          <dgm:dir/>
          <dgm:animLvl val="lvl"/>
          <dgm:resizeHandles val="exact"/>
        </dgm:presLayoutVars>
      </dgm:prSet>
      <dgm:spPr/>
    </dgm:pt>
    <dgm:pt modelId="{C62B3A44-6EA4-470B-AAEE-8A5BA9D08321}" type="pres">
      <dgm:prSet presAssocID="{6C0E81DD-03D0-4637-8C37-6204C09694C9}" presName="compNode" presStyleCnt="0"/>
      <dgm:spPr/>
    </dgm:pt>
    <dgm:pt modelId="{E0BBBFCD-0736-45E7-8B3E-EF95DD721FC1}" type="pres">
      <dgm:prSet presAssocID="{6C0E81DD-03D0-4637-8C37-6204C09694C9}" presName="aNode" presStyleLbl="bgShp" presStyleIdx="0" presStyleCnt="5"/>
      <dgm:spPr/>
    </dgm:pt>
    <dgm:pt modelId="{26A1A99E-80E2-4FFD-BDF6-E94C28B2A8A5}" type="pres">
      <dgm:prSet presAssocID="{6C0E81DD-03D0-4637-8C37-6204C09694C9}" presName="textNode" presStyleLbl="bgShp" presStyleIdx="0" presStyleCnt="5"/>
      <dgm:spPr/>
    </dgm:pt>
    <dgm:pt modelId="{4E20E170-74EE-45A1-B9E4-53FCD16B7B32}" type="pres">
      <dgm:prSet presAssocID="{6C0E81DD-03D0-4637-8C37-6204C09694C9}" presName="compChildNode" presStyleCnt="0"/>
      <dgm:spPr/>
    </dgm:pt>
    <dgm:pt modelId="{CA77A3F7-F4AE-4D29-8F38-21DBAAECF208}" type="pres">
      <dgm:prSet presAssocID="{6C0E81DD-03D0-4637-8C37-6204C09694C9}" presName="theInnerList" presStyleCnt="0"/>
      <dgm:spPr/>
    </dgm:pt>
    <dgm:pt modelId="{F7B664A2-1741-4CE1-8D90-B8D131511DAE}" type="pres">
      <dgm:prSet presAssocID="{A6AF117E-8067-4298-AD99-B756893C3B2C}" presName="childNode" presStyleLbl="node1" presStyleIdx="0" presStyleCnt="10">
        <dgm:presLayoutVars>
          <dgm:bulletEnabled val="1"/>
        </dgm:presLayoutVars>
      </dgm:prSet>
      <dgm:spPr/>
    </dgm:pt>
    <dgm:pt modelId="{AD873B21-6C11-4DE6-8C8C-0EBABA88DE6B}" type="pres">
      <dgm:prSet presAssocID="{A6AF117E-8067-4298-AD99-B756893C3B2C}" presName="aSpace2" presStyleCnt="0"/>
      <dgm:spPr/>
    </dgm:pt>
    <dgm:pt modelId="{C1633F01-19DD-42C1-8C5D-1DACB6011CFE}" type="pres">
      <dgm:prSet presAssocID="{911D7D39-D9FA-4D40-BE65-FDC0F019C890}" presName="childNode" presStyleLbl="node1" presStyleIdx="1" presStyleCnt="10">
        <dgm:presLayoutVars>
          <dgm:bulletEnabled val="1"/>
        </dgm:presLayoutVars>
      </dgm:prSet>
      <dgm:spPr/>
    </dgm:pt>
    <dgm:pt modelId="{493120DE-C41C-4689-A0C2-4A3D43B4ECF4}" type="pres">
      <dgm:prSet presAssocID="{6C0E81DD-03D0-4637-8C37-6204C09694C9}" presName="aSpace" presStyleCnt="0"/>
      <dgm:spPr/>
    </dgm:pt>
    <dgm:pt modelId="{A3E5FA8D-3C71-4BBE-88AA-10765CAD9AB3}" type="pres">
      <dgm:prSet presAssocID="{D9AF5806-CB88-46B3-A310-ED91B376A036}" presName="compNode" presStyleCnt="0"/>
      <dgm:spPr/>
    </dgm:pt>
    <dgm:pt modelId="{AA723934-7CB9-4CAD-9C4F-0A8159C0784D}" type="pres">
      <dgm:prSet presAssocID="{D9AF5806-CB88-46B3-A310-ED91B376A036}" presName="aNode" presStyleLbl="bgShp" presStyleIdx="1" presStyleCnt="5" custLinFactNeighborX="-6186" custLinFactNeighborY="-2239"/>
      <dgm:spPr/>
    </dgm:pt>
    <dgm:pt modelId="{916EDEE6-8CD3-4289-B65A-0557E1DEB9DD}" type="pres">
      <dgm:prSet presAssocID="{D9AF5806-CB88-46B3-A310-ED91B376A036}" presName="textNode" presStyleLbl="bgShp" presStyleIdx="1" presStyleCnt="5"/>
      <dgm:spPr/>
    </dgm:pt>
    <dgm:pt modelId="{632DA84D-3993-47CE-883A-B52DC83E779D}" type="pres">
      <dgm:prSet presAssocID="{D9AF5806-CB88-46B3-A310-ED91B376A036}" presName="compChildNode" presStyleCnt="0"/>
      <dgm:spPr/>
    </dgm:pt>
    <dgm:pt modelId="{381223B7-9A60-4330-923A-5FB6F51999E4}" type="pres">
      <dgm:prSet presAssocID="{D9AF5806-CB88-46B3-A310-ED91B376A036}" presName="theInnerList" presStyleCnt="0"/>
      <dgm:spPr/>
    </dgm:pt>
    <dgm:pt modelId="{9EA4BC42-B748-4C9C-BBDC-478195E1C1D5}" type="pres">
      <dgm:prSet presAssocID="{825BEC9A-763A-4563-9085-D76A754C5B14}" presName="childNode" presStyleLbl="node1" presStyleIdx="2" presStyleCnt="10" custScaleX="81258">
        <dgm:presLayoutVars>
          <dgm:bulletEnabled val="1"/>
        </dgm:presLayoutVars>
      </dgm:prSet>
      <dgm:spPr/>
    </dgm:pt>
    <dgm:pt modelId="{5183989D-0C8A-4F33-9B3C-1ABAC9C7F765}" type="pres">
      <dgm:prSet presAssocID="{825BEC9A-763A-4563-9085-D76A754C5B14}" presName="aSpace2" presStyleCnt="0"/>
      <dgm:spPr/>
    </dgm:pt>
    <dgm:pt modelId="{62C3D677-3A6F-4B6D-9C01-1959BBC728F3}" type="pres">
      <dgm:prSet presAssocID="{12BA006F-1BD5-4AD1-9376-83B38670EFAA}" presName="childNode" presStyleLbl="node1" presStyleIdx="3" presStyleCnt="10">
        <dgm:presLayoutVars>
          <dgm:bulletEnabled val="1"/>
        </dgm:presLayoutVars>
      </dgm:prSet>
      <dgm:spPr/>
    </dgm:pt>
    <dgm:pt modelId="{394F7255-E9FD-40CC-81EE-C0A5D4610F2E}" type="pres">
      <dgm:prSet presAssocID="{D9AF5806-CB88-46B3-A310-ED91B376A036}" presName="aSpace" presStyleCnt="0"/>
      <dgm:spPr/>
    </dgm:pt>
    <dgm:pt modelId="{3E7943B4-A048-4FE2-BFFC-75470FDB0C05}" type="pres">
      <dgm:prSet presAssocID="{8D28CE49-2252-47DD-97E6-C38EE779BE4E}" presName="compNode" presStyleCnt="0"/>
      <dgm:spPr/>
    </dgm:pt>
    <dgm:pt modelId="{42D290A8-9C78-4D61-B7BC-8FE58A3430ED}" type="pres">
      <dgm:prSet presAssocID="{8D28CE49-2252-47DD-97E6-C38EE779BE4E}" presName="aNode" presStyleLbl="bgShp" presStyleIdx="2" presStyleCnt="5" custLinFactNeighborX="-5"/>
      <dgm:spPr/>
    </dgm:pt>
    <dgm:pt modelId="{F734FBCE-FE53-4280-A483-1A8B7EC200FB}" type="pres">
      <dgm:prSet presAssocID="{8D28CE49-2252-47DD-97E6-C38EE779BE4E}" presName="textNode" presStyleLbl="bgShp" presStyleIdx="2" presStyleCnt="5"/>
      <dgm:spPr/>
    </dgm:pt>
    <dgm:pt modelId="{5B164C31-559A-4F4A-89EB-D0D2E64707B6}" type="pres">
      <dgm:prSet presAssocID="{8D28CE49-2252-47DD-97E6-C38EE779BE4E}" presName="compChildNode" presStyleCnt="0"/>
      <dgm:spPr/>
    </dgm:pt>
    <dgm:pt modelId="{0F1DBEE0-10C7-48A0-85BD-E5BAA2852576}" type="pres">
      <dgm:prSet presAssocID="{8D28CE49-2252-47DD-97E6-C38EE779BE4E}" presName="theInnerList" presStyleCnt="0"/>
      <dgm:spPr/>
    </dgm:pt>
    <dgm:pt modelId="{E993F0E1-5255-4CF2-8D75-867F40FE8949}" type="pres">
      <dgm:prSet presAssocID="{FE119943-49FD-4747-BE55-85ACB89078A4}" presName="childNode" presStyleLbl="node1" presStyleIdx="4" presStyleCnt="10">
        <dgm:presLayoutVars>
          <dgm:bulletEnabled val="1"/>
        </dgm:presLayoutVars>
      </dgm:prSet>
      <dgm:spPr/>
    </dgm:pt>
    <dgm:pt modelId="{69CC921E-7A2B-433B-A3E1-EE14BC048620}" type="pres">
      <dgm:prSet presAssocID="{FE119943-49FD-4747-BE55-85ACB89078A4}" presName="aSpace2" presStyleCnt="0"/>
      <dgm:spPr/>
    </dgm:pt>
    <dgm:pt modelId="{6E192D4F-468D-4F25-BA6E-5E3F784F592C}" type="pres">
      <dgm:prSet presAssocID="{4F3B89D1-A0AB-4519-9B83-87A2BB97BDC8}" presName="childNode" presStyleLbl="node1" presStyleIdx="5" presStyleCnt="10">
        <dgm:presLayoutVars>
          <dgm:bulletEnabled val="1"/>
        </dgm:presLayoutVars>
      </dgm:prSet>
      <dgm:spPr/>
    </dgm:pt>
    <dgm:pt modelId="{911923F9-FFA9-4442-937E-3F9725099705}" type="pres">
      <dgm:prSet presAssocID="{8D28CE49-2252-47DD-97E6-C38EE779BE4E}" presName="aSpace" presStyleCnt="0"/>
      <dgm:spPr/>
    </dgm:pt>
    <dgm:pt modelId="{4F0A87A3-0290-419D-853C-628DE109FEA8}" type="pres">
      <dgm:prSet presAssocID="{849500C5-957A-4C98-8766-BADA2D03B92C}" presName="compNode" presStyleCnt="0"/>
      <dgm:spPr/>
    </dgm:pt>
    <dgm:pt modelId="{10CA9A2D-0534-45F4-8921-4123D6BC6A38}" type="pres">
      <dgm:prSet presAssocID="{849500C5-957A-4C98-8766-BADA2D03B92C}" presName="aNode" presStyleLbl="bgShp" presStyleIdx="3" presStyleCnt="5" custLinFactNeighborX="1095"/>
      <dgm:spPr/>
    </dgm:pt>
    <dgm:pt modelId="{A8A8E44F-3EF4-4F69-A39D-452B0E6E627E}" type="pres">
      <dgm:prSet presAssocID="{849500C5-957A-4C98-8766-BADA2D03B92C}" presName="textNode" presStyleLbl="bgShp" presStyleIdx="3" presStyleCnt="5"/>
      <dgm:spPr/>
    </dgm:pt>
    <dgm:pt modelId="{C86CC6FA-A33F-416B-BB01-F4BA77061F2C}" type="pres">
      <dgm:prSet presAssocID="{849500C5-957A-4C98-8766-BADA2D03B92C}" presName="compChildNode" presStyleCnt="0"/>
      <dgm:spPr/>
    </dgm:pt>
    <dgm:pt modelId="{6F37E26B-F9B7-4E6E-B22F-02373AAD0A65}" type="pres">
      <dgm:prSet presAssocID="{849500C5-957A-4C98-8766-BADA2D03B92C}" presName="theInnerList" presStyleCnt="0"/>
      <dgm:spPr/>
    </dgm:pt>
    <dgm:pt modelId="{34916A84-9482-4E8A-BE4A-9FC497B152E9}" type="pres">
      <dgm:prSet presAssocID="{BD75FE0F-B0F0-4A48-AF4C-5197B022392A}" presName="childNode" presStyleLbl="node1" presStyleIdx="6" presStyleCnt="10" custScaleY="125626" custLinFactNeighborX="1348" custLinFactNeighborY="-15815">
        <dgm:presLayoutVars>
          <dgm:bulletEnabled val="1"/>
        </dgm:presLayoutVars>
      </dgm:prSet>
      <dgm:spPr/>
    </dgm:pt>
    <dgm:pt modelId="{9117159F-E795-4B6F-B074-95E6184D3D43}" type="pres">
      <dgm:prSet presAssocID="{BD75FE0F-B0F0-4A48-AF4C-5197B022392A}" presName="aSpace2" presStyleCnt="0"/>
      <dgm:spPr/>
    </dgm:pt>
    <dgm:pt modelId="{2A51BBAB-2733-4F0D-A12F-FDF0DDA9AD38}" type="pres">
      <dgm:prSet presAssocID="{5444F223-759F-4759-9F4F-46F065D36122}" presName="childNode" presStyleLbl="node1" presStyleIdx="7" presStyleCnt="10" custScaleX="99889" custScaleY="86189" custLinFactNeighborX="-2117" custLinFactNeighborY="6952">
        <dgm:presLayoutVars>
          <dgm:bulletEnabled val="1"/>
        </dgm:presLayoutVars>
      </dgm:prSet>
      <dgm:spPr/>
    </dgm:pt>
    <dgm:pt modelId="{3357A13A-D6CD-4BAA-A7E9-B8DC97BEC0E5}" type="pres">
      <dgm:prSet presAssocID="{849500C5-957A-4C98-8766-BADA2D03B92C}" presName="aSpace" presStyleCnt="0"/>
      <dgm:spPr/>
    </dgm:pt>
    <dgm:pt modelId="{A3DCE1EE-1F3C-499E-BB2C-A5D43EC3A2A9}" type="pres">
      <dgm:prSet presAssocID="{E7315EAE-625E-417F-882C-251A2FE47BEC}" presName="compNode" presStyleCnt="0"/>
      <dgm:spPr/>
    </dgm:pt>
    <dgm:pt modelId="{DBC75B6C-2C1D-403D-9261-18F62A20228F}" type="pres">
      <dgm:prSet presAssocID="{E7315EAE-625E-417F-882C-251A2FE47BEC}" presName="aNode" presStyleLbl="bgShp" presStyleIdx="4" presStyleCnt="5" custLinFactNeighborX="-1497"/>
      <dgm:spPr/>
    </dgm:pt>
    <dgm:pt modelId="{2A688FB2-60BA-4C64-B211-0DB95A81D3FE}" type="pres">
      <dgm:prSet presAssocID="{E7315EAE-625E-417F-882C-251A2FE47BEC}" presName="textNode" presStyleLbl="bgShp" presStyleIdx="4" presStyleCnt="5"/>
      <dgm:spPr/>
    </dgm:pt>
    <dgm:pt modelId="{AB2823AD-94C3-4896-B6DC-F45AD7911EC0}" type="pres">
      <dgm:prSet presAssocID="{E7315EAE-625E-417F-882C-251A2FE47BEC}" presName="compChildNode" presStyleCnt="0"/>
      <dgm:spPr/>
    </dgm:pt>
    <dgm:pt modelId="{1CE5BCCE-6BE7-42D6-8791-2EDD06923367}" type="pres">
      <dgm:prSet presAssocID="{E7315EAE-625E-417F-882C-251A2FE47BEC}" presName="theInnerList" presStyleCnt="0"/>
      <dgm:spPr/>
    </dgm:pt>
    <dgm:pt modelId="{FC1BB358-02B3-4EE7-A763-884B17FDFB84}" type="pres">
      <dgm:prSet presAssocID="{63BDD884-7D7B-40C2-95E3-6DD08352B1B5}" presName="childNode" presStyleLbl="node1" presStyleIdx="8" presStyleCnt="10">
        <dgm:presLayoutVars>
          <dgm:bulletEnabled val="1"/>
        </dgm:presLayoutVars>
      </dgm:prSet>
      <dgm:spPr/>
    </dgm:pt>
    <dgm:pt modelId="{C949F182-006C-43D6-AF22-22D262FE503F}" type="pres">
      <dgm:prSet presAssocID="{63BDD884-7D7B-40C2-95E3-6DD08352B1B5}" presName="aSpace2" presStyleCnt="0"/>
      <dgm:spPr/>
    </dgm:pt>
    <dgm:pt modelId="{F747692D-61D2-4D0F-B7F1-D4DA54F94310}" type="pres">
      <dgm:prSet presAssocID="{AB84416A-002A-4171-A90A-9150A5E17292}" presName="childNode" presStyleLbl="node1" presStyleIdx="9" presStyleCnt="10" custScaleX="88084">
        <dgm:presLayoutVars>
          <dgm:bulletEnabled val="1"/>
        </dgm:presLayoutVars>
      </dgm:prSet>
      <dgm:spPr/>
    </dgm:pt>
  </dgm:ptLst>
  <dgm:cxnLst>
    <dgm:cxn modelId="{C2D85010-4C6F-4052-B1CC-53075EF84AC5}" type="presOf" srcId="{8D28CE49-2252-47DD-97E6-C38EE779BE4E}" destId="{42D290A8-9C78-4D61-B7BC-8FE58A3430ED}" srcOrd="0" destOrd="0" presId="urn:microsoft.com/office/officeart/2005/8/layout/lProcess2"/>
    <dgm:cxn modelId="{090F9619-2E17-46D5-A3EE-26564BF6C24D}" type="presOf" srcId="{63BDD884-7D7B-40C2-95E3-6DD08352B1B5}" destId="{FC1BB358-02B3-4EE7-A763-884B17FDFB84}" srcOrd="0" destOrd="0" presId="urn:microsoft.com/office/officeart/2005/8/layout/lProcess2"/>
    <dgm:cxn modelId="{478DB21A-EC42-4BD9-9512-211A51C0DE73}" srcId="{66C7BE5C-9768-4329-840B-C76749CC5B9F}" destId="{8D28CE49-2252-47DD-97E6-C38EE779BE4E}" srcOrd="2" destOrd="0" parTransId="{95A10CC8-8514-424C-955B-57D4B5E11ED2}" sibTransId="{4F48173B-5D44-4899-91AF-8C28702E0426}"/>
    <dgm:cxn modelId="{AD9ACF25-8EF4-4D69-BAE8-EE277F659F3D}" srcId="{D9AF5806-CB88-46B3-A310-ED91B376A036}" destId="{12BA006F-1BD5-4AD1-9376-83B38670EFAA}" srcOrd="1" destOrd="0" parTransId="{B9A402A5-4022-4CC6-A525-CD11BBDDAF74}" sibTransId="{AF1EF692-0163-4A98-9400-EDA9E0CCF9FE}"/>
    <dgm:cxn modelId="{DC2FA928-DB72-4EAB-8798-60465C2306C9}" srcId="{66C7BE5C-9768-4329-840B-C76749CC5B9F}" destId="{D9AF5806-CB88-46B3-A310-ED91B376A036}" srcOrd="1" destOrd="0" parTransId="{287C3228-C362-439C-BEFD-3D439A612C7B}" sibTransId="{6D00E87C-1C31-4489-9AA1-A7926B6CAC72}"/>
    <dgm:cxn modelId="{93BB0A2B-DB30-40F7-8A9D-81E091B50425}" type="presOf" srcId="{911D7D39-D9FA-4D40-BE65-FDC0F019C890}" destId="{C1633F01-19DD-42C1-8C5D-1DACB6011CFE}" srcOrd="0" destOrd="0" presId="urn:microsoft.com/office/officeart/2005/8/layout/lProcess2"/>
    <dgm:cxn modelId="{BDA1A82E-49A7-4E05-9502-A6E4F9A236BF}" type="presOf" srcId="{A6AF117E-8067-4298-AD99-B756893C3B2C}" destId="{F7B664A2-1741-4CE1-8D90-B8D131511DAE}" srcOrd="0" destOrd="0" presId="urn:microsoft.com/office/officeart/2005/8/layout/lProcess2"/>
    <dgm:cxn modelId="{00D72C2F-2D58-41D5-B17D-CCEDF1F4EBEC}" type="presOf" srcId="{4F3B89D1-A0AB-4519-9B83-87A2BB97BDC8}" destId="{6E192D4F-468D-4F25-BA6E-5E3F784F592C}" srcOrd="0" destOrd="0" presId="urn:microsoft.com/office/officeart/2005/8/layout/lProcess2"/>
    <dgm:cxn modelId="{D4DF3F32-21B1-4AD6-B2DC-813898EBF894}" type="presOf" srcId="{6C0E81DD-03D0-4637-8C37-6204C09694C9}" destId="{26A1A99E-80E2-4FFD-BDF6-E94C28B2A8A5}" srcOrd="1" destOrd="0" presId="urn:microsoft.com/office/officeart/2005/8/layout/lProcess2"/>
    <dgm:cxn modelId="{6B29CC34-5EB0-4EA3-8489-88CA1B254B04}" type="presOf" srcId="{8D28CE49-2252-47DD-97E6-C38EE779BE4E}" destId="{F734FBCE-FE53-4280-A483-1A8B7EC200FB}" srcOrd="1" destOrd="0" presId="urn:microsoft.com/office/officeart/2005/8/layout/lProcess2"/>
    <dgm:cxn modelId="{46B9A435-CEAC-4BBC-9CA2-EF7E482F228C}" srcId="{8D28CE49-2252-47DD-97E6-C38EE779BE4E}" destId="{4F3B89D1-A0AB-4519-9B83-87A2BB97BDC8}" srcOrd="1" destOrd="0" parTransId="{967DA05D-CBD5-44DB-AA51-3DE613BCC19F}" sibTransId="{875E9D50-2B85-47A0-9508-58C05F6754DE}"/>
    <dgm:cxn modelId="{65564840-B96C-40BB-82A4-07E8F8068D1E}" srcId="{849500C5-957A-4C98-8766-BADA2D03B92C}" destId="{BD75FE0F-B0F0-4A48-AF4C-5197B022392A}" srcOrd="0" destOrd="0" parTransId="{71F6DEEC-A21D-47C4-AE0D-351749B2407F}" sibTransId="{2ADFD18C-A0E2-4121-94C6-8FE6AB47E86D}"/>
    <dgm:cxn modelId="{DB37DF64-E655-4B78-A399-9060C3300B11}" srcId="{66C7BE5C-9768-4329-840B-C76749CC5B9F}" destId="{849500C5-957A-4C98-8766-BADA2D03B92C}" srcOrd="3" destOrd="0" parTransId="{946E75FD-41AF-474F-BAEB-9106969CD863}" sibTransId="{B9579410-E3F8-43A2-8231-6061007D46D6}"/>
    <dgm:cxn modelId="{35E0F869-49B2-428A-8059-9926B898DB13}" type="presOf" srcId="{E7315EAE-625E-417F-882C-251A2FE47BEC}" destId="{2A688FB2-60BA-4C64-B211-0DB95A81D3FE}" srcOrd="1" destOrd="0" presId="urn:microsoft.com/office/officeart/2005/8/layout/lProcess2"/>
    <dgm:cxn modelId="{82EFAE4A-805B-4FCD-B078-75F7DE463F4E}" srcId="{D9AF5806-CB88-46B3-A310-ED91B376A036}" destId="{825BEC9A-763A-4563-9085-D76A754C5B14}" srcOrd="0" destOrd="0" parTransId="{BC6EBFED-8BCF-4202-8FC1-F510EED19089}" sibTransId="{1FF0AA50-07D3-446F-90C6-A73B2A32E68B}"/>
    <dgm:cxn modelId="{71CEF66F-EFC2-4AC7-AA0C-584FD9D69A25}" srcId="{E7315EAE-625E-417F-882C-251A2FE47BEC}" destId="{AB84416A-002A-4171-A90A-9150A5E17292}" srcOrd="1" destOrd="0" parTransId="{6A7D0503-72A6-4A92-9BAB-31B638C1E461}" sibTransId="{751734F7-3D9E-496C-BF3D-E47D68DF415D}"/>
    <dgm:cxn modelId="{D3C34655-A830-40B1-B456-5700D76DF256}" srcId="{6C0E81DD-03D0-4637-8C37-6204C09694C9}" destId="{A6AF117E-8067-4298-AD99-B756893C3B2C}" srcOrd="0" destOrd="0" parTransId="{8795B8B3-3253-4CF5-9712-CABCC4665CEF}" sibTransId="{6EB01343-CC9D-4192-AB01-0713BA3DC291}"/>
    <dgm:cxn modelId="{94197D76-F69C-4DB1-94AD-62716FE3A406}" type="presOf" srcId="{825BEC9A-763A-4563-9085-D76A754C5B14}" destId="{9EA4BC42-B748-4C9C-BBDC-478195E1C1D5}" srcOrd="0" destOrd="0" presId="urn:microsoft.com/office/officeart/2005/8/layout/lProcess2"/>
    <dgm:cxn modelId="{19D7AE57-7FC2-44E0-AB45-35B541CC771D}" srcId="{6C0E81DD-03D0-4637-8C37-6204C09694C9}" destId="{911D7D39-D9FA-4D40-BE65-FDC0F019C890}" srcOrd="1" destOrd="0" parTransId="{1786F001-EFBD-438B-B17D-30CEA3D93351}" sibTransId="{C0E8EC14-E636-41CE-8F78-73A5EC2AA345}"/>
    <dgm:cxn modelId="{090E8B81-7446-4C33-A6B6-5BCC7E94DA33}" type="presOf" srcId="{12BA006F-1BD5-4AD1-9376-83B38670EFAA}" destId="{62C3D677-3A6F-4B6D-9C01-1959BBC728F3}" srcOrd="0" destOrd="0" presId="urn:microsoft.com/office/officeart/2005/8/layout/lProcess2"/>
    <dgm:cxn modelId="{34FFCE81-A80A-4F6B-87E8-83219E6D3066}" srcId="{66C7BE5C-9768-4329-840B-C76749CC5B9F}" destId="{6C0E81DD-03D0-4637-8C37-6204C09694C9}" srcOrd="0" destOrd="0" parTransId="{71F72788-6D3E-4105-8767-97A8D42EA375}" sibTransId="{82137722-F8D7-408B-BEC5-AE5852ACBB89}"/>
    <dgm:cxn modelId="{8B8EEA87-6B54-41CB-88BD-7BFADB7A6663}" type="presOf" srcId="{849500C5-957A-4C98-8766-BADA2D03B92C}" destId="{A8A8E44F-3EF4-4F69-A39D-452B0E6E627E}" srcOrd="1" destOrd="0" presId="urn:microsoft.com/office/officeart/2005/8/layout/lProcess2"/>
    <dgm:cxn modelId="{3244B98F-038B-4F1C-88E8-E6E7A3965C9D}" type="presOf" srcId="{6C0E81DD-03D0-4637-8C37-6204C09694C9}" destId="{E0BBBFCD-0736-45E7-8B3E-EF95DD721FC1}" srcOrd="0" destOrd="0" presId="urn:microsoft.com/office/officeart/2005/8/layout/lProcess2"/>
    <dgm:cxn modelId="{26E8F08F-E2E5-4E88-ACEF-AA7CC875518E}" type="presOf" srcId="{AB84416A-002A-4171-A90A-9150A5E17292}" destId="{F747692D-61D2-4D0F-B7F1-D4DA54F94310}" srcOrd="0" destOrd="0" presId="urn:microsoft.com/office/officeart/2005/8/layout/lProcess2"/>
    <dgm:cxn modelId="{1C4F5497-F982-4859-ADCA-8DF20D133F87}" type="presOf" srcId="{D9AF5806-CB88-46B3-A310-ED91B376A036}" destId="{AA723934-7CB9-4CAD-9C4F-0A8159C0784D}" srcOrd="0" destOrd="0" presId="urn:microsoft.com/office/officeart/2005/8/layout/lProcess2"/>
    <dgm:cxn modelId="{D5A13D9A-0A5C-4AD6-80EC-856922604CD0}" srcId="{66C7BE5C-9768-4329-840B-C76749CC5B9F}" destId="{E7315EAE-625E-417F-882C-251A2FE47BEC}" srcOrd="4" destOrd="0" parTransId="{689A96F8-CFEE-473B-8071-AAC5579ADC05}" sibTransId="{9E475840-0313-4C5A-945F-63F3A5AF26E6}"/>
    <dgm:cxn modelId="{D470D89F-45DC-4746-834A-B939E081D815}" srcId="{849500C5-957A-4C98-8766-BADA2D03B92C}" destId="{5444F223-759F-4759-9F4F-46F065D36122}" srcOrd="1" destOrd="0" parTransId="{699F452D-6DA2-4968-918D-7FD0D6C76BA4}" sibTransId="{FF73ADF9-8396-4939-9DD8-E9220841C121}"/>
    <dgm:cxn modelId="{BE0DB9A5-0D73-46B1-9666-7ED9D567E67F}" type="presOf" srcId="{BD75FE0F-B0F0-4A48-AF4C-5197B022392A}" destId="{34916A84-9482-4E8A-BE4A-9FC497B152E9}" srcOrd="0" destOrd="0" presId="urn:microsoft.com/office/officeart/2005/8/layout/lProcess2"/>
    <dgm:cxn modelId="{2DF5D4AB-0CFE-4DB1-8115-C6847C7B1776}" srcId="{E7315EAE-625E-417F-882C-251A2FE47BEC}" destId="{63BDD884-7D7B-40C2-95E3-6DD08352B1B5}" srcOrd="0" destOrd="0" parTransId="{B87D391C-20FC-4ED3-A20E-31490432CA08}" sibTransId="{74D83BC8-CDD9-4040-9126-945A5222E835}"/>
    <dgm:cxn modelId="{8B9AB3BC-88A0-4DDA-95FF-AD4077826FC6}" type="presOf" srcId="{D9AF5806-CB88-46B3-A310-ED91B376A036}" destId="{916EDEE6-8CD3-4289-B65A-0557E1DEB9DD}" srcOrd="1" destOrd="0" presId="urn:microsoft.com/office/officeart/2005/8/layout/lProcess2"/>
    <dgm:cxn modelId="{8BE024C2-82FE-4675-A8FD-70801F3C22A4}" srcId="{8D28CE49-2252-47DD-97E6-C38EE779BE4E}" destId="{FE119943-49FD-4747-BE55-85ACB89078A4}" srcOrd="0" destOrd="0" parTransId="{92368625-22D2-431A-91E2-0BA3BB1FB1BF}" sibTransId="{16180174-DA40-4DC2-84B6-5C683764A3C4}"/>
    <dgm:cxn modelId="{5A5271DB-12A2-402B-8E09-59AC538B4A2B}" type="presOf" srcId="{FE119943-49FD-4747-BE55-85ACB89078A4}" destId="{E993F0E1-5255-4CF2-8D75-867F40FE8949}" srcOrd="0" destOrd="0" presId="urn:microsoft.com/office/officeart/2005/8/layout/lProcess2"/>
    <dgm:cxn modelId="{B38650E4-C1DE-4020-BC88-5FFB6228B67B}" type="presOf" srcId="{66C7BE5C-9768-4329-840B-C76749CC5B9F}" destId="{B80C2549-743E-4015-B9F9-590F6AD191CD}" srcOrd="0" destOrd="0" presId="urn:microsoft.com/office/officeart/2005/8/layout/lProcess2"/>
    <dgm:cxn modelId="{1541CBED-E969-4E81-BA49-8F73AF2E98DC}" type="presOf" srcId="{849500C5-957A-4C98-8766-BADA2D03B92C}" destId="{10CA9A2D-0534-45F4-8921-4123D6BC6A38}" srcOrd="0" destOrd="0" presId="urn:microsoft.com/office/officeart/2005/8/layout/lProcess2"/>
    <dgm:cxn modelId="{652ADBFB-68AC-487E-A0E5-FDCACC99F515}" type="presOf" srcId="{E7315EAE-625E-417F-882C-251A2FE47BEC}" destId="{DBC75B6C-2C1D-403D-9261-18F62A20228F}" srcOrd="0" destOrd="0" presId="urn:microsoft.com/office/officeart/2005/8/layout/lProcess2"/>
    <dgm:cxn modelId="{06FBA3FC-0869-458B-AC07-292498CC36B7}" type="presOf" srcId="{5444F223-759F-4759-9F4F-46F065D36122}" destId="{2A51BBAB-2733-4F0D-A12F-FDF0DDA9AD38}" srcOrd="0" destOrd="0" presId="urn:microsoft.com/office/officeart/2005/8/layout/lProcess2"/>
    <dgm:cxn modelId="{7556B7D8-DCED-4D7D-9539-DB596745C8F9}" type="presParOf" srcId="{B80C2549-743E-4015-B9F9-590F6AD191CD}" destId="{C62B3A44-6EA4-470B-AAEE-8A5BA9D08321}" srcOrd="0" destOrd="0" presId="urn:microsoft.com/office/officeart/2005/8/layout/lProcess2"/>
    <dgm:cxn modelId="{C3B747BC-14BC-4276-B921-685811DED815}" type="presParOf" srcId="{C62B3A44-6EA4-470B-AAEE-8A5BA9D08321}" destId="{E0BBBFCD-0736-45E7-8B3E-EF95DD721FC1}" srcOrd="0" destOrd="0" presId="urn:microsoft.com/office/officeart/2005/8/layout/lProcess2"/>
    <dgm:cxn modelId="{D84989DA-3168-407C-9980-DADE2A641BDD}" type="presParOf" srcId="{C62B3A44-6EA4-470B-AAEE-8A5BA9D08321}" destId="{26A1A99E-80E2-4FFD-BDF6-E94C28B2A8A5}" srcOrd="1" destOrd="0" presId="urn:microsoft.com/office/officeart/2005/8/layout/lProcess2"/>
    <dgm:cxn modelId="{DFE7FB6D-3570-4B9D-93AB-1D915718A225}" type="presParOf" srcId="{C62B3A44-6EA4-470B-AAEE-8A5BA9D08321}" destId="{4E20E170-74EE-45A1-B9E4-53FCD16B7B32}" srcOrd="2" destOrd="0" presId="urn:microsoft.com/office/officeart/2005/8/layout/lProcess2"/>
    <dgm:cxn modelId="{261B06EC-D217-4743-9D8C-0A161535BC51}" type="presParOf" srcId="{4E20E170-74EE-45A1-B9E4-53FCD16B7B32}" destId="{CA77A3F7-F4AE-4D29-8F38-21DBAAECF208}" srcOrd="0" destOrd="0" presId="urn:microsoft.com/office/officeart/2005/8/layout/lProcess2"/>
    <dgm:cxn modelId="{7EC8A0E8-9FD1-4836-8113-FD9EBF380FBF}" type="presParOf" srcId="{CA77A3F7-F4AE-4D29-8F38-21DBAAECF208}" destId="{F7B664A2-1741-4CE1-8D90-B8D131511DAE}" srcOrd="0" destOrd="0" presId="urn:microsoft.com/office/officeart/2005/8/layout/lProcess2"/>
    <dgm:cxn modelId="{B9C49AC0-DBCD-45C9-8BA5-9D62F861FCC7}" type="presParOf" srcId="{CA77A3F7-F4AE-4D29-8F38-21DBAAECF208}" destId="{AD873B21-6C11-4DE6-8C8C-0EBABA88DE6B}" srcOrd="1" destOrd="0" presId="urn:microsoft.com/office/officeart/2005/8/layout/lProcess2"/>
    <dgm:cxn modelId="{3BE9D8EB-B06A-452C-9918-F5D69597AFFE}" type="presParOf" srcId="{CA77A3F7-F4AE-4D29-8F38-21DBAAECF208}" destId="{C1633F01-19DD-42C1-8C5D-1DACB6011CFE}" srcOrd="2" destOrd="0" presId="urn:microsoft.com/office/officeart/2005/8/layout/lProcess2"/>
    <dgm:cxn modelId="{ADD63771-DABA-4F62-8E6E-DDB681BA5E5F}" type="presParOf" srcId="{B80C2549-743E-4015-B9F9-590F6AD191CD}" destId="{493120DE-C41C-4689-A0C2-4A3D43B4ECF4}" srcOrd="1" destOrd="0" presId="urn:microsoft.com/office/officeart/2005/8/layout/lProcess2"/>
    <dgm:cxn modelId="{0E7F120C-907D-4218-B99C-0BE49C454B6E}" type="presParOf" srcId="{B80C2549-743E-4015-B9F9-590F6AD191CD}" destId="{A3E5FA8D-3C71-4BBE-88AA-10765CAD9AB3}" srcOrd="2" destOrd="0" presId="urn:microsoft.com/office/officeart/2005/8/layout/lProcess2"/>
    <dgm:cxn modelId="{17246533-D82C-4E50-9A07-814B2E9FBDBF}" type="presParOf" srcId="{A3E5FA8D-3C71-4BBE-88AA-10765CAD9AB3}" destId="{AA723934-7CB9-4CAD-9C4F-0A8159C0784D}" srcOrd="0" destOrd="0" presId="urn:microsoft.com/office/officeart/2005/8/layout/lProcess2"/>
    <dgm:cxn modelId="{92AC2AE4-6042-4076-99CB-891611D6F360}" type="presParOf" srcId="{A3E5FA8D-3C71-4BBE-88AA-10765CAD9AB3}" destId="{916EDEE6-8CD3-4289-B65A-0557E1DEB9DD}" srcOrd="1" destOrd="0" presId="urn:microsoft.com/office/officeart/2005/8/layout/lProcess2"/>
    <dgm:cxn modelId="{258DF19F-4C38-4170-AFBD-D788BE216E22}" type="presParOf" srcId="{A3E5FA8D-3C71-4BBE-88AA-10765CAD9AB3}" destId="{632DA84D-3993-47CE-883A-B52DC83E779D}" srcOrd="2" destOrd="0" presId="urn:microsoft.com/office/officeart/2005/8/layout/lProcess2"/>
    <dgm:cxn modelId="{79A217A1-56B2-48E7-95F5-6E45DB654802}" type="presParOf" srcId="{632DA84D-3993-47CE-883A-B52DC83E779D}" destId="{381223B7-9A60-4330-923A-5FB6F51999E4}" srcOrd="0" destOrd="0" presId="urn:microsoft.com/office/officeart/2005/8/layout/lProcess2"/>
    <dgm:cxn modelId="{D0B180EB-BD9B-48CF-8E43-1632359A2F20}" type="presParOf" srcId="{381223B7-9A60-4330-923A-5FB6F51999E4}" destId="{9EA4BC42-B748-4C9C-BBDC-478195E1C1D5}" srcOrd="0" destOrd="0" presId="urn:microsoft.com/office/officeart/2005/8/layout/lProcess2"/>
    <dgm:cxn modelId="{88122219-9A43-4CAA-B518-9F2189E50714}" type="presParOf" srcId="{381223B7-9A60-4330-923A-5FB6F51999E4}" destId="{5183989D-0C8A-4F33-9B3C-1ABAC9C7F765}" srcOrd="1" destOrd="0" presId="urn:microsoft.com/office/officeart/2005/8/layout/lProcess2"/>
    <dgm:cxn modelId="{25F089FD-764A-4EE4-820B-46848C7CD6F7}" type="presParOf" srcId="{381223B7-9A60-4330-923A-5FB6F51999E4}" destId="{62C3D677-3A6F-4B6D-9C01-1959BBC728F3}" srcOrd="2" destOrd="0" presId="urn:microsoft.com/office/officeart/2005/8/layout/lProcess2"/>
    <dgm:cxn modelId="{B1BD4FC2-7CB3-46CA-AA15-2B4094CFAFFE}" type="presParOf" srcId="{B80C2549-743E-4015-B9F9-590F6AD191CD}" destId="{394F7255-E9FD-40CC-81EE-C0A5D4610F2E}" srcOrd="3" destOrd="0" presId="urn:microsoft.com/office/officeart/2005/8/layout/lProcess2"/>
    <dgm:cxn modelId="{3D45C801-1757-4E89-812C-9AE61B13673F}" type="presParOf" srcId="{B80C2549-743E-4015-B9F9-590F6AD191CD}" destId="{3E7943B4-A048-4FE2-BFFC-75470FDB0C05}" srcOrd="4" destOrd="0" presId="urn:microsoft.com/office/officeart/2005/8/layout/lProcess2"/>
    <dgm:cxn modelId="{5C743213-C996-4AB3-BF80-53AE5C26B480}" type="presParOf" srcId="{3E7943B4-A048-4FE2-BFFC-75470FDB0C05}" destId="{42D290A8-9C78-4D61-B7BC-8FE58A3430ED}" srcOrd="0" destOrd="0" presId="urn:microsoft.com/office/officeart/2005/8/layout/lProcess2"/>
    <dgm:cxn modelId="{148B623B-372D-4F47-A5E4-BE07B61C60F1}" type="presParOf" srcId="{3E7943B4-A048-4FE2-BFFC-75470FDB0C05}" destId="{F734FBCE-FE53-4280-A483-1A8B7EC200FB}" srcOrd="1" destOrd="0" presId="urn:microsoft.com/office/officeart/2005/8/layout/lProcess2"/>
    <dgm:cxn modelId="{9AFF1F5D-FD5E-4546-ABD2-8AE16D608F06}" type="presParOf" srcId="{3E7943B4-A048-4FE2-BFFC-75470FDB0C05}" destId="{5B164C31-559A-4F4A-89EB-D0D2E64707B6}" srcOrd="2" destOrd="0" presId="urn:microsoft.com/office/officeart/2005/8/layout/lProcess2"/>
    <dgm:cxn modelId="{3D371CF4-7A02-4DD5-9CFE-248E2036F79A}" type="presParOf" srcId="{5B164C31-559A-4F4A-89EB-D0D2E64707B6}" destId="{0F1DBEE0-10C7-48A0-85BD-E5BAA2852576}" srcOrd="0" destOrd="0" presId="urn:microsoft.com/office/officeart/2005/8/layout/lProcess2"/>
    <dgm:cxn modelId="{978A6373-FD8E-4845-AEDC-1E102BDBF17D}" type="presParOf" srcId="{0F1DBEE0-10C7-48A0-85BD-E5BAA2852576}" destId="{E993F0E1-5255-4CF2-8D75-867F40FE8949}" srcOrd="0" destOrd="0" presId="urn:microsoft.com/office/officeart/2005/8/layout/lProcess2"/>
    <dgm:cxn modelId="{8F869CCB-8BF5-4D03-8D3A-CD85C8AB16B8}" type="presParOf" srcId="{0F1DBEE0-10C7-48A0-85BD-E5BAA2852576}" destId="{69CC921E-7A2B-433B-A3E1-EE14BC048620}" srcOrd="1" destOrd="0" presId="urn:microsoft.com/office/officeart/2005/8/layout/lProcess2"/>
    <dgm:cxn modelId="{C4CE21AD-D482-4A5C-A2B2-5FE65CA0B5A5}" type="presParOf" srcId="{0F1DBEE0-10C7-48A0-85BD-E5BAA2852576}" destId="{6E192D4F-468D-4F25-BA6E-5E3F784F592C}" srcOrd="2" destOrd="0" presId="urn:microsoft.com/office/officeart/2005/8/layout/lProcess2"/>
    <dgm:cxn modelId="{9904D879-F81A-4DAA-90C4-E495A8D60F3A}" type="presParOf" srcId="{B80C2549-743E-4015-B9F9-590F6AD191CD}" destId="{911923F9-FFA9-4442-937E-3F9725099705}" srcOrd="5" destOrd="0" presId="urn:microsoft.com/office/officeart/2005/8/layout/lProcess2"/>
    <dgm:cxn modelId="{5DBEC760-97EF-423B-B480-FE2574D7E141}" type="presParOf" srcId="{B80C2549-743E-4015-B9F9-590F6AD191CD}" destId="{4F0A87A3-0290-419D-853C-628DE109FEA8}" srcOrd="6" destOrd="0" presId="urn:microsoft.com/office/officeart/2005/8/layout/lProcess2"/>
    <dgm:cxn modelId="{DAF9AB13-F0C7-4E39-8F41-3674FEEF0612}" type="presParOf" srcId="{4F0A87A3-0290-419D-853C-628DE109FEA8}" destId="{10CA9A2D-0534-45F4-8921-4123D6BC6A38}" srcOrd="0" destOrd="0" presId="urn:microsoft.com/office/officeart/2005/8/layout/lProcess2"/>
    <dgm:cxn modelId="{61C6DA45-DCF9-46FF-B96E-CB3B39BF7AE8}" type="presParOf" srcId="{4F0A87A3-0290-419D-853C-628DE109FEA8}" destId="{A8A8E44F-3EF4-4F69-A39D-452B0E6E627E}" srcOrd="1" destOrd="0" presId="urn:microsoft.com/office/officeart/2005/8/layout/lProcess2"/>
    <dgm:cxn modelId="{1947281A-57FD-40D2-9AB1-FE1428A42858}" type="presParOf" srcId="{4F0A87A3-0290-419D-853C-628DE109FEA8}" destId="{C86CC6FA-A33F-416B-BB01-F4BA77061F2C}" srcOrd="2" destOrd="0" presId="urn:microsoft.com/office/officeart/2005/8/layout/lProcess2"/>
    <dgm:cxn modelId="{8BCA10E2-AB3C-41E4-AF7F-D24CEE24CA51}" type="presParOf" srcId="{C86CC6FA-A33F-416B-BB01-F4BA77061F2C}" destId="{6F37E26B-F9B7-4E6E-B22F-02373AAD0A65}" srcOrd="0" destOrd="0" presId="urn:microsoft.com/office/officeart/2005/8/layout/lProcess2"/>
    <dgm:cxn modelId="{1BE6FBFA-FD4C-495C-83E8-5E433C83CF90}" type="presParOf" srcId="{6F37E26B-F9B7-4E6E-B22F-02373AAD0A65}" destId="{34916A84-9482-4E8A-BE4A-9FC497B152E9}" srcOrd="0" destOrd="0" presId="urn:microsoft.com/office/officeart/2005/8/layout/lProcess2"/>
    <dgm:cxn modelId="{50EB6F43-4B4C-4BB7-893B-D7E10704D0DB}" type="presParOf" srcId="{6F37E26B-F9B7-4E6E-B22F-02373AAD0A65}" destId="{9117159F-E795-4B6F-B074-95E6184D3D43}" srcOrd="1" destOrd="0" presId="urn:microsoft.com/office/officeart/2005/8/layout/lProcess2"/>
    <dgm:cxn modelId="{44DB5CD1-49AC-4D3F-A3D8-8E668DF21637}" type="presParOf" srcId="{6F37E26B-F9B7-4E6E-B22F-02373AAD0A65}" destId="{2A51BBAB-2733-4F0D-A12F-FDF0DDA9AD38}" srcOrd="2" destOrd="0" presId="urn:microsoft.com/office/officeart/2005/8/layout/lProcess2"/>
    <dgm:cxn modelId="{A7E2053C-F4B0-4D2F-A0C5-38DAF676401D}" type="presParOf" srcId="{B80C2549-743E-4015-B9F9-590F6AD191CD}" destId="{3357A13A-D6CD-4BAA-A7E9-B8DC97BEC0E5}" srcOrd="7" destOrd="0" presId="urn:microsoft.com/office/officeart/2005/8/layout/lProcess2"/>
    <dgm:cxn modelId="{F1509DD6-C000-448D-9E11-B53CEDBA12FB}" type="presParOf" srcId="{B80C2549-743E-4015-B9F9-590F6AD191CD}" destId="{A3DCE1EE-1F3C-499E-BB2C-A5D43EC3A2A9}" srcOrd="8" destOrd="0" presId="urn:microsoft.com/office/officeart/2005/8/layout/lProcess2"/>
    <dgm:cxn modelId="{94F9CABB-DE3F-401C-A9A9-62D0CE78E8A0}" type="presParOf" srcId="{A3DCE1EE-1F3C-499E-BB2C-A5D43EC3A2A9}" destId="{DBC75B6C-2C1D-403D-9261-18F62A20228F}" srcOrd="0" destOrd="0" presId="urn:microsoft.com/office/officeart/2005/8/layout/lProcess2"/>
    <dgm:cxn modelId="{BF8CB3BE-92C8-48FA-93A4-5E86E7F86EAB}" type="presParOf" srcId="{A3DCE1EE-1F3C-499E-BB2C-A5D43EC3A2A9}" destId="{2A688FB2-60BA-4C64-B211-0DB95A81D3FE}" srcOrd="1" destOrd="0" presId="urn:microsoft.com/office/officeart/2005/8/layout/lProcess2"/>
    <dgm:cxn modelId="{34049160-4D62-4544-97C0-EDEDCD98B5C8}" type="presParOf" srcId="{A3DCE1EE-1F3C-499E-BB2C-A5D43EC3A2A9}" destId="{AB2823AD-94C3-4896-B6DC-F45AD7911EC0}" srcOrd="2" destOrd="0" presId="urn:microsoft.com/office/officeart/2005/8/layout/lProcess2"/>
    <dgm:cxn modelId="{5ABAE406-A0BB-4ABC-9040-4BD071FB8068}" type="presParOf" srcId="{AB2823AD-94C3-4896-B6DC-F45AD7911EC0}" destId="{1CE5BCCE-6BE7-42D6-8791-2EDD06923367}" srcOrd="0" destOrd="0" presId="urn:microsoft.com/office/officeart/2005/8/layout/lProcess2"/>
    <dgm:cxn modelId="{823AEFD6-C1FF-436B-A466-51D7FE3C1ADC}" type="presParOf" srcId="{1CE5BCCE-6BE7-42D6-8791-2EDD06923367}" destId="{FC1BB358-02B3-4EE7-A763-884B17FDFB84}" srcOrd="0" destOrd="0" presId="urn:microsoft.com/office/officeart/2005/8/layout/lProcess2"/>
    <dgm:cxn modelId="{BD98E18D-E436-4C5A-A605-A68BF178A17C}" type="presParOf" srcId="{1CE5BCCE-6BE7-42D6-8791-2EDD06923367}" destId="{C949F182-006C-43D6-AF22-22D262FE503F}" srcOrd="1" destOrd="0" presId="urn:microsoft.com/office/officeart/2005/8/layout/lProcess2"/>
    <dgm:cxn modelId="{E987BDC1-0853-4A37-A0D3-AD220BCCAD6B}" type="presParOf" srcId="{1CE5BCCE-6BE7-42D6-8791-2EDD06923367}" destId="{F747692D-61D2-4D0F-B7F1-D4DA54F9431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C1223-5266-4593-A4B7-99D0B6ED42CF}">
      <dsp:nvSpPr>
        <dsp:cNvPr id="0" name=""/>
        <dsp:cNvSpPr/>
      </dsp:nvSpPr>
      <dsp:spPr>
        <a:xfrm>
          <a:off x="4262754" y="211362"/>
          <a:ext cx="6394132" cy="72473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GB" sz="1700" kern="1200" dirty="0">
              <a:solidFill>
                <a:srgbClr val="0070C0"/>
              </a:solidFill>
            </a:rPr>
            <a:t>Text matching software &gt; deception </a:t>
          </a:r>
          <a:r>
            <a:rPr lang="en-GB" sz="1700" kern="1200" dirty="0" err="1">
              <a:solidFill>
                <a:srgbClr val="0070C0"/>
              </a:solidFill>
            </a:rPr>
            <a:t>eg</a:t>
          </a:r>
          <a:r>
            <a:rPr lang="en-GB" sz="1700" kern="1200" dirty="0">
              <a:solidFill>
                <a:srgbClr val="0070C0"/>
              </a:solidFill>
            </a:rPr>
            <a:t> white text &gt;</a:t>
          </a:r>
        </a:p>
        <a:p>
          <a:pPr marL="171450" lvl="1" indent="-171450" algn="l" defTabSz="755650">
            <a:lnSpc>
              <a:spcPct val="90000"/>
            </a:lnSpc>
            <a:spcBef>
              <a:spcPct val="0"/>
            </a:spcBef>
            <a:spcAft>
              <a:spcPct val="15000"/>
            </a:spcAft>
            <a:buChar char="•"/>
          </a:pPr>
          <a:r>
            <a:rPr lang="en-GB" sz="1700" kern="1200" dirty="0">
              <a:solidFill>
                <a:srgbClr val="0070C0"/>
              </a:solidFill>
            </a:rPr>
            <a:t>Turnitin red flags &amp; new features</a:t>
          </a:r>
        </a:p>
      </dsp:txBody>
      <dsp:txXfrm>
        <a:off x="4262754" y="301954"/>
        <a:ext cx="6122355" cy="543554"/>
      </dsp:txXfrm>
    </dsp:sp>
    <dsp:sp modelId="{6ADF8D8B-2CE8-4556-8BF5-B43F8AC2F441}">
      <dsp:nvSpPr>
        <dsp:cNvPr id="0" name=""/>
        <dsp:cNvSpPr/>
      </dsp:nvSpPr>
      <dsp:spPr>
        <a:xfrm>
          <a:off x="0" y="8709"/>
          <a:ext cx="4262754" cy="1147464"/>
        </a:xfrm>
        <a:prstGeom prst="roundRect">
          <a:avLst/>
        </a:prstGeom>
        <a:solidFill>
          <a:schemeClr val="accent1">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Plagiarism</a:t>
          </a:r>
        </a:p>
      </dsp:txBody>
      <dsp:txXfrm>
        <a:off x="56015" y="64724"/>
        <a:ext cx="4150724" cy="1035434"/>
      </dsp:txXfrm>
    </dsp:sp>
    <dsp:sp modelId="{C5553FEF-4C53-4B35-A7BC-4E366E32E920}">
      <dsp:nvSpPr>
        <dsp:cNvPr id="0" name=""/>
        <dsp:cNvSpPr/>
      </dsp:nvSpPr>
      <dsp:spPr>
        <a:xfrm>
          <a:off x="4262754" y="1262211"/>
          <a:ext cx="6394132" cy="114746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GB" sz="1700" kern="1200" dirty="0">
              <a:solidFill>
                <a:srgbClr val="0070C0"/>
              </a:solidFill>
            </a:rPr>
            <a:t>Contract cheating checklists</a:t>
          </a:r>
        </a:p>
        <a:p>
          <a:pPr marL="171450" lvl="1" indent="-171450" algn="l" defTabSz="755650">
            <a:lnSpc>
              <a:spcPct val="90000"/>
            </a:lnSpc>
            <a:spcBef>
              <a:spcPct val="0"/>
            </a:spcBef>
            <a:spcAft>
              <a:spcPct val="15000"/>
            </a:spcAft>
            <a:buChar char="•"/>
          </a:pPr>
          <a:r>
            <a:rPr lang="en-GB" sz="1700" kern="1200" dirty="0">
              <a:solidFill>
                <a:srgbClr val="0070C0"/>
              </a:solidFill>
            </a:rPr>
            <a:t>Detection software &gt; blanking metadata</a:t>
          </a:r>
        </a:p>
        <a:p>
          <a:pPr marL="171450" lvl="1" indent="-171450" algn="l" defTabSz="755650">
            <a:lnSpc>
              <a:spcPct val="90000"/>
            </a:lnSpc>
            <a:spcBef>
              <a:spcPct val="0"/>
            </a:spcBef>
            <a:spcAft>
              <a:spcPct val="15000"/>
            </a:spcAft>
            <a:buChar char="•"/>
          </a:pPr>
          <a:r>
            <a:rPr lang="en-GB" sz="1700" kern="1200" dirty="0">
              <a:solidFill>
                <a:srgbClr val="0070C0"/>
              </a:solidFill>
            </a:rPr>
            <a:t>Changes to regulations &amp; guidance</a:t>
          </a:r>
        </a:p>
      </dsp:txBody>
      <dsp:txXfrm>
        <a:off x="4262754" y="1405644"/>
        <a:ext cx="5963833" cy="860598"/>
      </dsp:txXfrm>
    </dsp:sp>
    <dsp:sp modelId="{4C7B0B81-28AC-44C1-8921-C25C1F4F8F93}">
      <dsp:nvSpPr>
        <dsp:cNvPr id="0" name=""/>
        <dsp:cNvSpPr/>
      </dsp:nvSpPr>
      <dsp:spPr>
        <a:xfrm>
          <a:off x="0" y="1236989"/>
          <a:ext cx="4262754" cy="1147464"/>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Contract cheating</a:t>
          </a:r>
        </a:p>
      </dsp:txBody>
      <dsp:txXfrm>
        <a:off x="56015" y="1293004"/>
        <a:ext cx="4150724" cy="1035434"/>
      </dsp:txXfrm>
    </dsp:sp>
    <dsp:sp modelId="{C4E61E2C-4074-40F9-A9D8-142ADB505245}">
      <dsp:nvSpPr>
        <dsp:cNvPr id="0" name=""/>
        <dsp:cNvSpPr/>
      </dsp:nvSpPr>
      <dsp:spPr>
        <a:xfrm>
          <a:off x="4262754" y="2524422"/>
          <a:ext cx="6394132" cy="114746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GB" sz="1700" kern="1200" dirty="0">
              <a:solidFill>
                <a:srgbClr val="0070C0"/>
              </a:solidFill>
            </a:rPr>
            <a:t>Don’t panic!!</a:t>
          </a:r>
        </a:p>
        <a:p>
          <a:pPr marL="171450" lvl="1" indent="-171450" algn="l" defTabSz="755650">
            <a:lnSpc>
              <a:spcPct val="90000"/>
            </a:lnSpc>
            <a:spcBef>
              <a:spcPct val="0"/>
            </a:spcBef>
            <a:spcAft>
              <a:spcPct val="15000"/>
            </a:spcAft>
            <a:buChar char="•"/>
          </a:pPr>
          <a:r>
            <a:rPr lang="en-GB" sz="1700" kern="1200" dirty="0">
              <a:solidFill>
                <a:srgbClr val="0070C0"/>
              </a:solidFill>
            </a:rPr>
            <a:t>Teach students use the tools ethically</a:t>
          </a:r>
        </a:p>
        <a:p>
          <a:pPr marL="171450" lvl="1" indent="-171450" algn="l" defTabSz="755650">
            <a:lnSpc>
              <a:spcPct val="90000"/>
            </a:lnSpc>
            <a:spcBef>
              <a:spcPct val="0"/>
            </a:spcBef>
            <a:spcAft>
              <a:spcPct val="15000"/>
            </a:spcAft>
            <a:buChar char="•"/>
          </a:pPr>
          <a:r>
            <a:rPr lang="en-GB" sz="1700" kern="1200" dirty="0">
              <a:solidFill>
                <a:srgbClr val="0070C0"/>
              </a:solidFill>
            </a:rPr>
            <a:t>But introduce clear guidance, controls and constraints</a:t>
          </a:r>
        </a:p>
      </dsp:txBody>
      <dsp:txXfrm>
        <a:off x="4262754" y="2667855"/>
        <a:ext cx="5963833" cy="860598"/>
      </dsp:txXfrm>
    </dsp:sp>
    <dsp:sp modelId="{69957143-3BE8-4D07-A05D-A88298E1DE1E}">
      <dsp:nvSpPr>
        <dsp:cNvPr id="0" name=""/>
        <dsp:cNvSpPr/>
      </dsp:nvSpPr>
      <dsp:spPr>
        <a:xfrm>
          <a:off x="0" y="2524422"/>
          <a:ext cx="4262754" cy="1147464"/>
        </a:xfrm>
        <a:prstGeom prst="round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Artificial intelligence</a:t>
          </a:r>
        </a:p>
      </dsp:txBody>
      <dsp:txXfrm>
        <a:off x="56015" y="2580437"/>
        <a:ext cx="4150724" cy="1035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BBFCD-0736-45E7-8B3E-EF95DD721FC1}">
      <dsp:nvSpPr>
        <dsp:cNvPr id="0" name=""/>
        <dsp:cNvSpPr/>
      </dsp:nvSpPr>
      <dsp:spPr>
        <a:xfrm>
          <a:off x="5547" y="0"/>
          <a:ext cx="1946837" cy="48245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rgbClr val="00B050"/>
              </a:solidFill>
            </a:rPr>
            <a:t>Type 1</a:t>
          </a:r>
        </a:p>
      </dsp:txBody>
      <dsp:txXfrm>
        <a:off x="5547" y="0"/>
        <a:ext cx="1946837" cy="1447360"/>
      </dsp:txXfrm>
    </dsp:sp>
    <dsp:sp modelId="{F7B664A2-1741-4CE1-8D90-B8D131511DAE}">
      <dsp:nvSpPr>
        <dsp:cNvPr id="0" name=""/>
        <dsp:cNvSpPr/>
      </dsp:nvSpPr>
      <dsp:spPr>
        <a:xfrm>
          <a:off x="200231" y="1448773"/>
          <a:ext cx="1557470" cy="1454663"/>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en-GB" sz="1400" kern="1200" dirty="0"/>
            <a:t>Text improvement</a:t>
          </a:r>
        </a:p>
        <a:p>
          <a:pPr marL="0" lvl="0" indent="0" algn="ctr" defTabSz="622300">
            <a:lnSpc>
              <a:spcPct val="90000"/>
            </a:lnSpc>
            <a:spcBef>
              <a:spcPct val="0"/>
            </a:spcBef>
            <a:spcAft>
              <a:spcPts val="0"/>
            </a:spcAft>
            <a:buNone/>
          </a:pPr>
          <a:r>
            <a:rPr lang="en-GB" sz="1400" kern="1200" dirty="0"/>
            <a:t> </a:t>
          </a:r>
          <a:r>
            <a:rPr lang="en-GB" sz="1200" kern="1200" dirty="0"/>
            <a:t>Spell-checkers, paraphrasers, grammar checkers, predictive text</a:t>
          </a:r>
        </a:p>
      </dsp:txBody>
      <dsp:txXfrm>
        <a:off x="242837" y="1491379"/>
        <a:ext cx="1472258" cy="1369451"/>
      </dsp:txXfrm>
    </dsp:sp>
    <dsp:sp modelId="{C1633F01-19DD-42C1-8C5D-1DACB6011CFE}">
      <dsp:nvSpPr>
        <dsp:cNvPr id="0" name=""/>
        <dsp:cNvSpPr/>
      </dsp:nvSpPr>
      <dsp:spPr>
        <a:xfrm>
          <a:off x="200231" y="3127231"/>
          <a:ext cx="1557470" cy="1454663"/>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dirty="0"/>
            <a:t>Grammarly. </a:t>
          </a:r>
          <a:r>
            <a:rPr lang="en-GB" sz="1400" kern="1200" dirty="0" err="1"/>
            <a:t>Quillbot</a:t>
          </a:r>
          <a:r>
            <a:rPr lang="en-GB" sz="1400" kern="1200" dirty="0"/>
            <a:t>,</a:t>
          </a:r>
        </a:p>
        <a:p>
          <a:pPr marL="0" lvl="0" indent="0" algn="ctr" defTabSz="622300">
            <a:lnSpc>
              <a:spcPct val="90000"/>
            </a:lnSpc>
            <a:spcBef>
              <a:spcPct val="0"/>
            </a:spcBef>
            <a:spcAft>
              <a:spcPct val="35000"/>
            </a:spcAft>
            <a:buNone/>
          </a:pPr>
          <a:r>
            <a:rPr lang="en-GB" sz="1400" kern="1200" dirty="0" err="1"/>
            <a:t>ChatGPT</a:t>
          </a:r>
          <a:endParaRPr lang="en-GB" sz="1400" kern="1200" dirty="0"/>
        </a:p>
      </dsp:txBody>
      <dsp:txXfrm>
        <a:off x="242837" y="3169837"/>
        <a:ext cx="1472258" cy="1369451"/>
      </dsp:txXfrm>
    </dsp:sp>
    <dsp:sp modelId="{AA723934-7CB9-4CAD-9C4F-0A8159C0784D}">
      <dsp:nvSpPr>
        <dsp:cNvPr id="0" name=""/>
        <dsp:cNvSpPr/>
      </dsp:nvSpPr>
      <dsp:spPr>
        <a:xfrm>
          <a:off x="1977967" y="0"/>
          <a:ext cx="1946837" cy="48245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rgbClr val="00B0F0"/>
              </a:solidFill>
            </a:rPr>
            <a:t>Type 2</a:t>
          </a:r>
        </a:p>
      </dsp:txBody>
      <dsp:txXfrm>
        <a:off x="1977967" y="0"/>
        <a:ext cx="1946837" cy="1447360"/>
      </dsp:txXfrm>
    </dsp:sp>
    <dsp:sp modelId="{9EA4BC42-B748-4C9C-BBDC-478195E1C1D5}">
      <dsp:nvSpPr>
        <dsp:cNvPr id="0" name=""/>
        <dsp:cNvSpPr/>
      </dsp:nvSpPr>
      <dsp:spPr>
        <a:xfrm>
          <a:off x="2439033" y="1448773"/>
          <a:ext cx="1265569" cy="1454663"/>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t" anchorCtr="0">
          <a:noAutofit/>
        </a:bodyPr>
        <a:lstStyle/>
        <a:p>
          <a:pPr marL="0" lvl="0" indent="0" algn="ctr" defTabSz="577850">
            <a:lnSpc>
              <a:spcPct val="90000"/>
            </a:lnSpc>
            <a:spcBef>
              <a:spcPct val="0"/>
            </a:spcBef>
            <a:spcAft>
              <a:spcPct val="35000"/>
            </a:spcAft>
            <a:buNone/>
          </a:pPr>
          <a:r>
            <a:rPr lang="en-GB" sz="1300" kern="1200" dirty="0"/>
            <a:t>Language Conversion</a:t>
          </a:r>
          <a:endParaRPr lang="en-GB" sz="800" kern="1200" dirty="0"/>
        </a:p>
        <a:p>
          <a:pPr marL="0" lvl="0" indent="0" algn="ctr" defTabSz="577850">
            <a:lnSpc>
              <a:spcPct val="90000"/>
            </a:lnSpc>
            <a:spcBef>
              <a:spcPct val="0"/>
            </a:spcBef>
            <a:spcAft>
              <a:spcPts val="0"/>
            </a:spcAft>
            <a:buNone/>
          </a:pPr>
          <a:r>
            <a:rPr lang="en-GB" sz="1300" kern="1200" dirty="0"/>
            <a:t>Translation tools,</a:t>
          </a:r>
        </a:p>
        <a:p>
          <a:pPr marL="0" lvl="0" indent="0" algn="ctr" defTabSz="577850">
            <a:lnSpc>
              <a:spcPct val="90000"/>
            </a:lnSpc>
            <a:spcBef>
              <a:spcPct val="0"/>
            </a:spcBef>
            <a:spcAft>
              <a:spcPts val="0"/>
            </a:spcAft>
            <a:buNone/>
          </a:pPr>
          <a:r>
            <a:rPr lang="en-GB" sz="1300" kern="1200" dirty="0"/>
            <a:t>speech &lt;&gt; text</a:t>
          </a:r>
        </a:p>
      </dsp:txBody>
      <dsp:txXfrm>
        <a:off x="2476100" y="1485840"/>
        <a:ext cx="1191435" cy="1380529"/>
      </dsp:txXfrm>
    </dsp:sp>
    <dsp:sp modelId="{62C3D677-3A6F-4B6D-9C01-1959BBC728F3}">
      <dsp:nvSpPr>
        <dsp:cNvPr id="0" name=""/>
        <dsp:cNvSpPr/>
      </dsp:nvSpPr>
      <dsp:spPr>
        <a:xfrm>
          <a:off x="2293082" y="3127231"/>
          <a:ext cx="1557470" cy="1454663"/>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dirty="0"/>
            <a:t>Google translate, </a:t>
          </a:r>
          <a:r>
            <a:rPr lang="en-GB" sz="1400" kern="1200" dirty="0" err="1"/>
            <a:t>DeepL</a:t>
          </a:r>
          <a:r>
            <a:rPr lang="en-GB" sz="1400" kern="1200" dirty="0"/>
            <a:t>,</a:t>
          </a:r>
        </a:p>
        <a:p>
          <a:pPr marL="0" lvl="0" indent="0" algn="ctr" defTabSz="622300">
            <a:lnSpc>
              <a:spcPct val="90000"/>
            </a:lnSpc>
            <a:spcBef>
              <a:spcPct val="0"/>
            </a:spcBef>
            <a:spcAft>
              <a:spcPct val="35000"/>
            </a:spcAft>
            <a:buNone/>
          </a:pPr>
          <a:r>
            <a:rPr lang="en-GB" sz="1400" kern="1200" dirty="0" err="1"/>
            <a:t>ChatGPT</a:t>
          </a:r>
          <a:r>
            <a:rPr lang="en-GB" sz="1400" kern="1200" dirty="0"/>
            <a:t>,</a:t>
          </a:r>
        </a:p>
        <a:p>
          <a:pPr marL="0" lvl="0" indent="0" algn="ctr" defTabSz="622300">
            <a:lnSpc>
              <a:spcPct val="90000"/>
            </a:lnSpc>
            <a:spcBef>
              <a:spcPct val="0"/>
            </a:spcBef>
            <a:spcAft>
              <a:spcPct val="35000"/>
            </a:spcAft>
            <a:buNone/>
          </a:pPr>
          <a:r>
            <a:rPr lang="en-GB" sz="1400" kern="1200" dirty="0"/>
            <a:t>Dragon</a:t>
          </a:r>
        </a:p>
      </dsp:txBody>
      <dsp:txXfrm>
        <a:off x="2335688" y="3169837"/>
        <a:ext cx="1472258" cy="1369451"/>
      </dsp:txXfrm>
    </dsp:sp>
    <dsp:sp modelId="{42D290A8-9C78-4D61-B7BC-8FE58A3430ED}">
      <dsp:nvSpPr>
        <dsp:cNvPr id="0" name=""/>
        <dsp:cNvSpPr/>
      </dsp:nvSpPr>
      <dsp:spPr>
        <a:xfrm>
          <a:off x="4191152" y="0"/>
          <a:ext cx="1946837" cy="48245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rgbClr val="3366FF"/>
              </a:solidFill>
            </a:rPr>
            <a:t>Type 3</a:t>
          </a:r>
        </a:p>
      </dsp:txBody>
      <dsp:txXfrm>
        <a:off x="4191152" y="0"/>
        <a:ext cx="1946837" cy="1447360"/>
      </dsp:txXfrm>
    </dsp:sp>
    <dsp:sp modelId="{E993F0E1-5255-4CF2-8D75-867F40FE8949}">
      <dsp:nvSpPr>
        <dsp:cNvPr id="0" name=""/>
        <dsp:cNvSpPr/>
      </dsp:nvSpPr>
      <dsp:spPr>
        <a:xfrm>
          <a:off x="4385933" y="1448773"/>
          <a:ext cx="1557470" cy="1454663"/>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en-GB" sz="1400" kern="1200" dirty="0"/>
            <a:t>Textual content generation</a:t>
          </a:r>
        </a:p>
        <a:p>
          <a:pPr marL="0" lvl="0" indent="0" algn="ctr" defTabSz="622300">
            <a:lnSpc>
              <a:spcPct val="90000"/>
            </a:lnSpc>
            <a:spcBef>
              <a:spcPct val="0"/>
            </a:spcBef>
            <a:spcAft>
              <a:spcPct val="35000"/>
            </a:spcAft>
            <a:buNone/>
          </a:pPr>
          <a:r>
            <a:rPr lang="en-GB" sz="1400" kern="1200" dirty="0"/>
            <a:t> </a:t>
          </a:r>
        </a:p>
        <a:p>
          <a:pPr marL="0" lvl="0" indent="0" algn="ctr" defTabSz="622300">
            <a:lnSpc>
              <a:spcPct val="90000"/>
            </a:lnSpc>
            <a:spcBef>
              <a:spcPct val="0"/>
            </a:spcBef>
            <a:spcAft>
              <a:spcPts val="0"/>
            </a:spcAft>
            <a:buNone/>
          </a:pPr>
          <a:r>
            <a:rPr lang="en-GB" sz="1400" kern="1200" dirty="0"/>
            <a:t>Essay bots,</a:t>
          </a:r>
        </a:p>
        <a:p>
          <a:pPr marL="0" lvl="0" indent="0" algn="ctr" defTabSz="622300">
            <a:lnSpc>
              <a:spcPct val="90000"/>
            </a:lnSpc>
            <a:spcBef>
              <a:spcPct val="0"/>
            </a:spcBef>
            <a:spcAft>
              <a:spcPts val="0"/>
            </a:spcAft>
            <a:buNone/>
          </a:pPr>
          <a:r>
            <a:rPr lang="en-GB" sz="1400" kern="1200" dirty="0"/>
            <a:t>text generators</a:t>
          </a:r>
        </a:p>
      </dsp:txBody>
      <dsp:txXfrm>
        <a:off x="4428539" y="1491379"/>
        <a:ext cx="1472258" cy="1369451"/>
      </dsp:txXfrm>
    </dsp:sp>
    <dsp:sp modelId="{6E192D4F-468D-4F25-BA6E-5E3F784F592C}">
      <dsp:nvSpPr>
        <dsp:cNvPr id="0" name=""/>
        <dsp:cNvSpPr/>
      </dsp:nvSpPr>
      <dsp:spPr>
        <a:xfrm>
          <a:off x="4385933" y="3127231"/>
          <a:ext cx="1557470" cy="1454663"/>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dirty="0" err="1"/>
            <a:t>ChatGPT</a:t>
          </a:r>
          <a:r>
            <a:rPr lang="en-GB" sz="1400" kern="1200" dirty="0"/>
            <a:t>,</a:t>
          </a:r>
        </a:p>
        <a:p>
          <a:pPr marL="0" lvl="0" indent="0" algn="ctr" defTabSz="622300">
            <a:lnSpc>
              <a:spcPct val="90000"/>
            </a:lnSpc>
            <a:spcBef>
              <a:spcPct val="0"/>
            </a:spcBef>
            <a:spcAft>
              <a:spcPct val="35000"/>
            </a:spcAft>
            <a:buNone/>
          </a:pPr>
          <a:r>
            <a:rPr lang="en-GB" sz="1400" kern="1200" dirty="0" err="1"/>
            <a:t>Quillbot</a:t>
          </a:r>
          <a:r>
            <a:rPr lang="en-GB" sz="1400" kern="1200" dirty="0"/>
            <a:t>,</a:t>
          </a:r>
        </a:p>
        <a:p>
          <a:pPr marL="0" lvl="0" indent="0" algn="ctr" defTabSz="622300">
            <a:lnSpc>
              <a:spcPct val="90000"/>
            </a:lnSpc>
            <a:spcBef>
              <a:spcPct val="0"/>
            </a:spcBef>
            <a:spcAft>
              <a:spcPct val="35000"/>
            </a:spcAft>
            <a:buNone/>
          </a:pPr>
          <a:r>
            <a:rPr lang="en-GB" sz="1400" kern="1200" dirty="0"/>
            <a:t>Perplexity.ai, </a:t>
          </a:r>
        </a:p>
        <a:p>
          <a:pPr marL="0" lvl="0" indent="0" algn="ctr" defTabSz="622300">
            <a:lnSpc>
              <a:spcPct val="90000"/>
            </a:lnSpc>
            <a:spcBef>
              <a:spcPct val="0"/>
            </a:spcBef>
            <a:spcAft>
              <a:spcPct val="35000"/>
            </a:spcAft>
            <a:buNone/>
          </a:pPr>
          <a:r>
            <a:rPr lang="en-GB" sz="1400" kern="1200" dirty="0"/>
            <a:t>Chimp writer,</a:t>
          </a:r>
        </a:p>
        <a:p>
          <a:pPr marL="0" lvl="0" indent="0" algn="ctr" defTabSz="622300">
            <a:lnSpc>
              <a:spcPct val="90000"/>
            </a:lnSpc>
            <a:spcBef>
              <a:spcPct val="0"/>
            </a:spcBef>
            <a:spcAft>
              <a:spcPct val="35000"/>
            </a:spcAft>
            <a:buNone/>
          </a:pPr>
          <a:r>
            <a:rPr lang="en-GB" sz="1400" kern="1200" dirty="0"/>
            <a:t>Bard</a:t>
          </a:r>
        </a:p>
      </dsp:txBody>
      <dsp:txXfrm>
        <a:off x="4428539" y="3169837"/>
        <a:ext cx="1472258" cy="1369451"/>
      </dsp:txXfrm>
    </dsp:sp>
    <dsp:sp modelId="{10CA9A2D-0534-45F4-8921-4123D6BC6A38}">
      <dsp:nvSpPr>
        <dsp:cNvPr id="0" name=""/>
        <dsp:cNvSpPr/>
      </dsp:nvSpPr>
      <dsp:spPr>
        <a:xfrm>
          <a:off x="6305418" y="0"/>
          <a:ext cx="1946837" cy="48245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accent2">
                  <a:lumMod val="50000"/>
                </a:schemeClr>
              </a:solidFill>
            </a:rPr>
            <a:t>Type 4</a:t>
          </a:r>
        </a:p>
      </dsp:txBody>
      <dsp:txXfrm>
        <a:off x="6305418" y="0"/>
        <a:ext cx="1946837" cy="1447360"/>
      </dsp:txXfrm>
    </dsp:sp>
    <dsp:sp modelId="{34916A84-9482-4E8A-BE4A-9FC497B152E9}">
      <dsp:nvSpPr>
        <dsp:cNvPr id="0" name=""/>
        <dsp:cNvSpPr/>
      </dsp:nvSpPr>
      <dsp:spPr>
        <a:xfrm>
          <a:off x="6499778" y="1414506"/>
          <a:ext cx="1557470" cy="173317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ts val="0"/>
            </a:spcAft>
            <a:buNone/>
          </a:pPr>
          <a:r>
            <a:rPr lang="en-GB" sz="1400" kern="1200" dirty="0"/>
            <a:t>Non-textual content generation</a:t>
          </a:r>
        </a:p>
        <a:p>
          <a:pPr marL="0" lvl="0" indent="0" algn="ctr" defTabSz="622300">
            <a:lnSpc>
              <a:spcPct val="90000"/>
            </a:lnSpc>
            <a:spcBef>
              <a:spcPct val="0"/>
            </a:spcBef>
            <a:spcAft>
              <a:spcPts val="0"/>
            </a:spcAft>
            <a:buNone/>
          </a:pPr>
          <a:endParaRPr lang="en-GB" sz="800" kern="1200" dirty="0"/>
        </a:p>
        <a:p>
          <a:pPr marL="0" lvl="0" indent="0" algn="ctr" defTabSz="622300">
            <a:lnSpc>
              <a:spcPct val="90000"/>
            </a:lnSpc>
            <a:spcBef>
              <a:spcPct val="0"/>
            </a:spcBef>
            <a:spcAft>
              <a:spcPts val="0"/>
            </a:spcAft>
            <a:buNone/>
          </a:pPr>
          <a:r>
            <a:rPr lang="en-GB" sz="1400" kern="1200" dirty="0">
              <a:solidFill>
                <a:schemeClr val="bg1"/>
              </a:solidFill>
            </a:rPr>
            <a:t>Programming code,  </a:t>
          </a:r>
        </a:p>
        <a:p>
          <a:pPr marL="0" lvl="0" indent="0" algn="ctr" defTabSz="622300">
            <a:lnSpc>
              <a:spcPct val="90000"/>
            </a:lnSpc>
            <a:spcBef>
              <a:spcPct val="0"/>
            </a:spcBef>
            <a:spcAft>
              <a:spcPts val="0"/>
            </a:spcAft>
            <a:buNone/>
          </a:pPr>
          <a:r>
            <a:rPr lang="en-GB" sz="1400" kern="1200" dirty="0">
              <a:solidFill>
                <a:schemeClr val="bg1"/>
              </a:solidFill>
            </a:rPr>
            <a:t>graphics,  artworks, video</a:t>
          </a:r>
        </a:p>
        <a:p>
          <a:pPr marL="0" lvl="0" indent="0" algn="ctr" defTabSz="622300">
            <a:lnSpc>
              <a:spcPct val="90000"/>
            </a:lnSpc>
            <a:spcBef>
              <a:spcPct val="0"/>
            </a:spcBef>
            <a:spcAft>
              <a:spcPts val="0"/>
            </a:spcAft>
            <a:buNone/>
          </a:pPr>
          <a:r>
            <a:rPr lang="en-GB" sz="1400" kern="1200" dirty="0">
              <a:solidFill>
                <a:schemeClr val="bg1"/>
              </a:solidFill>
            </a:rPr>
            <a:t>maths, music </a:t>
          </a:r>
        </a:p>
      </dsp:txBody>
      <dsp:txXfrm>
        <a:off x="6545395" y="1460123"/>
        <a:ext cx="1466236" cy="1641944"/>
      </dsp:txXfrm>
    </dsp:sp>
    <dsp:sp modelId="{2A51BBAB-2733-4F0D-A12F-FDF0DDA9AD38}">
      <dsp:nvSpPr>
        <dsp:cNvPr id="0" name=""/>
        <dsp:cNvSpPr/>
      </dsp:nvSpPr>
      <dsp:spPr>
        <a:xfrm>
          <a:off x="6446676" y="3408258"/>
          <a:ext cx="1555741" cy="1189092"/>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ts val="0"/>
            </a:spcAft>
            <a:buNone/>
          </a:pPr>
          <a:r>
            <a:rPr lang="en-GB" sz="1200" kern="1200" dirty="0" err="1"/>
            <a:t>Github</a:t>
          </a:r>
          <a:r>
            <a:rPr lang="en-GB" sz="1200" kern="1200" dirty="0"/>
            <a:t> Co-pilot,</a:t>
          </a:r>
        </a:p>
        <a:p>
          <a:pPr marL="0" lvl="0" indent="0" algn="ctr" defTabSz="533400">
            <a:lnSpc>
              <a:spcPct val="90000"/>
            </a:lnSpc>
            <a:spcBef>
              <a:spcPct val="0"/>
            </a:spcBef>
            <a:spcAft>
              <a:spcPts val="0"/>
            </a:spcAft>
            <a:buNone/>
          </a:pPr>
          <a:r>
            <a:rPr lang="en-GB" sz="1200" kern="1200" dirty="0"/>
            <a:t>Dall-e-2,</a:t>
          </a:r>
        </a:p>
        <a:p>
          <a:pPr marL="0" lvl="0" indent="0" algn="ctr" defTabSz="533400">
            <a:lnSpc>
              <a:spcPct val="90000"/>
            </a:lnSpc>
            <a:spcBef>
              <a:spcPct val="0"/>
            </a:spcBef>
            <a:spcAft>
              <a:spcPts val="0"/>
            </a:spcAft>
            <a:buNone/>
          </a:pPr>
          <a:r>
            <a:rPr lang="en-GB" sz="1200" kern="1200" dirty="0" err="1"/>
            <a:t>Midjourney</a:t>
          </a:r>
          <a:r>
            <a:rPr lang="en-GB" sz="1200" kern="1200" dirty="0"/>
            <a:t>,</a:t>
          </a:r>
        </a:p>
        <a:p>
          <a:pPr marL="0" lvl="0" indent="0" algn="ctr" defTabSz="533400">
            <a:lnSpc>
              <a:spcPct val="90000"/>
            </a:lnSpc>
            <a:spcBef>
              <a:spcPct val="0"/>
            </a:spcBef>
            <a:spcAft>
              <a:spcPts val="0"/>
            </a:spcAft>
            <a:buNone/>
          </a:pPr>
          <a:r>
            <a:rPr lang="en-GB" sz="1200" kern="1200" dirty="0"/>
            <a:t>Runway,</a:t>
          </a:r>
        </a:p>
        <a:p>
          <a:pPr marL="0" lvl="0" indent="0" algn="ctr" defTabSz="533400">
            <a:lnSpc>
              <a:spcPct val="90000"/>
            </a:lnSpc>
            <a:spcBef>
              <a:spcPct val="0"/>
            </a:spcBef>
            <a:spcAft>
              <a:spcPts val="0"/>
            </a:spcAft>
            <a:buNone/>
          </a:pPr>
          <a:r>
            <a:rPr lang="en-GB" sz="1200" kern="1200" dirty="0"/>
            <a:t>Tome, Bard,</a:t>
          </a:r>
        </a:p>
        <a:p>
          <a:pPr marL="0" lvl="0" indent="0" algn="ctr" defTabSz="533400">
            <a:lnSpc>
              <a:spcPct val="90000"/>
            </a:lnSpc>
            <a:spcBef>
              <a:spcPct val="0"/>
            </a:spcBef>
            <a:spcAft>
              <a:spcPts val="0"/>
            </a:spcAft>
            <a:buNone/>
          </a:pPr>
          <a:r>
            <a:rPr lang="en-GB" sz="1200" kern="1200" dirty="0"/>
            <a:t>AI-Plus, Minerva</a:t>
          </a:r>
        </a:p>
      </dsp:txBody>
      <dsp:txXfrm>
        <a:off x="6481503" y="3443085"/>
        <a:ext cx="1486087" cy="1119438"/>
      </dsp:txXfrm>
    </dsp:sp>
    <dsp:sp modelId="{DBC75B6C-2C1D-403D-9261-18F62A20228F}">
      <dsp:nvSpPr>
        <dsp:cNvPr id="0" name=""/>
        <dsp:cNvSpPr/>
      </dsp:nvSpPr>
      <dsp:spPr>
        <a:xfrm>
          <a:off x="8347806" y="0"/>
          <a:ext cx="1946837" cy="4824535"/>
        </a:xfrm>
        <a:prstGeom prst="roundRect">
          <a:avLst>
            <a:gd name="adj" fmla="val 10000"/>
          </a:avLst>
        </a:prstGeom>
        <a:solidFill>
          <a:schemeClr val="accent1">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accent2">
                  <a:lumMod val="50000"/>
                </a:schemeClr>
              </a:solidFill>
            </a:rPr>
            <a:t>Type 5</a:t>
          </a:r>
        </a:p>
      </dsp:txBody>
      <dsp:txXfrm>
        <a:off x="8347806" y="0"/>
        <a:ext cx="1946837" cy="1447360"/>
      </dsp:txXfrm>
    </dsp:sp>
    <dsp:sp modelId="{FC1BB358-02B3-4EE7-A763-884B17FDFB84}">
      <dsp:nvSpPr>
        <dsp:cNvPr id="0" name=""/>
        <dsp:cNvSpPr/>
      </dsp:nvSpPr>
      <dsp:spPr>
        <a:xfrm>
          <a:off x="8571634" y="1448773"/>
          <a:ext cx="1557470" cy="1454663"/>
        </a:xfrm>
        <a:prstGeom prst="roundRect">
          <a:avLst>
            <a:gd name="adj" fmla="val 10000"/>
          </a:avLst>
        </a:prstGeom>
        <a:solidFill>
          <a:srgbClr val="B81E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t" anchorCtr="0">
          <a:noAutofit/>
        </a:bodyPr>
        <a:lstStyle/>
        <a:p>
          <a:pPr marL="0" lvl="0" indent="0" algn="ctr" defTabSz="711200">
            <a:lnSpc>
              <a:spcPct val="90000"/>
            </a:lnSpc>
            <a:spcBef>
              <a:spcPct val="0"/>
            </a:spcBef>
            <a:spcAft>
              <a:spcPct val="35000"/>
            </a:spcAft>
            <a:buNone/>
          </a:pPr>
          <a:r>
            <a:rPr lang="en-GB" sz="1600" kern="1200" dirty="0"/>
            <a:t>AI  detection tools</a:t>
          </a:r>
        </a:p>
      </dsp:txBody>
      <dsp:txXfrm>
        <a:off x="8614240" y="1491379"/>
        <a:ext cx="1472258" cy="1369451"/>
      </dsp:txXfrm>
    </dsp:sp>
    <dsp:sp modelId="{F747692D-61D2-4D0F-B7F1-D4DA54F94310}">
      <dsp:nvSpPr>
        <dsp:cNvPr id="0" name=""/>
        <dsp:cNvSpPr/>
      </dsp:nvSpPr>
      <dsp:spPr>
        <a:xfrm>
          <a:off x="8664428" y="3127231"/>
          <a:ext cx="1371882" cy="1454663"/>
        </a:xfrm>
        <a:prstGeom prst="roundRect">
          <a:avLst>
            <a:gd name="adj" fmla="val 10000"/>
          </a:avLst>
        </a:prstGeom>
        <a:solidFill>
          <a:srgbClr val="B81E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kern="1200" dirty="0" err="1"/>
            <a:t>GPTZero</a:t>
          </a:r>
          <a:r>
            <a:rPr lang="en-GB" sz="1400" kern="1200" dirty="0"/>
            <a:t>,</a:t>
          </a:r>
        </a:p>
        <a:p>
          <a:pPr marL="0" lvl="0" indent="0" algn="ctr" defTabSz="622300">
            <a:lnSpc>
              <a:spcPct val="90000"/>
            </a:lnSpc>
            <a:spcBef>
              <a:spcPct val="0"/>
            </a:spcBef>
            <a:spcAft>
              <a:spcPct val="35000"/>
            </a:spcAft>
            <a:buNone/>
          </a:pPr>
          <a:r>
            <a:rPr lang="en-GB" sz="1400" kern="1200" dirty="0"/>
            <a:t> </a:t>
          </a:r>
          <a:r>
            <a:rPr lang="en-GB" sz="1400" kern="1200" dirty="0" err="1"/>
            <a:t>Copyleaks</a:t>
          </a:r>
          <a:r>
            <a:rPr lang="en-GB" sz="1400" kern="1200" dirty="0"/>
            <a:t>,</a:t>
          </a:r>
        </a:p>
        <a:p>
          <a:pPr marL="0" lvl="0" indent="0" algn="ctr" defTabSz="622300">
            <a:lnSpc>
              <a:spcPct val="90000"/>
            </a:lnSpc>
            <a:spcBef>
              <a:spcPct val="0"/>
            </a:spcBef>
            <a:spcAft>
              <a:spcPct val="35000"/>
            </a:spcAft>
            <a:buNone/>
          </a:pPr>
          <a:r>
            <a:rPr lang="en-GB" sz="1400" kern="1200" dirty="0"/>
            <a:t> Turnitin,</a:t>
          </a:r>
        </a:p>
        <a:p>
          <a:pPr marL="0" lvl="0" indent="0" algn="ctr" defTabSz="622300">
            <a:lnSpc>
              <a:spcPct val="90000"/>
            </a:lnSpc>
            <a:spcBef>
              <a:spcPct val="0"/>
            </a:spcBef>
            <a:spcAft>
              <a:spcPct val="35000"/>
            </a:spcAft>
            <a:buNone/>
          </a:pPr>
          <a:r>
            <a:rPr lang="en-GB" sz="1400" kern="1200" dirty="0" err="1"/>
            <a:t>Crossplag</a:t>
          </a:r>
          <a:r>
            <a:rPr lang="en-GB" sz="1400" kern="1200" dirty="0"/>
            <a:t>,</a:t>
          </a:r>
        </a:p>
        <a:p>
          <a:pPr marL="0" lvl="0" indent="0" algn="ctr" defTabSz="622300">
            <a:lnSpc>
              <a:spcPct val="90000"/>
            </a:lnSpc>
            <a:spcBef>
              <a:spcPct val="0"/>
            </a:spcBef>
            <a:spcAft>
              <a:spcPct val="35000"/>
            </a:spcAft>
            <a:buNone/>
          </a:pPr>
          <a:r>
            <a:rPr lang="en-GB" sz="1400" kern="1200" dirty="0"/>
            <a:t> </a:t>
          </a:r>
          <a:r>
            <a:rPr lang="en-GB" sz="1400" kern="1200" dirty="0" err="1"/>
            <a:t>ChatGPT</a:t>
          </a:r>
          <a:r>
            <a:rPr lang="en-GB" sz="1400" kern="1200" dirty="0"/>
            <a:t> </a:t>
          </a:r>
        </a:p>
      </dsp:txBody>
      <dsp:txXfrm>
        <a:off x="8704609" y="3167412"/>
        <a:ext cx="1291520" cy="137430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4805F8-3D23-443F-8E0B-0A91ADE9EB3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6F5F542-3CA0-4A21-B2DF-9406B5AB25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617BC-155C-41BD-BE22-BB3CFB6B547B}"/>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5" name="Alt Bilgi Yer Tutucusu 4">
            <a:extLst>
              <a:ext uri="{FF2B5EF4-FFF2-40B4-BE49-F238E27FC236}">
                <a16:creationId xmlns:a16="http://schemas.microsoft.com/office/drawing/2014/main" id="{A74E7CF8-F00C-410E-AF23-491CD784D7B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147FEA-24CD-46CC-8499-F3AD69BE192D}"/>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310255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072C6E-BD81-404F-AA8B-E0C43674CF0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B368729-E9F8-4B06-A2F8-9361F48D862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B942D7C-0A1F-45F4-971D-47776065D4BB}"/>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5" name="Alt Bilgi Yer Tutucusu 4">
            <a:extLst>
              <a:ext uri="{FF2B5EF4-FFF2-40B4-BE49-F238E27FC236}">
                <a16:creationId xmlns:a16="http://schemas.microsoft.com/office/drawing/2014/main" id="{688CCA26-FCB9-4D32-B2C9-3F11B4C422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3BA9ADA-DD43-4A14-BCFC-353A18497E7D}"/>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43596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D647DEF-281A-44AF-BF12-5141987C830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691450C-809E-4BA0-947A-B625FB9AD51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D03715-16C8-41F2-82FF-E90298B3B3C2}"/>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5" name="Alt Bilgi Yer Tutucusu 4">
            <a:extLst>
              <a:ext uri="{FF2B5EF4-FFF2-40B4-BE49-F238E27FC236}">
                <a16:creationId xmlns:a16="http://schemas.microsoft.com/office/drawing/2014/main" id="{A1A9D90B-FF3C-436A-B604-7F8270CC72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A03A4D-D8C3-494C-8C5E-FB51F2145FB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2496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E4BF62-92AA-46B2-8534-C8E9651EF9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340E2EF-46B8-4045-9F80-4561CB9FA76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FAEFBB-4D88-4DC0-853A-009EB84D7CCE}"/>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5" name="Alt Bilgi Yer Tutucusu 4">
            <a:extLst>
              <a:ext uri="{FF2B5EF4-FFF2-40B4-BE49-F238E27FC236}">
                <a16:creationId xmlns:a16="http://schemas.microsoft.com/office/drawing/2014/main" id="{F5CAD937-B8F9-4E05-85DE-79EBBBCAC8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ED8028A-879F-477C-A578-442ADFB6C1D9}"/>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60035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AAF86C-A09B-4216-B16B-315F208520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F4F266-655E-43FF-A41F-42404B4FE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1AA94FF-B514-4B57-90DE-EAE53D1CEB52}"/>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5" name="Alt Bilgi Yer Tutucusu 4">
            <a:extLst>
              <a:ext uri="{FF2B5EF4-FFF2-40B4-BE49-F238E27FC236}">
                <a16:creationId xmlns:a16="http://schemas.microsoft.com/office/drawing/2014/main" id="{B901FD1A-816D-4BA2-945A-0D410B9B43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AF52DA-229C-4E53-A4D1-F12AF743D8B4}"/>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54415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E93A84-B6CC-48F9-889B-1F9E84FCBE6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98E2E5-C224-4578-B591-999FD72A068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F07BF23-BA51-459F-B180-2D32F53C744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5E4CB6A-EABD-475E-8A95-A675242DE235}"/>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6" name="Alt Bilgi Yer Tutucusu 5">
            <a:extLst>
              <a:ext uri="{FF2B5EF4-FFF2-40B4-BE49-F238E27FC236}">
                <a16:creationId xmlns:a16="http://schemas.microsoft.com/office/drawing/2014/main" id="{FC4E961A-2149-4800-A6F2-0573C2654BE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6A11292-56DA-4996-B926-75E4020E2FD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514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E040F7-9359-46BD-A27C-8E26EDEF60D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545C256-9FFB-4631-BB77-8DAE62B89D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0E407E8-2233-447F-907F-0EFE3251183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88633DD-CA2C-4E59-B285-5F1FCD1AF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EA3191A-2C84-43B7-B2A9-CBA8F422B41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55FAF74-FDBC-42C1-9B1A-A337423A8F76}"/>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8" name="Alt Bilgi Yer Tutucusu 7">
            <a:extLst>
              <a:ext uri="{FF2B5EF4-FFF2-40B4-BE49-F238E27FC236}">
                <a16:creationId xmlns:a16="http://schemas.microsoft.com/office/drawing/2014/main" id="{17A06355-8B20-4A5F-A75A-2E57E06C16D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20BB1B1-ED23-4C75-8A22-4D7DEF2E2313}"/>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69812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B8501C-416E-4FC5-B7C5-B0A120100A9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022FA3C-60B3-4304-A264-1C1794C5F418}"/>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4" name="Alt Bilgi Yer Tutucusu 3">
            <a:extLst>
              <a:ext uri="{FF2B5EF4-FFF2-40B4-BE49-F238E27FC236}">
                <a16:creationId xmlns:a16="http://schemas.microsoft.com/office/drawing/2014/main" id="{DE7B80CC-487E-4AC1-9126-FFDEA534BA5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61440CA-25AA-4622-936F-8731D9EC26E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95547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1962305-D276-4ED5-9D17-5182AB9AC9E8}"/>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3" name="Alt Bilgi Yer Tutucusu 2">
            <a:extLst>
              <a:ext uri="{FF2B5EF4-FFF2-40B4-BE49-F238E27FC236}">
                <a16:creationId xmlns:a16="http://schemas.microsoft.com/office/drawing/2014/main" id="{6B389F96-E429-4E2D-A388-8D4F7C63B44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C9152D3-662B-4A24-84CD-93445E2E53AA}"/>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336256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DA2CA-5920-43FF-8B1C-55F4DE7719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C7DDAFE-3B4A-467A-B607-C0C3D0D3A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D14A6F1-7CF3-4A82-A73E-E79FCF65B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4C097CB-1DE5-41DE-886F-7051E3DD6210}"/>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6" name="Alt Bilgi Yer Tutucusu 5">
            <a:extLst>
              <a:ext uri="{FF2B5EF4-FFF2-40B4-BE49-F238E27FC236}">
                <a16:creationId xmlns:a16="http://schemas.microsoft.com/office/drawing/2014/main" id="{D43D3AD4-F917-4568-8137-E08C9F1ECFD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9A84EF3-0FF5-44DB-98A7-88A0A545535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17368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59C263-7E8E-4FA5-A002-0E757F4F59D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E694222-0D46-42B9-A3F4-7BB7C4FB9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26C6D70-9927-435A-9156-26D39BB82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6FE92D6-7237-455A-B1DE-CD0C06C3D288}"/>
              </a:ext>
            </a:extLst>
          </p:cNvPr>
          <p:cNvSpPr>
            <a:spLocks noGrp="1"/>
          </p:cNvSpPr>
          <p:nvPr>
            <p:ph type="dt" sz="half" idx="10"/>
          </p:nvPr>
        </p:nvSpPr>
        <p:spPr/>
        <p:txBody>
          <a:bodyPr/>
          <a:lstStyle/>
          <a:p>
            <a:fld id="{1F278FA2-6DEE-4668-8798-FF24C059BBFB}" type="datetimeFigureOut">
              <a:rPr lang="tr-TR" smtClean="0"/>
              <a:t>19.08.2023</a:t>
            </a:fld>
            <a:endParaRPr lang="tr-TR"/>
          </a:p>
        </p:txBody>
      </p:sp>
      <p:sp>
        <p:nvSpPr>
          <p:cNvPr id="6" name="Alt Bilgi Yer Tutucusu 5">
            <a:extLst>
              <a:ext uri="{FF2B5EF4-FFF2-40B4-BE49-F238E27FC236}">
                <a16:creationId xmlns:a16="http://schemas.microsoft.com/office/drawing/2014/main" id="{170A1AC1-3577-4367-A366-8A785BA0E2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D596F3E-3444-4933-922C-89F293530AE6}"/>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01294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F173B16-794C-4EF4-AD5B-7AD25D07F6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77AE5A6-E943-42DF-AE0D-C35BB4AF02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6A6DB71-62AF-4081-BF4B-DCAE5460DB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78FA2-6DEE-4668-8798-FF24C059BBFB}" type="datetimeFigureOut">
              <a:rPr lang="tr-TR" smtClean="0"/>
              <a:t>19.08.2023</a:t>
            </a:fld>
            <a:endParaRPr lang="tr-TR"/>
          </a:p>
        </p:txBody>
      </p:sp>
      <p:sp>
        <p:nvSpPr>
          <p:cNvPr id="5" name="Alt Bilgi Yer Tutucusu 4">
            <a:extLst>
              <a:ext uri="{FF2B5EF4-FFF2-40B4-BE49-F238E27FC236}">
                <a16:creationId xmlns:a16="http://schemas.microsoft.com/office/drawing/2014/main" id="{3B7ACF66-04CA-4690-8A4B-FDA99E65AF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E963764-FA20-42B5-B8F5-805AEFF2BB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60AEB-6E1B-4251-BE52-F43F4BD664A9}" type="slidenum">
              <a:rPr lang="tr-TR" smtClean="0"/>
              <a:t>‹#›</a:t>
            </a:fld>
            <a:endParaRPr lang="tr-TR"/>
          </a:p>
        </p:txBody>
      </p:sp>
    </p:spTree>
    <p:extLst>
      <p:ext uri="{BB962C8B-B14F-4D97-AF65-F5344CB8AC3E}">
        <p14:creationId xmlns:p14="http://schemas.microsoft.com/office/powerpoint/2010/main" val="335558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runwayml.com/ai-magic-tools/" TargetMode="External"/><Relationship Id="rId3" Type="http://schemas.openxmlformats.org/officeDocument/2006/relationships/hyperlink" Target="https://www.midjourney.com/" TargetMode="External"/><Relationship Id="rId7" Type="http://schemas.openxmlformats.org/officeDocument/2006/relationships/hyperlink" Target="https://www.aiplusinfo.com/blog/ai-music-generators/"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tome.app/" TargetMode="External"/><Relationship Id="rId5" Type="http://schemas.openxmlformats.org/officeDocument/2006/relationships/hyperlink" Target="https://github.com/features/copilot" TargetMode="External"/><Relationship Id="rId10" Type="http://schemas.openxmlformats.org/officeDocument/2006/relationships/hyperlink" Target="https://bard.google.com/" TargetMode="External"/><Relationship Id="rId4" Type="http://schemas.openxmlformats.org/officeDocument/2006/relationships/hyperlink" Target="https://openai.com/dall-e-2" TargetMode="External"/><Relationship Id="rId9" Type="http://schemas.openxmlformats.org/officeDocument/2006/relationships/hyperlink" Target="https://ai.googleblog.com/2022/06/minerva-solving-quantitative-reasoning.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rxiv.org/abs/2306.15666"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astyle.apa.org/blog/how-to-cite-chatgp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ducational-innovation.sydney.edu.au/teaching@sydney/chatgpt-is-old-news-how-do-we-assess-in-the-age-of-ai-writing-co-pilots/?fbclid=IwAR1JSRu8bjMo8H8zX5VJl-BjqyArQxikEpM898MVCLPm_cU3vblLgNE7GpQ_aem_AV28MDpP_1nOo4_m4IJFhy0EyKy3uN2YBFO4BIms8g7O507zESUxe5fznU4W-JE7T9k"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theguardian.com/technology/2023/jul/04/uk-universities-draw-up-guiding-principles-on-generative-ai"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42F84E-9F2C-4C02-B4B2-E143ABC95BB8}"/>
              </a:ext>
            </a:extLst>
          </p:cNvPr>
          <p:cNvSpPr>
            <a:spLocks noGrp="1"/>
          </p:cNvSpPr>
          <p:nvPr>
            <p:ph type="ctrTitle"/>
          </p:nvPr>
        </p:nvSpPr>
        <p:spPr>
          <a:xfrm>
            <a:off x="165537" y="220718"/>
            <a:ext cx="11958145" cy="1828800"/>
          </a:xfrm>
        </p:spPr>
        <p:txBody>
          <a:bodyPr>
            <a:normAutofit/>
          </a:bodyPr>
          <a:lstStyle/>
          <a:p>
            <a:r>
              <a:rPr lang="en-GB" altLang="en-US" sz="4800" dirty="0">
                <a:solidFill>
                  <a:schemeClr val="bg1"/>
                </a:solidFill>
              </a:rPr>
              <a:t>Developing institutional policies on artificial intelligence and academic conduct</a:t>
            </a:r>
            <a:endParaRPr lang="tr-TR" sz="4800" b="1" dirty="0">
              <a:solidFill>
                <a:schemeClr val="bg1"/>
              </a:solidFill>
              <a:latin typeface="Arial" panose="020B0604020202020204" pitchFamily="34" charset="0"/>
              <a:cs typeface="Arial" panose="020B0604020202020204" pitchFamily="34" charset="0"/>
            </a:endParaRPr>
          </a:p>
        </p:txBody>
      </p:sp>
      <p:sp>
        <p:nvSpPr>
          <p:cNvPr id="3" name="Alt Başlık 2">
            <a:extLst>
              <a:ext uri="{FF2B5EF4-FFF2-40B4-BE49-F238E27FC236}">
                <a16:creationId xmlns:a16="http://schemas.microsoft.com/office/drawing/2014/main" id="{F60DA8BF-AA61-43F4-A1C0-AAAC6B73E788}"/>
              </a:ext>
            </a:extLst>
          </p:cNvPr>
          <p:cNvSpPr>
            <a:spLocks noGrp="1"/>
          </p:cNvSpPr>
          <p:nvPr>
            <p:ph type="subTitle" idx="1"/>
          </p:nvPr>
        </p:nvSpPr>
        <p:spPr>
          <a:xfrm>
            <a:off x="1437290" y="2628900"/>
            <a:ext cx="9144000" cy="1655762"/>
          </a:xfrm>
        </p:spPr>
        <p:txBody>
          <a:bodyPr/>
          <a:lstStyle/>
          <a:p>
            <a:pPr eaLnBrk="1" hangingPunct="1"/>
            <a:r>
              <a:rPr lang="en-GB" altLang="en-US" sz="2400" dirty="0">
                <a:solidFill>
                  <a:schemeClr val="bg1"/>
                </a:solidFill>
              </a:rPr>
              <a:t>Dr Irene Glendinning</a:t>
            </a:r>
          </a:p>
          <a:p>
            <a:pPr eaLnBrk="1" hangingPunct="1"/>
            <a:r>
              <a:rPr lang="en-GB" altLang="en-US" sz="2400" dirty="0">
                <a:solidFill>
                  <a:schemeClr val="bg1"/>
                </a:solidFill>
              </a:rPr>
              <a:t>Academic Integrity Lead</a:t>
            </a:r>
          </a:p>
          <a:p>
            <a:pPr eaLnBrk="1" hangingPunct="1"/>
            <a:r>
              <a:rPr lang="en-GB" altLang="en-US" sz="2400" dirty="0">
                <a:solidFill>
                  <a:schemeClr val="bg1"/>
                </a:solidFill>
              </a:rPr>
              <a:t>Coventry University Group</a:t>
            </a:r>
          </a:p>
        </p:txBody>
      </p:sp>
      <p:sp>
        <p:nvSpPr>
          <p:cNvPr id="4" name="PoljeZBesedilom 3"/>
          <p:cNvSpPr txBox="1"/>
          <p:nvPr/>
        </p:nvSpPr>
        <p:spPr>
          <a:xfrm>
            <a:off x="633413" y="4229100"/>
            <a:ext cx="10925174" cy="723275"/>
          </a:xfrm>
          <a:prstGeom prst="rect">
            <a:avLst/>
          </a:prstGeom>
          <a:noFill/>
        </p:spPr>
        <p:txBody>
          <a:bodyPr wrap="square" rtlCol="0">
            <a:spAutoFit/>
          </a:bodyPr>
          <a:lstStyle/>
          <a:p>
            <a:r>
              <a:rPr lang="en-US" sz="1200" b="1" dirty="0">
                <a:solidFill>
                  <a:schemeClr val="bg1"/>
                </a:solidFill>
              </a:rPr>
              <a:t>3</a:t>
            </a:r>
            <a:r>
              <a:rPr lang="en-US" sz="1200" b="1" baseline="30000" dirty="0">
                <a:solidFill>
                  <a:schemeClr val="bg1"/>
                </a:solidFill>
              </a:rPr>
              <a:t>rd</a:t>
            </a:r>
            <a:r>
              <a:rPr lang="en-US" sz="1200" b="1" dirty="0">
                <a:solidFill>
                  <a:schemeClr val="bg1"/>
                </a:solidFill>
              </a:rPr>
              <a:t> ENAI Academic Integrity Summer School 2023</a:t>
            </a:r>
            <a:r>
              <a:rPr lang="sl-SI" sz="1200" b="1" dirty="0">
                <a:solidFill>
                  <a:schemeClr val="bg1"/>
                </a:solidFill>
              </a:rPr>
              <a:t>, </a:t>
            </a:r>
            <a:r>
              <a:rPr lang="en-US" sz="1200" dirty="0">
                <a:solidFill>
                  <a:schemeClr val="bg1"/>
                </a:solidFill>
              </a:rPr>
              <a:t>21st – 25th August 2023</a:t>
            </a:r>
            <a:r>
              <a:rPr lang="sl-SI" sz="1200" dirty="0">
                <a:solidFill>
                  <a:schemeClr val="bg1"/>
                </a:solidFill>
              </a:rPr>
              <a:t>, </a:t>
            </a:r>
            <a:r>
              <a:rPr lang="en-US" sz="1200" dirty="0">
                <a:solidFill>
                  <a:schemeClr val="bg1"/>
                </a:solidFill>
              </a:rPr>
              <a:t>Faculty of Electrical Engineering and Computer Science, University of Maribor, Slovenia</a:t>
            </a:r>
          </a:p>
          <a:p>
            <a:endParaRPr lang="en-US" sz="1100" b="1" dirty="0">
              <a:solidFill>
                <a:schemeClr val="bg1"/>
              </a:solidFill>
            </a:endParaRPr>
          </a:p>
          <a:p>
            <a:endParaRPr lang="sl-SI" dirty="0">
              <a:solidFill>
                <a:schemeClr val="bg1"/>
              </a:solidFill>
            </a:endParaRPr>
          </a:p>
        </p:txBody>
      </p:sp>
    </p:spTree>
    <p:extLst>
      <p:ext uri="{BB962C8B-B14F-4D97-AF65-F5344CB8AC3E}">
        <p14:creationId xmlns:p14="http://schemas.microsoft.com/office/powerpoint/2010/main" val="43636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575441" y="365125"/>
            <a:ext cx="10778359" cy="1325563"/>
          </a:xfrm>
        </p:spPr>
        <p:txBody>
          <a:bodyPr/>
          <a:lstStyle/>
          <a:p>
            <a:r>
              <a:rPr lang="en-GB" sz="4400" b="1" dirty="0">
                <a:solidFill>
                  <a:srgbClr val="0070C0"/>
                </a:solidFill>
              </a:rPr>
              <a:t>Type 1: Text improvement tools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lstStyle/>
          <a:p>
            <a:pPr marL="0" indent="0">
              <a:buNone/>
            </a:pPr>
            <a:r>
              <a:rPr lang="en-GB" sz="2800" b="1" dirty="0">
                <a:solidFill>
                  <a:srgbClr val="0070C0"/>
                </a:solidFill>
              </a:rPr>
              <a:t>Spellcheckers, paraphrasers, thesauri, grammar checkers</a:t>
            </a:r>
            <a:endParaRPr lang="en-GB" b="1" dirty="0">
              <a:solidFill>
                <a:srgbClr val="0070C0"/>
              </a:solidFill>
            </a:endParaRPr>
          </a:p>
          <a:p>
            <a:pPr marL="0" indent="0">
              <a:buNone/>
            </a:pPr>
            <a:r>
              <a:rPr lang="en-GB" b="1" dirty="0">
                <a:solidFill>
                  <a:srgbClr val="0070C0"/>
                </a:solidFill>
              </a:rPr>
              <a:t>Appropriate uses:</a:t>
            </a:r>
          </a:p>
          <a:p>
            <a:r>
              <a:rPr lang="en-GB" dirty="0">
                <a:solidFill>
                  <a:srgbClr val="0070C0"/>
                </a:solidFill>
              </a:rPr>
              <a:t>Spellcheckers, predictive text</a:t>
            </a:r>
            <a:r>
              <a:rPr lang="en-GB" b="1" dirty="0">
                <a:solidFill>
                  <a:srgbClr val="0070C0"/>
                </a:solidFill>
              </a:rPr>
              <a:t> </a:t>
            </a:r>
            <a:r>
              <a:rPr lang="en-GB" dirty="0">
                <a:solidFill>
                  <a:srgbClr val="0070C0"/>
                </a:solidFill>
              </a:rPr>
              <a:t>– always OK, no restrictions</a:t>
            </a:r>
          </a:p>
          <a:p>
            <a:r>
              <a:rPr lang="en-GB" dirty="0">
                <a:solidFill>
                  <a:srgbClr val="0070C0"/>
                </a:solidFill>
              </a:rPr>
              <a:t>Grammar checkers, paraphrasers, thesauri </a:t>
            </a:r>
          </a:p>
          <a:p>
            <a:pPr lvl="1"/>
            <a:r>
              <a:rPr lang="en-GB" dirty="0">
                <a:solidFill>
                  <a:srgbClr val="0070C0"/>
                </a:solidFill>
              </a:rPr>
              <a:t>To aid people with special learning needs</a:t>
            </a:r>
          </a:p>
          <a:p>
            <a:pPr lvl="1"/>
            <a:r>
              <a:rPr lang="en-GB" dirty="0">
                <a:solidFill>
                  <a:srgbClr val="0070C0"/>
                </a:solidFill>
              </a:rPr>
              <a:t>To improve writing and grammar</a:t>
            </a:r>
          </a:p>
          <a:p>
            <a:pPr marL="0" indent="0">
              <a:buNone/>
            </a:pPr>
            <a:r>
              <a:rPr lang="en-GB" b="1" dirty="0">
                <a:solidFill>
                  <a:srgbClr val="0070C0"/>
                </a:solidFill>
              </a:rPr>
              <a:t>Inappropriate uses:</a:t>
            </a:r>
          </a:p>
          <a:p>
            <a:r>
              <a:rPr lang="en-GB" dirty="0">
                <a:solidFill>
                  <a:srgbClr val="0070C0"/>
                </a:solidFill>
              </a:rPr>
              <a:t>Grammar checkers, paraphrasers, thesauri</a:t>
            </a:r>
          </a:p>
          <a:p>
            <a:pPr lvl="1"/>
            <a:r>
              <a:rPr lang="en-GB" dirty="0">
                <a:solidFill>
                  <a:srgbClr val="0070C0"/>
                </a:solidFill>
              </a:rPr>
              <a:t>To hide plagiarism or reduce similarity using synonyms and word-spinning</a:t>
            </a:r>
          </a:p>
          <a:p>
            <a:pPr marL="0" indent="0">
              <a:buNone/>
            </a:pPr>
            <a:endParaRPr lang="tr-TR" dirty="0"/>
          </a:p>
        </p:txBody>
      </p:sp>
    </p:spTree>
    <p:extLst>
      <p:ext uri="{BB962C8B-B14F-4D97-AF65-F5344CB8AC3E}">
        <p14:creationId xmlns:p14="http://schemas.microsoft.com/office/powerpoint/2010/main" val="337087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512379" y="365125"/>
            <a:ext cx="10841421" cy="1325563"/>
          </a:xfrm>
        </p:spPr>
        <p:txBody>
          <a:bodyPr/>
          <a:lstStyle/>
          <a:p>
            <a:r>
              <a:rPr lang="en-GB" sz="4400" b="1" dirty="0">
                <a:solidFill>
                  <a:srgbClr val="0070C0"/>
                </a:solidFill>
              </a:rPr>
              <a:t>Type 2: Language conversion tools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lstStyle/>
          <a:p>
            <a:pPr marL="0" indent="0">
              <a:buNone/>
            </a:pPr>
            <a:r>
              <a:rPr lang="en-GB" b="1" dirty="0">
                <a:solidFill>
                  <a:srgbClr val="0070C0"/>
                </a:solidFill>
              </a:rPr>
              <a:t>Tools: </a:t>
            </a:r>
            <a:r>
              <a:rPr lang="en-GB" b="1" dirty="0" err="1">
                <a:solidFill>
                  <a:srgbClr val="0070C0"/>
                </a:solidFill>
              </a:rPr>
              <a:t>eg</a:t>
            </a:r>
            <a:r>
              <a:rPr lang="en-GB" b="1" dirty="0">
                <a:solidFill>
                  <a:srgbClr val="0070C0"/>
                </a:solidFill>
              </a:rPr>
              <a:t> </a:t>
            </a:r>
            <a:r>
              <a:rPr lang="en-GB" dirty="0">
                <a:solidFill>
                  <a:srgbClr val="0070C0"/>
                </a:solidFill>
              </a:rPr>
              <a:t>Google Translate, </a:t>
            </a:r>
            <a:r>
              <a:rPr lang="en-GB" dirty="0" err="1">
                <a:solidFill>
                  <a:srgbClr val="0070C0"/>
                </a:solidFill>
              </a:rPr>
              <a:t>DeepL</a:t>
            </a:r>
            <a:r>
              <a:rPr lang="en-GB" dirty="0">
                <a:solidFill>
                  <a:srgbClr val="0070C0"/>
                </a:solidFill>
              </a:rPr>
              <a:t>, Dragon software, speech to text. </a:t>
            </a:r>
          </a:p>
          <a:p>
            <a:pPr marL="0" indent="0">
              <a:buNone/>
            </a:pPr>
            <a:r>
              <a:rPr lang="en-GB" b="1" dirty="0">
                <a:solidFill>
                  <a:srgbClr val="0070C0"/>
                </a:solidFill>
              </a:rPr>
              <a:t>Appropriate uses:</a:t>
            </a:r>
          </a:p>
          <a:p>
            <a:r>
              <a:rPr lang="en-GB" dirty="0">
                <a:solidFill>
                  <a:srgbClr val="0070C0"/>
                </a:solidFill>
              </a:rPr>
              <a:t>Converting from one medium to another by students with disabilities</a:t>
            </a:r>
          </a:p>
          <a:p>
            <a:r>
              <a:rPr lang="en-GB" dirty="0">
                <a:solidFill>
                  <a:srgbClr val="0070C0"/>
                </a:solidFill>
              </a:rPr>
              <a:t>Supporting academic writing and reading, learning languages</a:t>
            </a:r>
          </a:p>
          <a:p>
            <a:pPr marL="0" indent="0">
              <a:buNone/>
            </a:pPr>
            <a:r>
              <a:rPr lang="en-GB" b="1" dirty="0">
                <a:solidFill>
                  <a:srgbClr val="0070C0"/>
                </a:solidFill>
              </a:rPr>
              <a:t>Inappropriate uses:</a:t>
            </a:r>
            <a:endParaRPr lang="en-GB" dirty="0">
              <a:solidFill>
                <a:srgbClr val="0070C0"/>
              </a:solidFill>
            </a:endParaRPr>
          </a:p>
          <a:p>
            <a:r>
              <a:rPr lang="en-GB" dirty="0">
                <a:solidFill>
                  <a:srgbClr val="0070C0"/>
                </a:solidFill>
              </a:rPr>
              <a:t>Write assignment in first language, translate to English, submit</a:t>
            </a:r>
          </a:p>
          <a:p>
            <a:r>
              <a:rPr lang="en-GB" dirty="0">
                <a:solidFill>
                  <a:srgbClr val="0070C0"/>
                </a:solidFill>
              </a:rPr>
              <a:t>Copy paragraphs in another language, translate to English, submit</a:t>
            </a:r>
          </a:p>
          <a:p>
            <a:r>
              <a:rPr lang="en-GB" dirty="0">
                <a:solidFill>
                  <a:srgbClr val="0070C0"/>
                </a:solidFill>
              </a:rPr>
              <a:t>‘Forward and Back’ translation to reduce the similarity percentage</a:t>
            </a:r>
          </a:p>
          <a:p>
            <a:pPr marL="0" indent="0">
              <a:buNone/>
            </a:pPr>
            <a:endParaRPr lang="tr-TR" dirty="0"/>
          </a:p>
        </p:txBody>
      </p:sp>
    </p:spTree>
    <p:extLst>
      <p:ext uri="{BB962C8B-B14F-4D97-AF65-F5344CB8AC3E}">
        <p14:creationId xmlns:p14="http://schemas.microsoft.com/office/powerpoint/2010/main" val="269835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496614" y="365125"/>
            <a:ext cx="10857186" cy="1325563"/>
          </a:xfrm>
        </p:spPr>
        <p:txBody>
          <a:bodyPr/>
          <a:lstStyle/>
          <a:p>
            <a:r>
              <a:rPr lang="en-GB" sz="4400" b="1" dirty="0">
                <a:solidFill>
                  <a:srgbClr val="0070C0"/>
                </a:solidFill>
              </a:rPr>
              <a:t>Type 3: Textual content generation tools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77500" lnSpcReduction="20000"/>
          </a:bodyPr>
          <a:lstStyle/>
          <a:p>
            <a:pPr marL="0" indent="0">
              <a:buNone/>
            </a:pPr>
            <a:r>
              <a:rPr lang="en-GB" b="1" dirty="0">
                <a:solidFill>
                  <a:srgbClr val="0070C0"/>
                </a:solidFill>
              </a:rPr>
              <a:t>Appropriate uses of these tools</a:t>
            </a:r>
            <a:r>
              <a:rPr lang="en-GB" dirty="0">
                <a:solidFill>
                  <a:srgbClr val="0070C0"/>
                </a:solidFill>
              </a:rPr>
              <a:t>:</a:t>
            </a:r>
          </a:p>
          <a:p>
            <a:r>
              <a:rPr lang="en-GB" dirty="0">
                <a:solidFill>
                  <a:srgbClr val="0070C0"/>
                </a:solidFill>
              </a:rPr>
              <a:t>Conduct research into essay bots and critically evaluate </a:t>
            </a:r>
          </a:p>
          <a:p>
            <a:r>
              <a:rPr lang="en-GB" dirty="0">
                <a:solidFill>
                  <a:srgbClr val="0070C0"/>
                </a:solidFill>
              </a:rPr>
              <a:t>Get some ideas for a literature review or background research</a:t>
            </a:r>
          </a:p>
          <a:p>
            <a:r>
              <a:rPr lang="en-GB" dirty="0">
                <a:solidFill>
                  <a:srgbClr val="0070C0"/>
                </a:solidFill>
              </a:rPr>
              <a:t>Generate material to provide a starting point for a piece of work, then develop, check accuracy, acknowledge use</a:t>
            </a:r>
          </a:p>
          <a:p>
            <a:pPr marL="0" indent="0">
              <a:buNone/>
            </a:pPr>
            <a:r>
              <a:rPr lang="en-GB" b="1" dirty="0">
                <a:solidFill>
                  <a:srgbClr val="0070C0"/>
                </a:solidFill>
              </a:rPr>
              <a:t>Inappropriate uses of these tools</a:t>
            </a:r>
          </a:p>
          <a:p>
            <a:r>
              <a:rPr lang="en-GB" dirty="0">
                <a:solidFill>
                  <a:srgbClr val="0070C0"/>
                </a:solidFill>
              </a:rPr>
              <a:t>Answering an exam question in real-time</a:t>
            </a:r>
          </a:p>
          <a:p>
            <a:r>
              <a:rPr lang="en-GB" dirty="0">
                <a:solidFill>
                  <a:srgbClr val="0070C0"/>
                </a:solidFill>
              </a:rPr>
              <a:t>Adding paragraphs of generated text to an assignment then submitting it with minor or no changes</a:t>
            </a:r>
          </a:p>
          <a:p>
            <a:r>
              <a:rPr lang="en-GB" dirty="0">
                <a:solidFill>
                  <a:srgbClr val="0070C0"/>
                </a:solidFill>
              </a:rPr>
              <a:t>Generating content for requirements of a whole assignment or dissertation, then submit with minor or no changes</a:t>
            </a:r>
          </a:p>
          <a:p>
            <a:r>
              <a:rPr lang="en-GB" dirty="0">
                <a:solidFill>
                  <a:srgbClr val="0070C0"/>
                </a:solidFill>
              </a:rPr>
              <a:t>Asking “Alexa” for help with exam questions</a:t>
            </a:r>
          </a:p>
          <a:p>
            <a:r>
              <a:rPr lang="en-GB" dirty="0">
                <a:solidFill>
                  <a:srgbClr val="0070C0"/>
                </a:solidFill>
              </a:rPr>
              <a:t>If the tutor has told students not to use any of these tools for an assignment</a:t>
            </a:r>
          </a:p>
          <a:p>
            <a:pPr marL="0" indent="0">
              <a:buNone/>
            </a:pPr>
            <a:endParaRPr lang="tr-TR" dirty="0"/>
          </a:p>
        </p:txBody>
      </p:sp>
    </p:spTree>
    <p:extLst>
      <p:ext uri="{BB962C8B-B14F-4D97-AF65-F5344CB8AC3E}">
        <p14:creationId xmlns:p14="http://schemas.microsoft.com/office/powerpoint/2010/main" val="1727459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331076" y="365125"/>
            <a:ext cx="9199179" cy="1325563"/>
          </a:xfrm>
        </p:spPr>
        <p:txBody>
          <a:bodyPr/>
          <a:lstStyle/>
          <a:p>
            <a:r>
              <a:rPr lang="en-GB" sz="4400" b="1" dirty="0">
                <a:solidFill>
                  <a:srgbClr val="0070C0"/>
                </a:solidFill>
              </a:rPr>
              <a:t>Type 4: Non-textual content generation tools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92500" lnSpcReduction="20000"/>
          </a:bodyPr>
          <a:lstStyle/>
          <a:p>
            <a:pPr marL="0" indent="0">
              <a:buNone/>
            </a:pPr>
            <a:r>
              <a:rPr lang="en-GB" b="1" dirty="0">
                <a:solidFill>
                  <a:srgbClr val="0070C0"/>
                </a:solidFill>
              </a:rPr>
              <a:t>Tools </a:t>
            </a:r>
            <a:r>
              <a:rPr lang="en-GB" dirty="0">
                <a:solidFill>
                  <a:srgbClr val="0070C0"/>
                </a:solidFill>
              </a:rPr>
              <a:t>that generate programming code, music, graphics, artworks, etc, </a:t>
            </a:r>
            <a:r>
              <a:rPr lang="en-GB" dirty="0" err="1">
                <a:solidFill>
                  <a:srgbClr val="0070C0"/>
                </a:solidFill>
              </a:rPr>
              <a:t>eg</a:t>
            </a:r>
            <a:r>
              <a:rPr lang="en-GB" dirty="0">
                <a:solidFill>
                  <a:srgbClr val="0070C0"/>
                </a:solidFill>
              </a:rPr>
              <a:t>: </a:t>
            </a:r>
            <a:r>
              <a:rPr lang="en-GB" dirty="0" err="1">
                <a:hlinkClick r:id="rId3"/>
              </a:rPr>
              <a:t>Midjourney</a:t>
            </a:r>
            <a:r>
              <a:rPr lang="en-GB" dirty="0"/>
              <a:t>, </a:t>
            </a:r>
            <a:r>
              <a:rPr lang="en-GB" dirty="0">
                <a:hlinkClick r:id="rId4"/>
              </a:rPr>
              <a:t>DALL-E-2</a:t>
            </a:r>
            <a:r>
              <a:rPr lang="en-GB" dirty="0"/>
              <a:t>, </a:t>
            </a:r>
            <a:r>
              <a:rPr lang="en-GB" dirty="0" err="1">
                <a:hlinkClick r:id="rId5"/>
              </a:rPr>
              <a:t>Github</a:t>
            </a:r>
            <a:r>
              <a:rPr lang="en-GB" dirty="0">
                <a:hlinkClick r:id="rId5"/>
              </a:rPr>
              <a:t> Co-Pilot</a:t>
            </a:r>
            <a:r>
              <a:rPr lang="en-GB" dirty="0"/>
              <a:t>, </a:t>
            </a:r>
            <a:r>
              <a:rPr lang="en-GB" dirty="0">
                <a:hlinkClick r:id="rId6"/>
              </a:rPr>
              <a:t>Tome</a:t>
            </a:r>
            <a:r>
              <a:rPr lang="en-GB" dirty="0"/>
              <a:t>, </a:t>
            </a:r>
            <a:r>
              <a:rPr lang="en-GB" dirty="0">
                <a:hlinkClick r:id="rId7"/>
              </a:rPr>
              <a:t>AI-Plus</a:t>
            </a:r>
            <a:r>
              <a:rPr lang="en-GB" dirty="0"/>
              <a:t>, </a:t>
            </a:r>
            <a:r>
              <a:rPr lang="en-GB" dirty="0">
                <a:hlinkClick r:id="rId8"/>
              </a:rPr>
              <a:t>Runway</a:t>
            </a:r>
            <a:r>
              <a:rPr lang="en-GB" dirty="0"/>
              <a:t>, </a:t>
            </a:r>
            <a:r>
              <a:rPr lang="en-GB" dirty="0">
                <a:hlinkClick r:id="rId9"/>
              </a:rPr>
              <a:t>Minerva</a:t>
            </a:r>
            <a:r>
              <a:rPr lang="en-GB" dirty="0"/>
              <a:t>, </a:t>
            </a:r>
            <a:r>
              <a:rPr lang="en-GB" dirty="0">
                <a:hlinkClick r:id="rId10"/>
              </a:rPr>
              <a:t>Bard</a:t>
            </a:r>
            <a:endParaRPr lang="en-GB" dirty="0"/>
          </a:p>
          <a:p>
            <a:pPr marL="0" indent="0">
              <a:buNone/>
            </a:pPr>
            <a:r>
              <a:rPr lang="en-GB" b="1" dirty="0">
                <a:solidFill>
                  <a:srgbClr val="0070C0"/>
                </a:solidFill>
              </a:rPr>
              <a:t>Appropriate use of these tools:</a:t>
            </a:r>
          </a:p>
          <a:p>
            <a:r>
              <a:rPr lang="en-GB" dirty="0">
                <a:solidFill>
                  <a:srgbClr val="0070C0"/>
                </a:solidFill>
              </a:rPr>
              <a:t>To give students inspiration to get started</a:t>
            </a:r>
          </a:p>
          <a:p>
            <a:r>
              <a:rPr lang="en-GB" dirty="0">
                <a:solidFill>
                  <a:srgbClr val="0070C0"/>
                </a:solidFill>
              </a:rPr>
              <a:t>If the tutor has asked or advised students to use one of these tools for an assignment</a:t>
            </a:r>
          </a:p>
          <a:p>
            <a:r>
              <a:rPr lang="en-GB" dirty="0">
                <a:solidFill>
                  <a:srgbClr val="0070C0"/>
                </a:solidFill>
              </a:rPr>
              <a:t>Always acknowledge what tool was used and keep drafts</a:t>
            </a:r>
          </a:p>
          <a:p>
            <a:pPr marL="0" indent="0">
              <a:buNone/>
            </a:pPr>
            <a:r>
              <a:rPr lang="en-GB" b="1" dirty="0">
                <a:solidFill>
                  <a:srgbClr val="0070C0"/>
                </a:solidFill>
              </a:rPr>
              <a:t>Inappropriate use of these tools:</a:t>
            </a:r>
          </a:p>
          <a:p>
            <a:r>
              <a:rPr lang="en-GB" dirty="0">
                <a:solidFill>
                  <a:srgbClr val="0070C0"/>
                </a:solidFill>
              </a:rPr>
              <a:t>Input the assignment task to the tool and submit the output unchanged or with minor changes as your own work</a:t>
            </a:r>
          </a:p>
          <a:p>
            <a:r>
              <a:rPr lang="en-GB" dirty="0">
                <a:solidFill>
                  <a:srgbClr val="0070C0"/>
                </a:solidFill>
              </a:rPr>
              <a:t>If the tutor has told students not to use any of these tools for an assignment</a:t>
            </a:r>
          </a:p>
          <a:p>
            <a:endParaRPr lang="en-GB" dirty="0"/>
          </a:p>
          <a:p>
            <a:pPr marL="0" indent="0">
              <a:buNone/>
            </a:pPr>
            <a:endParaRPr lang="tr-TR" dirty="0"/>
          </a:p>
        </p:txBody>
      </p:sp>
    </p:spTree>
    <p:extLst>
      <p:ext uri="{BB962C8B-B14F-4D97-AF65-F5344CB8AC3E}">
        <p14:creationId xmlns:p14="http://schemas.microsoft.com/office/powerpoint/2010/main" val="1817038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sz="4400" b="1" dirty="0">
                <a:solidFill>
                  <a:srgbClr val="0070C0"/>
                </a:solidFill>
              </a:rPr>
              <a:t>Type 5: AI Detection tools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lnSpcReduction="10000"/>
          </a:bodyPr>
          <a:lstStyle/>
          <a:p>
            <a:r>
              <a:rPr lang="en-GB" dirty="0">
                <a:solidFill>
                  <a:srgbClr val="0070C0"/>
                </a:solidFill>
              </a:rPr>
              <a:t>Tools: </a:t>
            </a:r>
            <a:r>
              <a:rPr lang="en-GB" dirty="0" err="1">
                <a:solidFill>
                  <a:srgbClr val="0070C0"/>
                </a:solidFill>
              </a:rPr>
              <a:t>CopyLeaks</a:t>
            </a:r>
            <a:r>
              <a:rPr lang="en-GB" dirty="0">
                <a:solidFill>
                  <a:srgbClr val="0070C0"/>
                </a:solidFill>
              </a:rPr>
              <a:t>, GPT Zero, Turnitin’s AI detector, </a:t>
            </a:r>
            <a:r>
              <a:rPr lang="en-GB" dirty="0" err="1">
                <a:solidFill>
                  <a:srgbClr val="0070C0"/>
                </a:solidFill>
              </a:rPr>
              <a:t>ChatGPT</a:t>
            </a:r>
            <a:endParaRPr lang="en-GB" dirty="0">
              <a:solidFill>
                <a:srgbClr val="0070C0"/>
              </a:solidFill>
            </a:endParaRPr>
          </a:p>
          <a:p>
            <a:r>
              <a:rPr lang="en-GB" dirty="0">
                <a:solidFill>
                  <a:srgbClr val="0070C0"/>
                </a:solidFill>
              </a:rPr>
              <a:t>AI detection software: Copyright and data privacy concerns about use with student work – no permission to upload the work</a:t>
            </a:r>
          </a:p>
          <a:p>
            <a:r>
              <a:rPr lang="en-GB" dirty="0">
                <a:solidFill>
                  <a:srgbClr val="0070C0"/>
                </a:solidFill>
              </a:rPr>
              <a:t>AI tools themselves can be asked to check (also not accurate)</a:t>
            </a:r>
          </a:p>
          <a:p>
            <a:r>
              <a:rPr lang="en-GB" dirty="0">
                <a:solidFill>
                  <a:srgbClr val="0070C0"/>
                </a:solidFill>
              </a:rPr>
              <a:t>Can use with care for deciding whether to pursue a case, but outputs not reliable enough to use as evidence</a:t>
            </a:r>
          </a:p>
          <a:p>
            <a:r>
              <a:rPr lang="en-GB" dirty="0">
                <a:solidFill>
                  <a:srgbClr val="0070C0"/>
                </a:solidFill>
              </a:rPr>
              <a:t>Turnitin’s AI detector: currently being tested at Coventry University Group – then we will decide how to deploy</a:t>
            </a:r>
          </a:p>
          <a:p>
            <a:pPr marL="0" indent="0">
              <a:buNone/>
            </a:pP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Weber-Wulff, D., </a:t>
            </a:r>
            <a:r>
              <a:rPr lang="en-GB"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Anohina-Naumeca</a:t>
            </a:r>
            <a: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en-GB"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Bjelobaba</a:t>
            </a:r>
            <a: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S., </a:t>
            </a:r>
            <a:r>
              <a:rPr lang="en-GB"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Folt</a:t>
            </a:r>
            <a:r>
              <a:rPr lang="en-GB" sz="1800"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ý</a:t>
            </a:r>
            <a:r>
              <a:rPr lang="en-GB"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nek</a:t>
            </a:r>
            <a: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 </a:t>
            </a:r>
            <a:r>
              <a:rPr lang="en-GB"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Guerrera</a:t>
            </a:r>
            <a: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-Dib, J., Popoola, O., </a:t>
            </a:r>
            <a:r>
              <a:rPr lang="en-GB" sz="1800"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Š</a:t>
            </a:r>
            <a:r>
              <a:rPr lang="en-GB"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igut</a:t>
            </a:r>
            <a: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  Waddington, L. (2023). Testing detection tools for AI-Generated Text. Preprint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https://arxiv.org/abs/2306.15666</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72031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solidFill>
                  <a:srgbClr val="008E40"/>
                </a:solidFill>
              </a:rPr>
              <a:t>Managing cases of AI misuse</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lstStyle/>
          <a:p>
            <a:r>
              <a:rPr lang="en-GB" dirty="0">
                <a:solidFill>
                  <a:srgbClr val="008E40"/>
                </a:solidFill>
              </a:rPr>
              <a:t>Many cases of AI misuse have already been detected and some proven at Coventry University</a:t>
            </a:r>
          </a:p>
          <a:p>
            <a:r>
              <a:rPr lang="en-GB" dirty="0">
                <a:solidFill>
                  <a:srgbClr val="008E40"/>
                </a:solidFill>
              </a:rPr>
              <a:t>Checklist of characteristics, but not sure how long this will apply</a:t>
            </a:r>
          </a:p>
          <a:p>
            <a:r>
              <a:rPr lang="en-GB" dirty="0">
                <a:solidFill>
                  <a:srgbClr val="008E40"/>
                </a:solidFill>
              </a:rPr>
              <a:t>If suspicions arise - follow same procedures as for contract cheating – </a:t>
            </a:r>
            <a:r>
              <a:rPr lang="en-GB" dirty="0" err="1">
                <a:solidFill>
                  <a:srgbClr val="008E40"/>
                </a:solidFill>
              </a:rPr>
              <a:t>ie</a:t>
            </a:r>
            <a:r>
              <a:rPr lang="en-GB" dirty="0">
                <a:solidFill>
                  <a:srgbClr val="008E40"/>
                </a:solidFill>
              </a:rPr>
              <a:t> call student for a viva to generate evidence, followed by an academic conduct meeting to decide outcomes</a:t>
            </a:r>
          </a:p>
          <a:p>
            <a:r>
              <a:rPr lang="en-GB" dirty="0">
                <a:solidFill>
                  <a:srgbClr val="008E40"/>
                </a:solidFill>
              </a:rPr>
              <a:t>Can use Turnitin Authorship to help generate evidence on cases</a:t>
            </a:r>
          </a:p>
          <a:p>
            <a:r>
              <a:rPr lang="en-GB" dirty="0">
                <a:solidFill>
                  <a:srgbClr val="008E40"/>
                </a:solidFill>
              </a:rPr>
              <a:t>Staff training on-going to improve ability to detect misuse</a:t>
            </a:r>
          </a:p>
          <a:p>
            <a:r>
              <a:rPr lang="en-GB" dirty="0">
                <a:solidFill>
                  <a:srgbClr val="008E40"/>
                </a:solidFill>
              </a:rPr>
              <a:t>Burden of proof “On Balance of Probabilities”</a:t>
            </a:r>
          </a:p>
        </p:txBody>
      </p:sp>
    </p:spTree>
    <p:extLst>
      <p:ext uri="{BB962C8B-B14F-4D97-AF65-F5344CB8AC3E}">
        <p14:creationId xmlns:p14="http://schemas.microsoft.com/office/powerpoint/2010/main" val="2014950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680545" y="373008"/>
            <a:ext cx="10515600" cy="1325563"/>
          </a:xfrm>
        </p:spPr>
        <p:txBody>
          <a:bodyPr/>
          <a:lstStyle/>
          <a:p>
            <a:r>
              <a:rPr lang="en-GB" altLang="en-US" dirty="0">
                <a:solidFill>
                  <a:srgbClr val="008E40"/>
                </a:solidFill>
              </a:rPr>
              <a:t>Misuse of AI tools: checklist</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537138"/>
            <a:ext cx="10515600" cy="5092262"/>
          </a:xfrm>
        </p:spPr>
        <p:txBody>
          <a:bodyPr>
            <a:normAutofit fontScale="85000" lnSpcReduction="20000"/>
          </a:bodyPr>
          <a:lstStyle/>
          <a:p>
            <a:r>
              <a:rPr lang="en-GB" altLang="en-US" sz="2000" dirty="0">
                <a:solidFill>
                  <a:srgbClr val="008E40"/>
                </a:solidFill>
              </a:rPr>
              <a:t>Lack of critical thinking, largely factual content </a:t>
            </a:r>
          </a:p>
          <a:p>
            <a:r>
              <a:rPr lang="en-GB" altLang="en-US" sz="2000" dirty="0">
                <a:solidFill>
                  <a:srgbClr val="008E40"/>
                </a:solidFill>
              </a:rPr>
              <a:t>Repetition of content </a:t>
            </a:r>
          </a:p>
          <a:p>
            <a:r>
              <a:rPr lang="en-GB" altLang="en-US" sz="2000" dirty="0">
                <a:solidFill>
                  <a:srgbClr val="008E40"/>
                </a:solidFill>
              </a:rPr>
              <a:t>Inaccuracies and completely made up “facts”</a:t>
            </a:r>
          </a:p>
          <a:p>
            <a:r>
              <a:rPr lang="en-GB" altLang="en-US" sz="2000" dirty="0">
                <a:solidFill>
                  <a:srgbClr val="008E40"/>
                </a:solidFill>
              </a:rPr>
              <a:t>References irrelevant / unavailable / old / fabricated / copied – but some genuine</a:t>
            </a:r>
          </a:p>
          <a:p>
            <a:r>
              <a:rPr lang="en-GB" altLang="en-US" sz="2000" dirty="0">
                <a:solidFill>
                  <a:srgbClr val="008E40"/>
                </a:solidFill>
              </a:rPr>
              <a:t>Content generic, off the point – but getting better</a:t>
            </a:r>
          </a:p>
          <a:p>
            <a:r>
              <a:rPr lang="en-GB" altLang="en-US" sz="2000" dirty="0">
                <a:solidFill>
                  <a:srgbClr val="008E40"/>
                </a:solidFill>
              </a:rPr>
              <a:t>Vocabulary, spelling (US/UK), </a:t>
            </a:r>
          </a:p>
          <a:p>
            <a:r>
              <a:rPr lang="en-GB" altLang="en-US" sz="2000" dirty="0">
                <a:solidFill>
                  <a:srgbClr val="008E40"/>
                </a:solidFill>
              </a:rPr>
              <a:t>Sentence length relatively uniform – no variability, “burstiness”</a:t>
            </a:r>
          </a:p>
          <a:p>
            <a:r>
              <a:rPr lang="en-GB" altLang="en-US" sz="2000" dirty="0">
                <a:solidFill>
                  <a:srgbClr val="008E40"/>
                </a:solidFill>
              </a:rPr>
              <a:t>Knowing the student: </a:t>
            </a:r>
          </a:p>
          <a:p>
            <a:pPr lvl="1"/>
            <a:r>
              <a:rPr lang="en-GB" altLang="en-US" sz="2000" dirty="0">
                <a:solidFill>
                  <a:srgbClr val="008E40"/>
                </a:solidFill>
              </a:rPr>
              <a:t>Grammar is just too perfect</a:t>
            </a:r>
          </a:p>
          <a:p>
            <a:pPr lvl="1"/>
            <a:r>
              <a:rPr lang="en-GB" altLang="en-US" sz="2000" dirty="0">
                <a:solidFill>
                  <a:srgbClr val="008E40"/>
                </a:solidFill>
              </a:rPr>
              <a:t>Could this student have written this? </a:t>
            </a:r>
          </a:p>
          <a:p>
            <a:pPr lvl="1"/>
            <a:r>
              <a:rPr lang="en-GB" altLang="en-US" sz="2000" dirty="0">
                <a:solidFill>
                  <a:srgbClr val="008E40"/>
                </a:solidFill>
              </a:rPr>
              <a:t>Writing, content too advanced</a:t>
            </a:r>
          </a:p>
          <a:p>
            <a:r>
              <a:rPr lang="en-GB" altLang="en-US" sz="2000" dirty="0">
                <a:solidFill>
                  <a:srgbClr val="008E40"/>
                </a:solidFill>
              </a:rPr>
              <a:t>Could it have been translated? – check language of references for clues</a:t>
            </a:r>
          </a:p>
          <a:p>
            <a:r>
              <a:rPr lang="en-GB" altLang="en-US" sz="2000" dirty="0">
                <a:solidFill>
                  <a:srgbClr val="008E40"/>
                </a:solidFill>
              </a:rPr>
              <a:t>Fabrication of data, references, facts – does it look genuine, repurposed, fake? </a:t>
            </a:r>
          </a:p>
          <a:p>
            <a:r>
              <a:rPr lang="en-GB" altLang="en-US" sz="2000" dirty="0">
                <a:solidFill>
                  <a:srgbClr val="008E40"/>
                </a:solidFill>
              </a:rPr>
              <a:t>Strange synonyms: a paraphrasing tool or word spinner could have been used</a:t>
            </a:r>
          </a:p>
          <a:p>
            <a:r>
              <a:rPr lang="en-GB" altLang="en-US" sz="2000" dirty="0">
                <a:solidFill>
                  <a:srgbClr val="008E40"/>
                </a:solidFill>
              </a:rPr>
              <a:t>Graphics, artwork: inaccurate portrayal of physical objects, anatomical features</a:t>
            </a:r>
          </a:p>
          <a:p>
            <a:pPr marL="0" indent="0">
              <a:buNone/>
            </a:pPr>
            <a:r>
              <a:rPr lang="en-GB" altLang="en-US" sz="2000" dirty="0">
                <a:solidFill>
                  <a:srgbClr val="008E40"/>
                </a:solidFill>
              </a:rPr>
              <a:t>Some could be signs of contract cheating. Essay mills and ghost writers also make use of these tools</a:t>
            </a:r>
          </a:p>
        </p:txBody>
      </p:sp>
    </p:spTree>
    <p:extLst>
      <p:ext uri="{BB962C8B-B14F-4D97-AF65-F5344CB8AC3E}">
        <p14:creationId xmlns:p14="http://schemas.microsoft.com/office/powerpoint/2010/main" val="85990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601718" y="349359"/>
            <a:ext cx="8912772" cy="1325563"/>
          </a:xfrm>
        </p:spPr>
        <p:txBody>
          <a:bodyPr/>
          <a:lstStyle/>
          <a:p>
            <a:r>
              <a:rPr lang="en-GB" dirty="0">
                <a:solidFill>
                  <a:srgbClr val="0070C0"/>
                </a:solidFill>
              </a:rPr>
              <a:t>Why do we need to be cautious about outputs from AI tools?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lstStyle/>
          <a:p>
            <a:r>
              <a:rPr lang="en-GB" dirty="0">
                <a:solidFill>
                  <a:srgbClr val="0070C0"/>
                </a:solidFill>
              </a:rPr>
              <a:t>Lack of accuracy</a:t>
            </a:r>
          </a:p>
          <a:p>
            <a:r>
              <a:rPr lang="en-GB" dirty="0">
                <a:solidFill>
                  <a:srgbClr val="0070C0"/>
                </a:solidFill>
              </a:rPr>
              <a:t>Lack of reliability</a:t>
            </a:r>
          </a:p>
          <a:p>
            <a:r>
              <a:rPr lang="en-GB" dirty="0">
                <a:solidFill>
                  <a:srgbClr val="0070C0"/>
                </a:solidFill>
              </a:rPr>
              <a:t>Bias – trained on materials that are biased</a:t>
            </a:r>
          </a:p>
          <a:p>
            <a:r>
              <a:rPr lang="en-GB" dirty="0">
                <a:solidFill>
                  <a:srgbClr val="0070C0"/>
                </a:solidFill>
              </a:rPr>
              <a:t>For student use in assessments:</a:t>
            </a:r>
          </a:p>
          <a:p>
            <a:pPr lvl="1"/>
            <a:r>
              <a:rPr lang="en-GB" dirty="0">
                <a:solidFill>
                  <a:srgbClr val="0070C0"/>
                </a:solidFill>
              </a:rPr>
              <a:t>Difficult to understand and assess students’ own attainment, learning and development</a:t>
            </a:r>
          </a:p>
          <a:p>
            <a:pPr lvl="1"/>
            <a:r>
              <a:rPr lang="en-GB" dirty="0">
                <a:solidFill>
                  <a:srgbClr val="0070C0"/>
                </a:solidFill>
              </a:rPr>
              <a:t>Difficult giving appropriate feedback to help with improvement</a:t>
            </a:r>
          </a:p>
          <a:p>
            <a:pPr lvl="1"/>
            <a:r>
              <a:rPr lang="en-GB" dirty="0">
                <a:solidFill>
                  <a:srgbClr val="0070C0"/>
                </a:solidFill>
              </a:rPr>
              <a:t>Lack of engagement in learning and development</a:t>
            </a:r>
          </a:p>
          <a:p>
            <a:pPr lvl="1"/>
            <a:r>
              <a:rPr lang="en-GB" dirty="0">
                <a:solidFill>
                  <a:srgbClr val="0070C0"/>
                </a:solidFill>
              </a:rPr>
              <a:t>Unfairly claiming academic credits</a:t>
            </a:r>
          </a:p>
        </p:txBody>
      </p:sp>
    </p:spTree>
    <p:extLst>
      <p:ext uri="{BB962C8B-B14F-4D97-AF65-F5344CB8AC3E}">
        <p14:creationId xmlns:p14="http://schemas.microsoft.com/office/powerpoint/2010/main" val="381485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688428" y="349360"/>
            <a:ext cx="10515600" cy="1325563"/>
          </a:xfrm>
        </p:spPr>
        <p:txBody>
          <a:bodyPr/>
          <a:lstStyle/>
          <a:p>
            <a:r>
              <a:rPr lang="en-GB" dirty="0">
                <a:solidFill>
                  <a:srgbClr val="008E40"/>
                </a:solidFill>
              </a:rPr>
              <a:t>Summary of consultation findings</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lnSpcReduction="10000"/>
          </a:bodyPr>
          <a:lstStyle/>
          <a:p>
            <a:r>
              <a:rPr lang="en-GB" dirty="0">
                <a:solidFill>
                  <a:srgbClr val="008E40"/>
                </a:solidFill>
              </a:rPr>
              <a:t>Some other R&amp;D had already started in several areas</a:t>
            </a:r>
          </a:p>
          <a:p>
            <a:r>
              <a:rPr lang="en-GB" dirty="0">
                <a:solidFill>
                  <a:srgbClr val="008E40"/>
                </a:solidFill>
              </a:rPr>
              <a:t>Need to “embrace AI”, “group think” – what does this mean?</a:t>
            </a:r>
          </a:p>
          <a:p>
            <a:r>
              <a:rPr lang="en-GB" dirty="0">
                <a:solidFill>
                  <a:srgbClr val="008E40"/>
                </a:solidFill>
              </a:rPr>
              <a:t>Communication with staff, students to reassure</a:t>
            </a:r>
          </a:p>
          <a:p>
            <a:r>
              <a:rPr lang="en-GB" dirty="0">
                <a:solidFill>
                  <a:srgbClr val="008E40"/>
                </a:solidFill>
              </a:rPr>
              <a:t>Guidelines - types of tool, types of use: example scenarios</a:t>
            </a:r>
          </a:p>
          <a:p>
            <a:r>
              <a:rPr lang="en-GB" dirty="0">
                <a:solidFill>
                  <a:srgbClr val="008E40"/>
                </a:solidFill>
              </a:rPr>
              <a:t>Staff &amp; student training on ethical use of AI tools</a:t>
            </a:r>
          </a:p>
          <a:p>
            <a:r>
              <a:rPr lang="en-GB" dirty="0">
                <a:solidFill>
                  <a:srgbClr val="008E40"/>
                </a:solidFill>
              </a:rPr>
              <a:t>Staff need to find opportunities for ethical use, </a:t>
            </a:r>
          </a:p>
          <a:p>
            <a:r>
              <a:rPr lang="en-GB" dirty="0">
                <a:solidFill>
                  <a:srgbClr val="008E40"/>
                </a:solidFill>
              </a:rPr>
              <a:t>Understand workplace uses, skills needed by graduates</a:t>
            </a:r>
          </a:p>
          <a:p>
            <a:r>
              <a:rPr lang="en-GB" dirty="0">
                <a:solidFill>
                  <a:srgbClr val="008E40"/>
                </a:solidFill>
              </a:rPr>
              <a:t>Differences in viewpoints on student use, </a:t>
            </a:r>
            <a:r>
              <a:rPr lang="en-GB" dirty="0" err="1">
                <a:solidFill>
                  <a:srgbClr val="008E40"/>
                </a:solidFill>
              </a:rPr>
              <a:t>eg</a:t>
            </a:r>
            <a:r>
              <a:rPr lang="en-GB" dirty="0">
                <a:solidFill>
                  <a:srgbClr val="008E40"/>
                </a:solidFill>
              </a:rPr>
              <a:t> “we can’t control”</a:t>
            </a:r>
          </a:p>
          <a:p>
            <a:r>
              <a:rPr lang="en-GB" dirty="0">
                <a:solidFill>
                  <a:srgbClr val="008E40"/>
                </a:solidFill>
              </a:rPr>
              <a:t>Assessment design = requirements for contract cheating</a:t>
            </a:r>
          </a:p>
        </p:txBody>
      </p:sp>
    </p:spTree>
    <p:extLst>
      <p:ext uri="{BB962C8B-B14F-4D97-AF65-F5344CB8AC3E}">
        <p14:creationId xmlns:p14="http://schemas.microsoft.com/office/powerpoint/2010/main" val="47242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solidFill>
                  <a:srgbClr val="008E40"/>
                </a:solidFill>
              </a:rPr>
              <a:t>Thematic analysis</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sz="half" idx="2"/>
          </p:nvPr>
        </p:nvSpPr>
        <p:spPr>
          <a:xfrm>
            <a:off x="839788" y="1681163"/>
            <a:ext cx="5157787" cy="4508500"/>
          </a:xfrm>
        </p:spPr>
        <p:txBody>
          <a:bodyPr>
            <a:normAutofit fontScale="92500" lnSpcReduction="20000"/>
          </a:bodyPr>
          <a:lstStyle/>
          <a:p>
            <a:pPr>
              <a:spcAft>
                <a:spcPts val="800"/>
              </a:spcAft>
            </a:pPr>
            <a:r>
              <a:rPr lang="en-GB" sz="2000" dirty="0">
                <a:solidFill>
                  <a:srgbClr val="008E40"/>
                </a:solidFill>
                <a:effectLst/>
                <a:latin typeface="Calibri" panose="020F0502020204030204" pitchFamily="34" charset="0"/>
                <a:ea typeface="Times New Roman" panose="02020603050405020304" pitchFamily="18" charset="0"/>
              </a:rPr>
              <a:t>Appropriate uses of AI tools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What good use of AI looks like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W</a:t>
            </a:r>
            <a:r>
              <a:rPr lang="en-GB" sz="1600" dirty="0">
                <a:solidFill>
                  <a:srgbClr val="008E40"/>
                </a:solidFill>
                <a:effectLst/>
                <a:latin typeface="Calibri" panose="020F0502020204030204" pitchFamily="34" charset="0"/>
                <a:ea typeface="Times New Roman" panose="02020603050405020304" pitchFamily="18" charset="0"/>
              </a:rPr>
              <a:t>hen to permit use </a:t>
            </a:r>
            <a:endParaRPr lang="en-GB" sz="16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Examples of innovative and appropriate use of AI tools </a:t>
            </a:r>
            <a:endParaRPr lang="en-GB" sz="1600" dirty="0">
              <a:solidFill>
                <a:srgbClr val="008E40"/>
              </a:solidFill>
              <a:effectLst/>
              <a:latin typeface="Times New Roman" panose="02020603050405020304" pitchFamily="18" charset="0"/>
              <a:ea typeface="Times New Roman" panose="02020603050405020304" pitchFamily="18" charset="0"/>
            </a:endParaRPr>
          </a:p>
          <a:p>
            <a:pPr algn="l">
              <a:spcAft>
                <a:spcPts val="800"/>
              </a:spcAft>
            </a:pPr>
            <a:r>
              <a:rPr lang="en-GB" sz="2000" dirty="0">
                <a:solidFill>
                  <a:srgbClr val="008E40"/>
                </a:solidFill>
                <a:effectLst/>
                <a:latin typeface="Calibri" panose="020F0502020204030204" pitchFamily="34" charset="0"/>
                <a:ea typeface="Times New Roman" panose="02020603050405020304" pitchFamily="18" charset="0"/>
              </a:rPr>
              <a:t>Misuse / abuse of AI tools </a:t>
            </a:r>
            <a:endParaRPr lang="en-GB" sz="2000" dirty="0">
              <a:solidFill>
                <a:srgbClr val="008E40"/>
              </a:solidFill>
              <a:latin typeface="Calibri" panose="020F0502020204030204" pitchFamily="34" charset="0"/>
              <a:ea typeface="Times New Roman" panose="02020603050405020304" pitchFamily="18" charset="0"/>
            </a:endParaRP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E</a:t>
            </a:r>
            <a:r>
              <a:rPr lang="en-GB" sz="1600" dirty="0">
                <a:solidFill>
                  <a:srgbClr val="008E40"/>
                </a:solidFill>
                <a:effectLst/>
                <a:latin typeface="Calibri" panose="020F0502020204030204" pitchFamily="34" charset="0"/>
                <a:ea typeface="Times New Roman" panose="02020603050405020304" pitchFamily="18" charset="0"/>
              </a:rPr>
              <a:t>xamples of threats from AI tools </a:t>
            </a:r>
            <a:endParaRPr lang="en-GB" sz="16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When and how to restrict use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Admissions and recruitment</a:t>
            </a:r>
            <a:endParaRPr lang="en-GB" sz="1600" dirty="0">
              <a:solidFill>
                <a:srgbClr val="008E40"/>
              </a:solidFill>
              <a:effectLst/>
              <a:latin typeface="Times New Roman" panose="02020603050405020304" pitchFamily="18" charset="0"/>
              <a:ea typeface="Times New Roman" panose="02020603050405020304" pitchFamily="18" charset="0"/>
            </a:endParaRPr>
          </a:p>
          <a:p>
            <a:pPr>
              <a:spcAft>
                <a:spcPts val="800"/>
              </a:spcAft>
            </a:pPr>
            <a:r>
              <a:rPr lang="en-GB" sz="2000" dirty="0">
                <a:solidFill>
                  <a:srgbClr val="008E40"/>
                </a:solidFill>
                <a:effectLst/>
                <a:latin typeface="Calibri" panose="020F0502020204030204" pitchFamily="34" charset="0"/>
                <a:ea typeface="Times New Roman" panose="02020603050405020304" pitchFamily="18" charset="0"/>
              </a:rPr>
              <a:t>Guidance for staff </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Teaching, learning, pedagogy, </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Assessment methods, assessment design </a:t>
            </a:r>
            <a:endParaRPr lang="en-GB" sz="16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Workplace use of AI tools, future careers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Group work</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Staff training and research</a:t>
            </a:r>
          </a:p>
          <a:p>
            <a:pPr>
              <a:spcAft>
                <a:spcPts val="800"/>
              </a:spcAft>
            </a:pPr>
            <a:r>
              <a:rPr lang="en-GB" sz="2000" dirty="0">
                <a:solidFill>
                  <a:srgbClr val="008E40"/>
                </a:solidFill>
                <a:effectLst/>
                <a:latin typeface="Calibri" panose="020F0502020204030204" pitchFamily="34" charset="0"/>
                <a:ea typeface="Times New Roman" panose="02020603050405020304" pitchFamily="18" charset="0"/>
              </a:rPr>
              <a:t>Working with schools and partner institutions </a:t>
            </a:r>
            <a:endParaRPr lang="en-GB" sz="2000" dirty="0">
              <a:solidFill>
                <a:srgbClr val="008E40"/>
              </a:solidFill>
              <a:effectLst/>
              <a:latin typeface="Times New Roman" panose="02020603050405020304" pitchFamily="18" charset="0"/>
              <a:ea typeface="Times New Roman" panose="02020603050405020304" pitchFamily="18" charset="0"/>
            </a:endParaRPr>
          </a:p>
        </p:txBody>
      </p:sp>
      <p:sp>
        <p:nvSpPr>
          <p:cNvPr id="6" name="Content Placeholder 5">
            <a:extLst>
              <a:ext uri="{FF2B5EF4-FFF2-40B4-BE49-F238E27FC236}">
                <a16:creationId xmlns:a16="http://schemas.microsoft.com/office/drawing/2014/main" id="{D4940186-2B9D-01B3-2D97-44C53D021ED8}"/>
              </a:ext>
            </a:extLst>
          </p:cNvPr>
          <p:cNvSpPr>
            <a:spLocks noGrp="1"/>
          </p:cNvSpPr>
          <p:nvPr>
            <p:ph sz="quarter" idx="4"/>
          </p:nvPr>
        </p:nvSpPr>
        <p:spPr>
          <a:xfrm>
            <a:off x="6172200" y="1681163"/>
            <a:ext cx="5183188" cy="4508500"/>
          </a:xfrm>
        </p:spPr>
        <p:txBody>
          <a:bodyPr>
            <a:normAutofit fontScale="92500" lnSpcReduction="20000"/>
          </a:bodyPr>
          <a:lstStyle/>
          <a:p>
            <a:pPr algn="l">
              <a:spcAft>
                <a:spcPts val="800"/>
              </a:spcAft>
            </a:pPr>
            <a:r>
              <a:rPr lang="en-GB" sz="2000" dirty="0">
                <a:solidFill>
                  <a:srgbClr val="008E40"/>
                </a:solidFill>
                <a:effectLst/>
                <a:latin typeface="Calibri" panose="020F0502020204030204" pitchFamily="34" charset="0"/>
                <a:ea typeface="Times New Roman" panose="02020603050405020304" pitchFamily="18" charset="0"/>
              </a:rPr>
              <a:t>Academic conduct process </a:t>
            </a:r>
            <a:endParaRPr lang="en-GB" sz="20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Challenges and disincentives for staff to report cases </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Detecting potential misuse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Use of AI detectors</a:t>
            </a:r>
            <a:r>
              <a:rPr lang="en-GB" sz="1600" dirty="0">
                <a:solidFill>
                  <a:srgbClr val="008E40"/>
                </a:solidFill>
                <a:effectLst/>
                <a:latin typeface="Calibri" panose="020F0502020204030204" pitchFamily="34" charset="0"/>
                <a:ea typeface="Times New Roman" panose="02020603050405020304" pitchFamily="18" charset="0"/>
              </a:rPr>
              <a:t> </a:t>
            </a:r>
            <a:endParaRPr lang="en-GB" sz="16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Understanding reasons for cheating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Risks to minimise</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Regulations, classifying seriousness of misuse, QA</a:t>
            </a:r>
            <a:endParaRPr lang="en-GB" sz="1600" dirty="0">
              <a:solidFill>
                <a:srgbClr val="008E40"/>
              </a:solidFill>
              <a:effectLst/>
              <a:latin typeface="Times New Roman" panose="02020603050405020304" pitchFamily="18" charset="0"/>
              <a:ea typeface="Times New Roman" panose="02020603050405020304" pitchFamily="18" charset="0"/>
            </a:endParaRPr>
          </a:p>
          <a:p>
            <a:pPr algn="l">
              <a:spcAft>
                <a:spcPts val="800"/>
              </a:spcAft>
            </a:pPr>
            <a:r>
              <a:rPr lang="en-GB" sz="2000" dirty="0">
                <a:solidFill>
                  <a:srgbClr val="008E40"/>
                </a:solidFill>
                <a:effectLst/>
                <a:latin typeface="Calibri" panose="020F0502020204030204" pitchFamily="34" charset="0"/>
                <a:ea typeface="Times New Roman" panose="02020603050405020304" pitchFamily="18" charset="0"/>
              </a:rPr>
              <a:t>Deterring </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Guidance for students </a:t>
            </a:r>
            <a:endParaRPr lang="en-GB" sz="16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Educating students about AI tools </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Educating students about academic integrity</a:t>
            </a:r>
            <a:endParaRPr lang="en-GB" sz="1600" dirty="0">
              <a:solidFill>
                <a:srgbClr val="008E40"/>
              </a:solidFill>
              <a:effectLst/>
              <a:latin typeface="Times New Roman" panose="02020603050405020304" pitchFamily="18" charset="0"/>
              <a:ea typeface="Times New Roman" panose="02020603050405020304" pitchFamily="18" charset="0"/>
            </a:endParaRP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Developing s</a:t>
            </a:r>
            <a:r>
              <a:rPr lang="en-GB" sz="1600" dirty="0">
                <a:solidFill>
                  <a:srgbClr val="008E40"/>
                </a:solidFill>
                <a:effectLst/>
                <a:latin typeface="Calibri" panose="020F0502020204030204" pitchFamily="34" charset="0"/>
                <a:ea typeface="Times New Roman" panose="02020603050405020304" pitchFamily="18" charset="0"/>
              </a:rPr>
              <a:t>tudent skills </a:t>
            </a:r>
            <a:endParaRPr lang="en-GB" sz="1600" dirty="0">
              <a:solidFill>
                <a:srgbClr val="008E40"/>
              </a:solidFill>
              <a:effectLst/>
              <a:latin typeface="Times New Roman" panose="02020603050405020304" pitchFamily="18" charset="0"/>
              <a:ea typeface="Times New Roman" panose="02020603050405020304" pitchFamily="18" charset="0"/>
            </a:endParaRPr>
          </a:p>
          <a:p>
            <a:pPr>
              <a:spcAft>
                <a:spcPts val="800"/>
              </a:spcAft>
            </a:pPr>
            <a:r>
              <a:rPr lang="en-GB" sz="2000" dirty="0">
                <a:solidFill>
                  <a:srgbClr val="008E40"/>
                </a:solidFill>
                <a:latin typeface="Calibri" panose="020F0502020204030204" pitchFamily="34" charset="0"/>
                <a:ea typeface="Times New Roman" panose="02020603050405020304" pitchFamily="18" charset="0"/>
              </a:rPr>
              <a:t>Equality and Diversity</a:t>
            </a:r>
          </a:p>
          <a:p>
            <a:pPr lvl="1">
              <a:spcBef>
                <a:spcPts val="0"/>
              </a:spcBef>
              <a:spcAft>
                <a:spcPts val="600"/>
              </a:spcAft>
            </a:pPr>
            <a:r>
              <a:rPr lang="en-GB" sz="1600" dirty="0">
                <a:solidFill>
                  <a:srgbClr val="008E40"/>
                </a:solidFill>
                <a:latin typeface="Calibri" panose="020F0502020204030204" pitchFamily="34" charset="0"/>
                <a:ea typeface="Times New Roman" panose="02020603050405020304" pitchFamily="18" charset="0"/>
              </a:rPr>
              <a:t>Supporting students with special learning needs</a:t>
            </a:r>
          </a:p>
          <a:p>
            <a:pPr lvl="1">
              <a:spcBef>
                <a:spcPts val="0"/>
              </a:spcBef>
              <a:spcAft>
                <a:spcPts val="600"/>
              </a:spcAft>
            </a:pPr>
            <a:r>
              <a:rPr lang="en-GB" sz="1600" dirty="0">
                <a:solidFill>
                  <a:srgbClr val="008E40"/>
                </a:solidFill>
                <a:effectLst/>
                <a:latin typeface="Calibri" panose="020F0502020204030204" pitchFamily="34" charset="0"/>
                <a:ea typeface="Times New Roman" panose="02020603050405020304" pitchFamily="18" charset="0"/>
              </a:rPr>
              <a:t>Diversity, inclusivity, international student needs</a:t>
            </a:r>
            <a:endParaRPr lang="en-GB" sz="1600" dirty="0">
              <a:solidFill>
                <a:srgbClr val="008E4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774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solidFill>
                  <a:srgbClr val="0070C0"/>
                </a:solidFill>
              </a:rPr>
              <a:t>What to expect</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2420007"/>
            <a:ext cx="10515600" cy="3756956"/>
          </a:xfrm>
        </p:spPr>
        <p:txBody>
          <a:bodyPr/>
          <a:lstStyle/>
          <a:p>
            <a:r>
              <a:rPr lang="en-GB" dirty="0">
                <a:solidFill>
                  <a:srgbClr val="00B0F0"/>
                </a:solidFill>
              </a:rPr>
              <a:t>Scope: Different types of tools with artificial intelligence</a:t>
            </a:r>
          </a:p>
          <a:p>
            <a:r>
              <a:rPr lang="en-GB" dirty="0">
                <a:solidFill>
                  <a:srgbClr val="00B0F0"/>
                </a:solidFill>
              </a:rPr>
              <a:t>Appropriate and inappropriate uses by students</a:t>
            </a:r>
          </a:p>
          <a:p>
            <a:r>
              <a:rPr lang="en-GB" dirty="0">
                <a:solidFill>
                  <a:srgbClr val="00B0F0"/>
                </a:solidFill>
              </a:rPr>
              <a:t>Your ideas for ethical and inappropriate uses</a:t>
            </a:r>
          </a:p>
          <a:p>
            <a:r>
              <a:rPr lang="en-GB" dirty="0">
                <a:solidFill>
                  <a:srgbClr val="00B0F0"/>
                </a:solidFill>
              </a:rPr>
              <a:t>Our institutional response to these advances</a:t>
            </a:r>
          </a:p>
          <a:p>
            <a:r>
              <a:rPr lang="en-GB" dirty="0">
                <a:solidFill>
                  <a:srgbClr val="00B0F0"/>
                </a:solidFill>
              </a:rPr>
              <a:t>Your questions and feedback</a:t>
            </a:r>
          </a:p>
        </p:txBody>
      </p:sp>
    </p:spTree>
    <p:extLst>
      <p:ext uri="{BB962C8B-B14F-4D97-AF65-F5344CB8AC3E}">
        <p14:creationId xmlns:p14="http://schemas.microsoft.com/office/powerpoint/2010/main" val="3061962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solidFill>
                  <a:srgbClr val="008E40"/>
                </a:solidFill>
              </a:rPr>
              <a:t>Staff guidance</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85000" lnSpcReduction="20000"/>
          </a:bodyPr>
          <a:lstStyle/>
          <a:p>
            <a:pPr marL="0" indent="0">
              <a:lnSpc>
                <a:spcPct val="107000"/>
              </a:lnSpc>
              <a:spcAft>
                <a:spcPts val="800"/>
              </a:spcAft>
              <a:buNone/>
            </a:pPr>
            <a:r>
              <a:rPr lang="en-GB" dirty="0">
                <a:solidFill>
                  <a:srgbClr val="008E40"/>
                </a:solidFill>
                <a:latin typeface="Calibri" panose="020F0502020204030204" pitchFamily="34" charset="0"/>
                <a:ea typeface="Calibri" panose="020F0502020204030204" pitchFamily="34" charset="0"/>
                <a:cs typeface="Times New Roman" panose="02020603050405020304" pitchFamily="18" charset="0"/>
              </a:rPr>
              <a:t>This is general guidance, c</a:t>
            </a:r>
            <a:r>
              <a:rPr lang="en-GB"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ourse-wide guidance may also be needed</a:t>
            </a:r>
          </a:p>
          <a:p>
            <a:pPr marL="0" indent="0">
              <a:lnSpc>
                <a:spcPct val="107000"/>
              </a:lnSpc>
              <a:spcAft>
                <a:spcPts val="800"/>
              </a:spcAft>
              <a:buNone/>
            </a:pPr>
            <a:r>
              <a:rPr lang="en-GB"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For each assignment the module leader should make clear to students :</a:t>
            </a:r>
          </a:p>
          <a:p>
            <a:pPr marL="342900" lvl="0" indent="-342900">
              <a:lnSpc>
                <a:spcPct val="107000"/>
              </a:lnSpc>
              <a:buFont typeface="Symbol" panose="05050102010706020507" pitchFamily="18" charset="2"/>
              <a:buChar char=""/>
            </a:pPr>
            <a:r>
              <a:rPr lang="en-GB"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What types of AI tools students may use and for what purpose</a:t>
            </a:r>
          </a:p>
          <a:p>
            <a:pPr marL="342900" lvl="0" indent="-342900">
              <a:lnSpc>
                <a:spcPct val="107000"/>
              </a:lnSpc>
              <a:buFont typeface="Symbol" panose="05050102010706020507" pitchFamily="18" charset="2"/>
              <a:buChar char=""/>
            </a:pPr>
            <a:r>
              <a:rPr lang="en-GB" dirty="0">
                <a:solidFill>
                  <a:srgbClr val="008E40"/>
                </a:solidFill>
                <a:latin typeface="Calibri" panose="020F0502020204030204" pitchFamily="34" charset="0"/>
                <a:ea typeface="Calibri" panose="020F0502020204030204" pitchFamily="34" charset="0"/>
                <a:cs typeface="Times New Roman" panose="02020603050405020304" pitchFamily="18" charset="0"/>
              </a:rPr>
              <a:t>What types of AI tools students may not use and why this would be inappropriate</a:t>
            </a:r>
          </a:p>
          <a:p>
            <a:pPr marL="342900" lvl="0" indent="-342900">
              <a:lnSpc>
                <a:spcPct val="107000"/>
              </a:lnSpc>
              <a:buFont typeface="Symbol" panose="05050102010706020507" pitchFamily="18" charset="2"/>
              <a:buChar char=""/>
            </a:pPr>
            <a:r>
              <a:rPr lang="en-GB" dirty="0">
                <a:solidFill>
                  <a:srgbClr val="008E40"/>
                </a:solidFill>
                <a:latin typeface="Calibri" panose="020F0502020204030204" pitchFamily="34" charset="0"/>
                <a:ea typeface="Calibri" panose="020F0502020204030204" pitchFamily="34" charset="0"/>
                <a:cs typeface="Times New Roman" panose="02020603050405020304" pitchFamily="18" charset="0"/>
              </a:rPr>
              <a:t>What types and use of AI tools need to be acknowledged</a:t>
            </a:r>
          </a:p>
          <a:p>
            <a:pPr marL="342900" lvl="0" indent="-342900">
              <a:lnSpc>
                <a:spcPct val="107000"/>
              </a:lnSpc>
              <a:buFont typeface="Symbol" panose="05050102010706020507" pitchFamily="18" charset="2"/>
              <a:buChar char=""/>
            </a:pPr>
            <a:r>
              <a:rPr lang="en-GB" dirty="0">
                <a:solidFill>
                  <a:srgbClr val="008E40"/>
                </a:solidFill>
                <a:latin typeface="Calibri" panose="020F0502020204030204" pitchFamily="34" charset="0"/>
                <a:ea typeface="Calibri" panose="020F0502020204030204" pitchFamily="34" charset="0"/>
                <a:cs typeface="Times New Roman" panose="02020603050405020304" pitchFamily="18" charset="0"/>
              </a:rPr>
              <a:t>How to acknowledge the use of AI tools and demonstrate their own learning and input to the work: what content did they create</a:t>
            </a:r>
          </a:p>
          <a:p>
            <a:pPr marL="0" lvl="0" indent="0">
              <a:lnSpc>
                <a:spcPct val="107000"/>
              </a:lnSpc>
              <a:buNone/>
            </a:pPr>
            <a:r>
              <a:rPr lang="en-GB" dirty="0">
                <a:solidFill>
                  <a:srgbClr val="008E40"/>
                </a:solidFill>
                <a:latin typeface="Calibri" panose="020F0502020204030204" pitchFamily="34" charset="0"/>
                <a:ea typeface="Calibri" panose="020F0502020204030204" pitchFamily="34" charset="0"/>
                <a:cs typeface="Times New Roman" panose="02020603050405020304" pitchFamily="18" charset="0"/>
              </a:rPr>
              <a:t>Standard wording is provided for this guidance that module leaders can customise, adapt to specific needs.</a:t>
            </a:r>
          </a:p>
        </p:txBody>
      </p:sp>
    </p:spTree>
    <p:extLst>
      <p:ext uri="{BB962C8B-B14F-4D97-AF65-F5344CB8AC3E}">
        <p14:creationId xmlns:p14="http://schemas.microsoft.com/office/powerpoint/2010/main" val="24613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solidFill>
                  <a:srgbClr val="008E40"/>
                </a:solidFill>
              </a:rPr>
              <a:t>Student guidance</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85000" lnSpcReduction="10000"/>
          </a:bodyPr>
          <a:lstStyle/>
          <a:p>
            <a:pPr marL="0" indent="0">
              <a:lnSpc>
                <a:spcPct val="107000"/>
              </a:lnSpc>
              <a:spcAft>
                <a:spcPts val="800"/>
              </a:spcAft>
              <a:buNone/>
            </a:pP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If a student wishes to use any tool with artificial intelligence capabilities to help them complete their assessment (t</a:t>
            </a:r>
            <a:r>
              <a:rPr lang="en-GB" sz="2800" dirty="0">
                <a:solidFill>
                  <a:srgbClr val="008E40"/>
                </a:solidFill>
                <a:latin typeface="Calibri" panose="020F0502020204030204" pitchFamily="34" charset="0"/>
                <a:ea typeface="Calibri" panose="020F0502020204030204" pitchFamily="34" charset="0"/>
                <a:cs typeface="Times New Roman" panose="02020603050405020304" pitchFamily="18" charset="0"/>
              </a:rPr>
              <a:t>aught or research)</a:t>
            </a: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 unless consent to use is made clear in the assignment brief, they must:</a:t>
            </a:r>
          </a:p>
          <a:p>
            <a:pPr marL="342900" lvl="0" indent="-342900">
              <a:lnSpc>
                <a:spcPct val="107000"/>
              </a:lnSpc>
              <a:buFont typeface="Symbol" panose="05050102010706020507" pitchFamily="18" charset="2"/>
              <a:buChar char=""/>
            </a:pP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Gain permission from the module leader or supervisor to use a specific tool</a:t>
            </a:r>
          </a:p>
          <a:p>
            <a:pPr marL="342900" lvl="0" indent="-342900">
              <a:lnSpc>
                <a:spcPct val="107000"/>
              </a:lnSpc>
              <a:buFont typeface="Symbol" panose="05050102010706020507" pitchFamily="18" charset="2"/>
              <a:buChar char=""/>
            </a:pP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Acknowledge the use of the tool in their work</a:t>
            </a:r>
            <a:r>
              <a:rPr lang="en-GB" sz="2800" dirty="0">
                <a:solidFill>
                  <a:srgbClr val="008E40"/>
                </a:solidFill>
                <a:latin typeface="Calibri" panose="020F0502020204030204" pitchFamily="34" charset="0"/>
                <a:ea typeface="Calibri" panose="020F0502020204030204" pitchFamily="34" charset="0"/>
                <a:cs typeface="Times New Roman" panose="02020603050405020304" pitchFamily="18" charset="0"/>
              </a:rPr>
              <a:t> </a:t>
            </a: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and make clear which contributions are from the AI and what parts of the work are their own.</a:t>
            </a:r>
          </a:p>
          <a:p>
            <a:pPr marL="342900" lvl="0" indent="-342900">
              <a:lnSpc>
                <a:spcPct val="107000"/>
              </a:lnSpc>
              <a:spcAft>
                <a:spcPts val="800"/>
              </a:spcAft>
              <a:buFont typeface="Symbol" panose="05050102010706020507" pitchFamily="18" charset="2"/>
              <a:buChar char=""/>
            </a:pP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Keep drafts to show how their work was developed and what content is original to them</a:t>
            </a:r>
          </a:p>
          <a:p>
            <a:pPr marL="0" indent="0">
              <a:lnSpc>
                <a:spcPct val="107000"/>
              </a:lnSpc>
              <a:spcAft>
                <a:spcPts val="800"/>
              </a:spcAft>
              <a:buNone/>
            </a:pPr>
            <a:r>
              <a:rPr lang="en-GB" sz="2800" dirty="0">
                <a:solidFill>
                  <a:srgbClr val="008E40"/>
                </a:solidFill>
                <a:latin typeface="Calibri" panose="020F0502020204030204" pitchFamily="34" charset="0"/>
                <a:ea typeface="Calibri" panose="020F0502020204030204" pitchFamily="34" charset="0"/>
                <a:cs typeface="Times New Roman" panose="02020603050405020304" pitchFamily="18" charset="0"/>
              </a:rPr>
              <a:t>In the guidance students should be made aware that f</a:t>
            </a:r>
            <a:r>
              <a:rPr lang="en-GB" sz="2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ailure to follow this advice may lead to allegations of academic misconduct.</a:t>
            </a:r>
          </a:p>
        </p:txBody>
      </p:sp>
    </p:spTree>
    <p:extLst>
      <p:ext uri="{BB962C8B-B14F-4D97-AF65-F5344CB8AC3E}">
        <p14:creationId xmlns:p14="http://schemas.microsoft.com/office/powerpoint/2010/main" val="2816840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362608" y="365125"/>
            <a:ext cx="8978462" cy="1325563"/>
          </a:xfrm>
        </p:spPr>
        <p:txBody>
          <a:bodyPr>
            <a:normAutofit/>
          </a:bodyPr>
          <a:lstStyle/>
          <a:p>
            <a:r>
              <a:rPr lang="en-GB" sz="4400" b="0" i="0" dirty="0">
                <a:solidFill>
                  <a:srgbClr val="008E40"/>
                </a:solidFill>
                <a:effectLst/>
                <a:latin typeface="Calibri" panose="020F0502020204030204" pitchFamily="34" charset="0"/>
              </a:rPr>
              <a:t>Guidance for </a:t>
            </a:r>
            <a:r>
              <a:rPr lang="en-GB" sz="4400" dirty="0">
                <a:solidFill>
                  <a:srgbClr val="008E40"/>
                </a:solidFill>
                <a:latin typeface="Calibri" panose="020F0502020204030204" pitchFamily="34" charset="0"/>
              </a:rPr>
              <a:t>a</a:t>
            </a:r>
            <a:r>
              <a:rPr lang="en-GB" sz="4400" b="0" i="0" dirty="0">
                <a:solidFill>
                  <a:srgbClr val="008E40"/>
                </a:solidFill>
                <a:effectLst/>
                <a:latin typeface="Calibri" panose="020F0502020204030204" pitchFamily="34" charset="0"/>
              </a:rPr>
              <a:t>cademic </a:t>
            </a:r>
            <a:r>
              <a:rPr lang="en-GB" sz="4400" dirty="0">
                <a:solidFill>
                  <a:srgbClr val="008E40"/>
                </a:solidFill>
                <a:latin typeface="Calibri" panose="020F0502020204030204" pitchFamily="34" charset="0"/>
              </a:rPr>
              <a:t>w</a:t>
            </a:r>
            <a:r>
              <a:rPr lang="en-GB" sz="4400" b="0" i="0" dirty="0">
                <a:solidFill>
                  <a:srgbClr val="008E40"/>
                </a:solidFill>
                <a:effectLst/>
                <a:latin typeface="Calibri" panose="020F0502020204030204" pitchFamily="34" charset="0"/>
              </a:rPr>
              <a:t>riting tutors, librarians and student advisors</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Autofit/>
          </a:bodyPr>
          <a:lstStyle/>
          <a:p>
            <a:pPr algn="l"/>
            <a:r>
              <a:rPr lang="en-GB" sz="2400" dirty="0">
                <a:solidFill>
                  <a:srgbClr val="008E40"/>
                </a:solidFill>
              </a:rPr>
              <a:t>Tutors</a:t>
            </a:r>
            <a:r>
              <a:rPr lang="en-GB" sz="2400" b="0" i="0" dirty="0">
                <a:solidFill>
                  <a:srgbClr val="008E40"/>
                </a:solidFill>
                <a:effectLst/>
              </a:rPr>
              <a:t> should not pass assignments through content/output detectors to attempt to detect if a text has been produced by any text generation tool.</a:t>
            </a:r>
          </a:p>
          <a:p>
            <a:pPr algn="l"/>
            <a:r>
              <a:rPr lang="en-GB" sz="2400" b="0" i="0" dirty="0">
                <a:solidFill>
                  <a:srgbClr val="008E40"/>
                </a:solidFill>
                <a:effectLst/>
              </a:rPr>
              <a:t>At no point is a student sending a tutor their work with an explicit or implicit level of consent for that work to be passed through an AI-detection tool.</a:t>
            </a:r>
          </a:p>
          <a:p>
            <a:pPr algn="l"/>
            <a:r>
              <a:rPr lang="en-GB" sz="2400" b="0" i="0" dirty="0">
                <a:solidFill>
                  <a:srgbClr val="008E40"/>
                </a:solidFill>
                <a:effectLst/>
              </a:rPr>
              <a:t>Using data (i.e. a student’s draft assignment) for a purpose it was not collected for is a GDPR issue and breaches University policy. It also breaches the privacy terms and usage conditions of many content/output detectors, e.g. ‘Be sure you have appropriate rights to the content’. </a:t>
            </a:r>
            <a:r>
              <a:rPr lang="en-GB" sz="2400" b="1" i="0" dirty="0">
                <a:solidFill>
                  <a:srgbClr val="008E40"/>
                </a:solidFill>
                <a:effectLst/>
              </a:rPr>
              <a:t> </a:t>
            </a:r>
            <a:endParaRPr lang="en-GB" sz="2400" b="0" i="0" dirty="0">
              <a:solidFill>
                <a:srgbClr val="008E40"/>
              </a:solidFill>
              <a:effectLst/>
            </a:endParaRPr>
          </a:p>
          <a:p>
            <a:pPr marL="114300" indent="0" algn="l">
              <a:buNone/>
            </a:pPr>
            <a:r>
              <a:rPr lang="en-GB" sz="2400" b="0" i="0" dirty="0">
                <a:solidFill>
                  <a:srgbClr val="008E40"/>
                </a:solidFill>
                <a:effectLst/>
              </a:rPr>
              <a:t>Academic writing tutoring role differs from that of academics teaching on modules and degree courses, because students bring their drafts to us for feedback in various states of completion—we are not marking their submitted assessments. However, for academic staff guidance, these or similar points may still apply.</a:t>
            </a:r>
          </a:p>
        </p:txBody>
      </p:sp>
    </p:spTree>
    <p:extLst>
      <p:ext uri="{BB962C8B-B14F-4D97-AF65-F5344CB8AC3E}">
        <p14:creationId xmlns:p14="http://schemas.microsoft.com/office/powerpoint/2010/main" val="1948025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838200" y="365125"/>
            <a:ext cx="8502870" cy="1325563"/>
          </a:xfrm>
        </p:spPr>
        <p:txBody>
          <a:bodyPr>
            <a:normAutofit/>
          </a:bodyPr>
          <a:lstStyle/>
          <a:p>
            <a:r>
              <a:rPr lang="en-GB" dirty="0">
                <a:solidFill>
                  <a:srgbClr val="008E40"/>
                </a:solidFill>
              </a:rPr>
              <a:t>Acknowledging contributions</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Autofit/>
          </a:bodyPr>
          <a:lstStyle/>
          <a:p>
            <a:r>
              <a:rPr lang="en-GB" sz="2400" dirty="0">
                <a:solidFill>
                  <a:srgbClr val="008E40"/>
                </a:solidFill>
                <a:latin typeface="Calibri" panose="020F0502020204030204" pitchFamily="34" charset="0"/>
                <a:ea typeface="Calibri" panose="020F0502020204030204" pitchFamily="34" charset="0"/>
                <a:cs typeface="Times New Roman" panose="02020603050405020304" pitchFamily="18" charset="0"/>
              </a:rPr>
              <a:t>Students should always acknowledge any help they received, for example from a proof-reader, family member or another student, using a simple factual statement (e.g. my brother helped me by …)</a:t>
            </a:r>
          </a:p>
          <a:p>
            <a:r>
              <a:rPr lang="en-GB" sz="24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There should not normally be the need for </a:t>
            </a:r>
            <a:r>
              <a:rPr lang="en-GB" sz="2400" dirty="0">
                <a:solidFill>
                  <a:srgbClr val="008E40"/>
                </a:solidFill>
                <a:latin typeface="Calibri" panose="020F0502020204030204" pitchFamily="34" charset="0"/>
                <a:ea typeface="Calibri" panose="020F0502020204030204" pitchFamily="34" charset="0"/>
                <a:cs typeface="Times New Roman" panose="02020603050405020304" pitchFamily="18" charset="0"/>
              </a:rPr>
              <a:t>s</a:t>
            </a:r>
            <a:r>
              <a:rPr lang="en-GB" sz="24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tudents to acknowledge </a:t>
            </a:r>
            <a:r>
              <a:rPr lang="en-GB" sz="2400" u="sng"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appropriate</a:t>
            </a:r>
            <a:r>
              <a:rPr lang="en-GB" sz="24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 uses of Types 1 and 2 (transformative rather than generative) AI tools, unless it results in substantial amounts of largely unchanged input from the AI being included in the student’s submission. However, if in doubt, it is safer to add an acknowledgement</a:t>
            </a:r>
          </a:p>
          <a:p>
            <a:r>
              <a:rPr lang="en-GB" sz="2400" dirty="0">
                <a:solidFill>
                  <a:srgbClr val="008E40"/>
                </a:solidFill>
                <a:latin typeface="Calibri" panose="020F0502020204030204" pitchFamily="34" charset="0"/>
                <a:ea typeface="Calibri" panose="020F0502020204030204" pitchFamily="34" charset="0"/>
                <a:cs typeface="Times New Roman" panose="02020603050405020304" pitchFamily="18" charset="0"/>
              </a:rPr>
              <a:t>Acknowledging contributions from AI tools should consist of an acknowledgement, a description of the contribution and a reference …</a:t>
            </a:r>
            <a:endParaRPr lang="en-GB" sz="24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400" b="0" i="0" dirty="0">
              <a:solidFill>
                <a:srgbClr val="242424"/>
              </a:solidFill>
              <a:effectLst/>
            </a:endParaRPr>
          </a:p>
        </p:txBody>
      </p:sp>
    </p:spTree>
    <p:extLst>
      <p:ext uri="{BB962C8B-B14F-4D97-AF65-F5344CB8AC3E}">
        <p14:creationId xmlns:p14="http://schemas.microsoft.com/office/powerpoint/2010/main" val="1623970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212834" y="430377"/>
            <a:ext cx="11902965" cy="6112313"/>
          </a:xfrm>
        </p:spPr>
        <p:txBody>
          <a:bodyPr>
            <a:noAutofit/>
          </a:bodyPr>
          <a:lstStyle/>
          <a:p>
            <a:pPr marL="0" indent="0">
              <a:lnSpc>
                <a:spcPct val="107000"/>
              </a:lnSpc>
              <a:spcAft>
                <a:spcPts val="800"/>
              </a:spcAft>
              <a:buNone/>
            </a:pPr>
            <a:r>
              <a:rPr lang="en-GB" sz="1800" b="1" u="sng"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Acknowledge</a:t>
            </a:r>
            <a:endParaRPr lang="en-GB" sz="1800" b="1"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Students should acknowledge whether and to what extent AI has been used in their work. Examples are:</a:t>
            </a:r>
          </a:p>
          <a:p>
            <a:pPr marL="180975" lvl="0" indent="-180975">
              <a:lnSpc>
                <a:spcPct val="107000"/>
              </a:lnSpc>
              <a:spcAft>
                <a:spcPts val="0"/>
              </a:spcAft>
              <a:buSzPts val="1000"/>
              <a:buFont typeface="Symbol" panose="05050102010706020507" pitchFamily="18" charset="2"/>
              <a:buChar char=""/>
              <a:tabLst>
                <a:tab pos="457200" algn="l"/>
              </a:tabLst>
            </a:pPr>
            <a:r>
              <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I am not aware of any content generated by AI technology that has been presented as my own work.</a:t>
            </a:r>
          </a:p>
          <a:p>
            <a:pPr marL="180975" lvl="0" indent="-180975">
              <a:lnSpc>
                <a:spcPct val="107000"/>
              </a:lnSpc>
              <a:spcAft>
                <a:spcPts val="0"/>
              </a:spcAft>
              <a:buSzPts val="1000"/>
              <a:buFont typeface="Symbol" panose="05050102010706020507" pitchFamily="18" charset="2"/>
              <a:buChar char=""/>
              <a:tabLst>
                <a:tab pos="457200" algn="l"/>
              </a:tabLst>
            </a:pPr>
            <a:r>
              <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I acknowledge the use of &lt;insert AI tool(s)/link/date of access&gt; to generate materials used for background research and self-study in the drafting of this assessment.  </a:t>
            </a:r>
          </a:p>
          <a:p>
            <a:pPr marL="180975" lvl="0" indent="-180975">
              <a:lnSpc>
                <a:spcPct val="107000"/>
              </a:lnSpc>
              <a:spcAft>
                <a:spcPts val="0"/>
              </a:spcAft>
              <a:buSzPts val="1000"/>
              <a:buFont typeface="Symbol" panose="05050102010706020507" pitchFamily="18" charset="2"/>
              <a:buChar char=""/>
              <a:tabLst>
                <a:tab pos="457200" algn="l"/>
              </a:tabLst>
            </a:pPr>
            <a:r>
              <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I acknowledge the use of &lt;insert AI tool(s)/link/date of access&gt; to generate materials that were included within my final submission. </a:t>
            </a:r>
          </a:p>
          <a:p>
            <a:pPr marL="0" indent="0">
              <a:lnSpc>
                <a:spcPct val="107000"/>
              </a:lnSpc>
              <a:spcAft>
                <a:spcPts val="0"/>
              </a:spcAft>
              <a:buNone/>
            </a:pPr>
            <a:r>
              <a:rPr lang="en-GB" sz="1800" b="1" u="sng"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Describe</a:t>
            </a:r>
            <a:endParaRPr lang="en-GB" sz="1800" b="1"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0"/>
              </a:spcAft>
              <a:buNone/>
            </a:pPr>
            <a:r>
              <a:rPr lang="en-GB" sz="1800" dirty="0">
                <a:solidFill>
                  <a:srgbClr val="008E40"/>
                </a:solidFill>
                <a:effectLst/>
                <a:latin typeface="Calibri" panose="020F0502020204030204" pitchFamily="34" charset="0"/>
                <a:ea typeface="Times New Roman" panose="02020603050405020304" pitchFamily="18" charset="0"/>
                <a:cs typeface="Calibri" panose="020F0502020204030204" pitchFamily="34" charset="0"/>
              </a:rPr>
              <a:t>Alongside acknowledgements, students should describe how the information or material was generated (including the prompts used), what the output was and how the output was changed by the student. Examples are:</a:t>
            </a:r>
            <a:endPar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180975" lvl="0" indent="-180975" fontAlgn="base">
              <a:lnSpc>
                <a:spcPct val="107000"/>
              </a:lnSpc>
              <a:spcAft>
                <a:spcPts val="0"/>
              </a:spcAft>
              <a:buSzPts val="1000"/>
              <a:buFont typeface="Symbol" panose="05050102010706020507" pitchFamily="18" charset="2"/>
              <a:buChar char=""/>
              <a:tabLst>
                <a:tab pos="180975" algn="l"/>
              </a:tabLst>
            </a:pPr>
            <a:r>
              <a:rPr lang="en-GB" sz="1800" dirty="0">
                <a:solidFill>
                  <a:srgbClr val="008E40"/>
                </a:solidFill>
                <a:effectLst/>
                <a:latin typeface="Calibri" panose="020F0502020204030204" pitchFamily="34" charset="0"/>
                <a:ea typeface="Times New Roman" panose="02020603050405020304" pitchFamily="18" charset="0"/>
                <a:cs typeface="Calibri" panose="020F0502020204030204" pitchFamily="34" charset="0"/>
              </a:rPr>
              <a:t>The following prompts were input into &lt;AI system&gt;: &lt;List prompt(s)&gt; </a:t>
            </a:r>
            <a:endPar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180975" lvl="0" indent="-180975" fontAlgn="base">
              <a:lnSpc>
                <a:spcPct val="107000"/>
              </a:lnSpc>
              <a:spcAft>
                <a:spcPts val="0"/>
              </a:spcAft>
              <a:buSzPts val="1000"/>
              <a:buFont typeface="Symbol" panose="05050102010706020507" pitchFamily="18" charset="2"/>
              <a:buChar char=""/>
              <a:tabLst>
                <a:tab pos="180975" algn="l"/>
              </a:tabLst>
            </a:pPr>
            <a:r>
              <a:rPr lang="en-GB" sz="1800" dirty="0">
                <a:solidFill>
                  <a:srgbClr val="008E40"/>
                </a:solidFill>
                <a:effectLst/>
                <a:latin typeface="Calibri" panose="020F0502020204030204" pitchFamily="34" charset="0"/>
                <a:ea typeface="Times New Roman" panose="02020603050405020304" pitchFamily="18" charset="0"/>
                <a:cs typeface="Calibri" panose="020F0502020204030204" pitchFamily="34" charset="0"/>
              </a:rPr>
              <a:t>The output obtained was: &lt;Paste the output generated by the AI system&gt; </a:t>
            </a:r>
            <a:endPar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180975" lvl="0" indent="-180975" fontAlgn="base">
              <a:lnSpc>
                <a:spcPct val="107000"/>
              </a:lnSpc>
              <a:spcAft>
                <a:spcPts val="0"/>
              </a:spcAft>
              <a:buSzPts val="1000"/>
              <a:buFont typeface="Symbol" panose="05050102010706020507" pitchFamily="18" charset="2"/>
              <a:buChar char=""/>
              <a:tabLst>
                <a:tab pos="180975" algn="l"/>
              </a:tabLst>
            </a:pPr>
            <a:r>
              <a:rPr lang="en-GB" sz="1800" dirty="0">
                <a:solidFill>
                  <a:srgbClr val="008E40"/>
                </a:solidFill>
                <a:effectLst/>
                <a:latin typeface="Calibri" panose="020F0502020204030204" pitchFamily="34" charset="0"/>
                <a:ea typeface="Times New Roman" panose="02020603050405020304" pitchFamily="18" charset="0"/>
                <a:cs typeface="Calibri" panose="020F0502020204030204" pitchFamily="34" charset="0"/>
              </a:rPr>
              <a:t>The output was changed by me in the following ways: &lt;explain the actions taken&gt; </a:t>
            </a:r>
            <a:endPar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None/>
              <a:tabLst>
                <a:tab pos="180975" algn="l"/>
              </a:tabLst>
            </a:pPr>
            <a:r>
              <a:rPr lang="en-GB" sz="1800" b="1" u="sng"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Reference</a:t>
            </a:r>
            <a:endParaRPr lang="en-GB" sz="1800" b="1"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None/>
            </a:pPr>
            <a:r>
              <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Students should cite and reference the use of AI using the APA Guidelines: </a:t>
            </a:r>
            <a:r>
              <a:rPr lang="en-GB" sz="1800" u="sng"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https://apastyle.apa.org/blog/how-to-cite-chatgpt</a:t>
            </a:r>
            <a:r>
              <a:rPr lang="en-GB" sz="1800" dirty="0">
                <a:solidFill>
                  <a:srgbClr val="008E4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800" dirty="0">
              <a:solidFill>
                <a:srgbClr val="008E40"/>
              </a:solidFill>
            </a:endParaRPr>
          </a:p>
        </p:txBody>
      </p:sp>
    </p:spTree>
    <p:extLst>
      <p:ext uri="{BB962C8B-B14F-4D97-AF65-F5344CB8AC3E}">
        <p14:creationId xmlns:p14="http://schemas.microsoft.com/office/powerpoint/2010/main" val="4190463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838200" y="365125"/>
            <a:ext cx="8502870" cy="1325563"/>
          </a:xfrm>
        </p:spPr>
        <p:txBody>
          <a:bodyPr>
            <a:normAutofit/>
          </a:bodyPr>
          <a:lstStyle/>
          <a:p>
            <a:r>
              <a:rPr lang="en-GB" dirty="0">
                <a:solidFill>
                  <a:srgbClr val="008E40"/>
                </a:solidFill>
              </a:rPr>
              <a:t>Module and assessment design</a:t>
            </a:r>
            <a:endParaRPr lang="tr-TR" dirty="0">
              <a:solidFill>
                <a:srgbClr val="008E4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Autofit/>
          </a:bodyPr>
          <a:lstStyle/>
          <a:p>
            <a:r>
              <a:rPr lang="en-GB" sz="2400" dirty="0">
                <a:solidFill>
                  <a:srgbClr val="008E40"/>
                </a:solidFill>
              </a:rPr>
              <a:t>Ensure that the Intended Learning  Outcomes for each module are designed to assess the student’s understanding, achievement, learning, creativity, process – not just knowledge</a:t>
            </a:r>
          </a:p>
          <a:p>
            <a:r>
              <a:rPr lang="en-GB" sz="2400" dirty="0">
                <a:solidFill>
                  <a:srgbClr val="008E40"/>
                </a:solidFill>
              </a:rPr>
              <a:t>Design the module assessments to enhance learning and engagement, provide opportunities for students to demonstrate the understanding, apply their skills and knowledge, and excel</a:t>
            </a:r>
          </a:p>
          <a:p>
            <a:r>
              <a:rPr lang="en-GB" sz="2400" dirty="0">
                <a:solidFill>
                  <a:srgbClr val="008E40"/>
                </a:solidFill>
              </a:rPr>
              <a:t>Base all assessment criteria on Intended Learning Outcomes</a:t>
            </a:r>
          </a:p>
          <a:p>
            <a:r>
              <a:rPr lang="en-GB" sz="2400" dirty="0">
                <a:solidFill>
                  <a:srgbClr val="008E40"/>
                </a:solidFill>
              </a:rPr>
              <a:t>Share all this information with students as part of the briefing about the assessment requirements</a:t>
            </a:r>
          </a:p>
          <a:p>
            <a:r>
              <a:rPr lang="en-GB" sz="2400" dirty="0">
                <a:hlinkClick r:id="rId3"/>
              </a:rPr>
              <a:t>University of Sydney Guidance (8</a:t>
            </a:r>
            <a:r>
              <a:rPr lang="en-GB" sz="2400" baseline="30000" dirty="0">
                <a:hlinkClick r:id="rId3"/>
              </a:rPr>
              <a:t>th</a:t>
            </a:r>
            <a:r>
              <a:rPr lang="en-GB" sz="2400" dirty="0">
                <a:hlinkClick r:id="rId3"/>
              </a:rPr>
              <a:t> June 2023).</a:t>
            </a:r>
            <a:endParaRPr lang="en-GB" sz="2400" b="0" i="0" dirty="0">
              <a:solidFill>
                <a:srgbClr val="242424"/>
              </a:solidFill>
              <a:effectLst/>
            </a:endParaRPr>
          </a:p>
        </p:txBody>
      </p:sp>
    </p:spTree>
    <p:extLst>
      <p:ext uri="{BB962C8B-B14F-4D97-AF65-F5344CB8AC3E}">
        <p14:creationId xmlns:p14="http://schemas.microsoft.com/office/powerpoint/2010/main" val="3786776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633248" y="373008"/>
            <a:ext cx="8502870" cy="1325563"/>
          </a:xfrm>
        </p:spPr>
        <p:txBody>
          <a:bodyPr>
            <a:normAutofit/>
          </a:bodyPr>
          <a:lstStyle/>
          <a:p>
            <a:r>
              <a:rPr lang="en-GB" dirty="0">
                <a:solidFill>
                  <a:schemeClr val="accent5">
                    <a:lumMod val="75000"/>
                  </a:schemeClr>
                </a:solidFill>
              </a:rPr>
              <a:t>UK Russell Group’s Guiding Principles on Generative - AI July 2023</a:t>
            </a:r>
            <a:endParaRPr lang="tr-TR" dirty="0">
              <a:solidFill>
                <a:schemeClr val="accent5">
                  <a:lumMod val="75000"/>
                </a:schemeClr>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Autofit/>
          </a:bodyPr>
          <a:lstStyle/>
          <a:p>
            <a:pPr marL="0" indent="0">
              <a:buNone/>
            </a:pPr>
            <a:r>
              <a:rPr lang="en-GB" sz="2400" b="0" i="0" dirty="0">
                <a:solidFill>
                  <a:schemeClr val="accent5">
                    <a:lumMod val="75000"/>
                  </a:schemeClr>
                </a:solidFill>
                <a:effectLst/>
                <a:latin typeface="GuardianTextEgyptian"/>
              </a:rPr>
              <a:t>The five guiding principles state </a:t>
            </a:r>
            <a:r>
              <a:rPr lang="en-GB" sz="2400" dirty="0">
                <a:solidFill>
                  <a:schemeClr val="accent5">
                    <a:lumMod val="75000"/>
                  </a:schemeClr>
                </a:solidFill>
                <a:latin typeface="GuardianTextEgyptian"/>
              </a:rPr>
              <a:t>that </a:t>
            </a:r>
          </a:p>
          <a:p>
            <a:r>
              <a:rPr lang="en-GB" sz="2400" dirty="0">
                <a:solidFill>
                  <a:schemeClr val="accent5">
                    <a:lumMod val="75000"/>
                  </a:schemeClr>
                </a:solidFill>
                <a:latin typeface="GuardianTextEgyptian"/>
              </a:rPr>
              <a:t>universities will support both students and staff to become AI literate;</a:t>
            </a:r>
          </a:p>
          <a:p>
            <a:r>
              <a:rPr lang="en-GB" sz="2400" dirty="0">
                <a:solidFill>
                  <a:schemeClr val="accent5">
                    <a:lumMod val="75000"/>
                  </a:schemeClr>
                </a:solidFill>
                <a:latin typeface="GuardianTextEgyptian"/>
              </a:rPr>
              <a:t>staff should be equipped to help students to use generative AI tools appropriately; </a:t>
            </a:r>
          </a:p>
          <a:p>
            <a:r>
              <a:rPr lang="en-GB" sz="2400" dirty="0">
                <a:solidFill>
                  <a:schemeClr val="accent5">
                    <a:lumMod val="75000"/>
                  </a:schemeClr>
                </a:solidFill>
                <a:latin typeface="GuardianTextEgyptian"/>
              </a:rPr>
              <a:t>the sector will adapt teaching and assessment to incorporate the “ethical” use of AI and ensure equal access to it; </a:t>
            </a:r>
          </a:p>
          <a:p>
            <a:r>
              <a:rPr lang="en-GB" sz="2400" dirty="0">
                <a:solidFill>
                  <a:schemeClr val="accent5">
                    <a:lumMod val="75000"/>
                  </a:schemeClr>
                </a:solidFill>
                <a:latin typeface="GuardianTextEgyptian"/>
              </a:rPr>
              <a:t>universities will ensure academic integrity is upheld; </a:t>
            </a:r>
          </a:p>
          <a:p>
            <a:r>
              <a:rPr lang="en-GB" sz="2400" dirty="0">
                <a:solidFill>
                  <a:schemeClr val="accent5">
                    <a:lumMod val="75000"/>
                  </a:schemeClr>
                </a:solidFill>
                <a:latin typeface="GuardianTextEgyptian"/>
              </a:rPr>
              <a:t>and share best practice as the technology evolves.</a:t>
            </a:r>
          </a:p>
          <a:p>
            <a:pPr marL="0" indent="0">
              <a:buNone/>
            </a:pPr>
            <a:r>
              <a:rPr lang="en-GB" sz="1800" dirty="0"/>
              <a:t>See: </a:t>
            </a:r>
            <a:r>
              <a:rPr lang="en-GB" sz="1800" dirty="0">
                <a:hlinkClick r:id="rId3"/>
              </a:rPr>
              <a:t>https://www.theguardian.com/technology/2023/jul/04/uk-universities-draw-up-guiding-principles-on-generative-ai</a:t>
            </a:r>
            <a:r>
              <a:rPr lang="en-GB" sz="1800" dirty="0"/>
              <a:t> </a:t>
            </a:r>
          </a:p>
        </p:txBody>
      </p:sp>
    </p:spTree>
    <p:extLst>
      <p:ext uri="{BB962C8B-B14F-4D97-AF65-F5344CB8AC3E}">
        <p14:creationId xmlns:p14="http://schemas.microsoft.com/office/powerpoint/2010/main" val="3216072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838200" y="365125"/>
            <a:ext cx="8502870" cy="1325563"/>
          </a:xfrm>
        </p:spPr>
        <p:txBody>
          <a:bodyPr>
            <a:normAutofit/>
          </a:bodyPr>
          <a:lstStyle/>
          <a:p>
            <a:r>
              <a:rPr lang="en-GB" dirty="0">
                <a:solidFill>
                  <a:srgbClr val="0070C0"/>
                </a:solidFill>
              </a:rPr>
              <a:t>Into the future</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Autofit/>
          </a:bodyPr>
          <a:lstStyle/>
          <a:p>
            <a:r>
              <a:rPr lang="en-GB" sz="2400" dirty="0">
                <a:solidFill>
                  <a:srgbClr val="00B0F0"/>
                </a:solidFill>
              </a:rPr>
              <a:t>AI tools are here to stay and will continue to improve, rapidly</a:t>
            </a:r>
          </a:p>
          <a:p>
            <a:r>
              <a:rPr lang="en-GB" sz="2400" dirty="0">
                <a:solidFill>
                  <a:srgbClr val="00B0F0"/>
                </a:solidFill>
              </a:rPr>
              <a:t>We need to seize opportunities to use AI tools ethically</a:t>
            </a:r>
          </a:p>
          <a:p>
            <a:r>
              <a:rPr lang="en-GB" sz="2400" dirty="0">
                <a:solidFill>
                  <a:srgbClr val="00B0F0"/>
                </a:solidFill>
              </a:rPr>
              <a:t>Our students need to develop skills and knowledge about this</a:t>
            </a:r>
          </a:p>
          <a:p>
            <a:r>
              <a:rPr lang="en-GB" sz="2400" dirty="0">
                <a:solidFill>
                  <a:srgbClr val="00B0F0"/>
                </a:solidFill>
              </a:rPr>
              <a:t>Staff need to develop expertise and knowledge</a:t>
            </a:r>
          </a:p>
          <a:p>
            <a:r>
              <a:rPr lang="en-GB" sz="2400" dirty="0">
                <a:solidFill>
                  <a:srgbClr val="00B0F0"/>
                </a:solidFill>
              </a:rPr>
              <a:t>Billions have been / are being poured into their development</a:t>
            </a:r>
          </a:p>
          <a:p>
            <a:r>
              <a:rPr lang="en-GB" sz="2400" dirty="0">
                <a:solidFill>
                  <a:srgbClr val="00B0F0"/>
                </a:solidFill>
              </a:rPr>
              <a:t>Charges / fees will come – how should institutions respond?</a:t>
            </a:r>
          </a:p>
        </p:txBody>
      </p:sp>
    </p:spTree>
    <p:extLst>
      <p:ext uri="{BB962C8B-B14F-4D97-AF65-F5344CB8AC3E}">
        <p14:creationId xmlns:p14="http://schemas.microsoft.com/office/powerpoint/2010/main" val="1264250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603250" y="1536317"/>
            <a:ext cx="10515600" cy="2852737"/>
          </a:xfrm>
        </p:spPr>
        <p:txBody>
          <a:bodyPr>
            <a:normAutofit/>
          </a:bodyPr>
          <a:lstStyle/>
          <a:p>
            <a:pPr algn="ctr"/>
            <a:r>
              <a:rPr lang="en-GB" sz="4900" dirty="0">
                <a:solidFill>
                  <a:srgbClr val="0091C4"/>
                </a:solidFill>
              </a:rPr>
              <a:t>THANKS FOR YOUR INPUT AND IDEAS</a:t>
            </a:r>
            <a:br>
              <a:rPr lang="en-GB" sz="6000" dirty="0">
                <a:solidFill>
                  <a:srgbClr val="0091C4"/>
                </a:solidFill>
              </a:rPr>
            </a:br>
            <a:r>
              <a:rPr lang="en-GB" sz="3600" dirty="0">
                <a:solidFill>
                  <a:srgbClr val="0091C4"/>
                </a:solidFill>
              </a:rPr>
              <a:t>Please share your thoughts and questions</a:t>
            </a:r>
            <a:endParaRPr lang="tr-TR" sz="3600" dirty="0">
              <a:solidFill>
                <a:srgbClr val="0091C4"/>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type="body" idx="1"/>
          </p:nvPr>
        </p:nvSpPr>
        <p:spPr/>
        <p:txBody>
          <a:bodyPr>
            <a:noAutofit/>
          </a:bodyPr>
          <a:lstStyle/>
          <a:p>
            <a:pPr algn="ctr"/>
            <a:r>
              <a:rPr lang="en-GB" sz="2400" dirty="0">
                <a:solidFill>
                  <a:srgbClr val="00B0F0"/>
                </a:solidFill>
              </a:rPr>
              <a:t>Ireneg@coventry.ac.uk</a:t>
            </a:r>
          </a:p>
          <a:p>
            <a:endParaRPr lang="en-GB" sz="2400" dirty="0"/>
          </a:p>
        </p:txBody>
      </p:sp>
    </p:spTree>
    <p:extLst>
      <p:ext uri="{BB962C8B-B14F-4D97-AF65-F5344CB8AC3E}">
        <p14:creationId xmlns:p14="http://schemas.microsoft.com/office/powerpoint/2010/main" val="272728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t>The arms race</a:t>
            </a:r>
            <a:endParaRPr lang="tr-TR" dirty="0"/>
          </a:p>
        </p:txBody>
      </p:sp>
      <p:graphicFrame>
        <p:nvGraphicFramePr>
          <p:cNvPr id="7" name="Content Placeholder 3">
            <a:extLst>
              <a:ext uri="{FF2B5EF4-FFF2-40B4-BE49-F238E27FC236}">
                <a16:creationId xmlns:a16="http://schemas.microsoft.com/office/drawing/2014/main" id="{D36A8C53-DAC0-A84E-9E2E-202F77A64F3C}"/>
              </a:ext>
            </a:extLst>
          </p:cNvPr>
          <p:cNvGraphicFramePr>
            <a:graphicFrameLocks/>
          </p:cNvGraphicFramePr>
          <p:nvPr>
            <p:extLst>
              <p:ext uri="{D42A27DB-BD31-4B8C-83A1-F6EECF244321}">
                <p14:modId xmlns:p14="http://schemas.microsoft.com/office/powerpoint/2010/main" val="1607272500"/>
              </p:ext>
            </p:extLst>
          </p:nvPr>
        </p:nvGraphicFramePr>
        <p:xfrm>
          <a:off x="767556" y="2240025"/>
          <a:ext cx="10656887" cy="3671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03EF59ED-3B31-F7BF-857B-2D511B60ACAA}"/>
              </a:ext>
            </a:extLst>
          </p:cNvPr>
          <p:cNvSpPr txBox="1"/>
          <p:nvPr/>
        </p:nvSpPr>
        <p:spPr>
          <a:xfrm>
            <a:off x="1247816" y="1515728"/>
            <a:ext cx="3600400" cy="584775"/>
          </a:xfrm>
          <a:prstGeom prst="rect">
            <a:avLst/>
          </a:prstGeom>
          <a:noFill/>
        </p:spPr>
        <p:txBody>
          <a:bodyPr wrap="square" rtlCol="0">
            <a:spAutoFit/>
          </a:bodyPr>
          <a:lstStyle/>
          <a:p>
            <a:r>
              <a:rPr lang="en-GB" sz="3200" dirty="0">
                <a:solidFill>
                  <a:srgbClr val="00B0F0"/>
                </a:solidFill>
              </a:rPr>
              <a:t>Perceived threat</a:t>
            </a:r>
          </a:p>
        </p:txBody>
      </p:sp>
      <p:sp>
        <p:nvSpPr>
          <p:cNvPr id="9" name="TextBox 8">
            <a:extLst>
              <a:ext uri="{FF2B5EF4-FFF2-40B4-BE49-F238E27FC236}">
                <a16:creationId xmlns:a16="http://schemas.microsoft.com/office/drawing/2014/main" id="{8CF23CC4-E6CB-2D35-5CCB-897CE38309C8}"/>
              </a:ext>
            </a:extLst>
          </p:cNvPr>
          <p:cNvSpPr txBox="1"/>
          <p:nvPr/>
        </p:nvSpPr>
        <p:spPr>
          <a:xfrm>
            <a:off x="6095999" y="1515727"/>
            <a:ext cx="4464496" cy="584775"/>
          </a:xfrm>
          <a:prstGeom prst="rect">
            <a:avLst/>
          </a:prstGeom>
          <a:noFill/>
        </p:spPr>
        <p:txBody>
          <a:bodyPr wrap="square" rtlCol="0">
            <a:spAutoFit/>
          </a:bodyPr>
          <a:lstStyle/>
          <a:p>
            <a:r>
              <a:rPr lang="en-GB" sz="3200" dirty="0">
                <a:solidFill>
                  <a:srgbClr val="00B0F0"/>
                </a:solidFill>
              </a:rPr>
              <a:t>HE Sector responses</a:t>
            </a:r>
          </a:p>
        </p:txBody>
      </p:sp>
    </p:spTree>
    <p:extLst>
      <p:ext uri="{BB962C8B-B14F-4D97-AF65-F5344CB8AC3E}">
        <p14:creationId xmlns:p14="http://schemas.microsoft.com/office/powerpoint/2010/main" val="3401625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solidFill>
                  <a:schemeClr val="accent6">
                    <a:lumMod val="75000"/>
                  </a:schemeClr>
                </a:solidFill>
              </a:rPr>
              <a:t>Case study: an institutional response</a:t>
            </a:r>
            <a:endParaRPr lang="tr-TR" dirty="0">
              <a:solidFill>
                <a:schemeClr val="accent6">
                  <a:lumMod val="75000"/>
                </a:schemeClr>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92500"/>
          </a:bodyPr>
          <a:lstStyle/>
          <a:p>
            <a:r>
              <a:rPr lang="en-GB" dirty="0">
                <a:solidFill>
                  <a:srgbClr val="008E40"/>
                </a:solidFill>
              </a:rPr>
              <a:t>Academic Integrity Steering Group &gt; Working group set up March 2022</a:t>
            </a:r>
            <a:endParaRPr lang="en-GB" sz="1200" dirty="0">
              <a:solidFill>
                <a:srgbClr val="008E40"/>
              </a:solidFill>
            </a:endParaRPr>
          </a:p>
          <a:p>
            <a:r>
              <a:rPr lang="en-GB" dirty="0">
                <a:solidFill>
                  <a:srgbClr val="008E40"/>
                </a:solidFill>
              </a:rPr>
              <a:t>Understanding more about AI tools, invited speakers, experimented</a:t>
            </a:r>
          </a:p>
          <a:p>
            <a:r>
              <a:rPr lang="en-GB" dirty="0">
                <a:solidFill>
                  <a:srgbClr val="008E40"/>
                </a:solidFill>
              </a:rPr>
              <a:t>Changes to University regulations September 2022</a:t>
            </a:r>
          </a:p>
          <a:p>
            <a:r>
              <a:rPr lang="en-GB" dirty="0">
                <a:solidFill>
                  <a:srgbClr val="008E40"/>
                </a:solidFill>
              </a:rPr>
              <a:t>Staff development and training throughout 2022-23, ongoing</a:t>
            </a:r>
          </a:p>
          <a:p>
            <a:r>
              <a:rPr lang="en-GB" dirty="0">
                <a:solidFill>
                  <a:srgbClr val="008E40"/>
                </a:solidFill>
              </a:rPr>
              <a:t>Two-way consultation Jan–July 2023: 26 focus groups / interviews</a:t>
            </a:r>
          </a:p>
          <a:p>
            <a:r>
              <a:rPr lang="en-GB" dirty="0">
                <a:solidFill>
                  <a:srgbClr val="008E40"/>
                </a:solidFill>
              </a:rPr>
              <a:t>Interim guidance for staff and students released May 2023</a:t>
            </a:r>
          </a:p>
          <a:p>
            <a:r>
              <a:rPr lang="en-GB" dirty="0">
                <a:solidFill>
                  <a:srgbClr val="008E40"/>
                </a:solidFill>
              </a:rPr>
              <a:t>Draft guidance for staff and students ready August 2023: now under review </a:t>
            </a:r>
          </a:p>
          <a:p>
            <a:r>
              <a:rPr lang="en-GB" dirty="0">
                <a:solidFill>
                  <a:srgbClr val="008E40"/>
                </a:solidFill>
              </a:rPr>
              <a:t>Regulations updated, approved for Sept 2023</a:t>
            </a:r>
          </a:p>
          <a:p>
            <a:r>
              <a:rPr lang="en-GB" dirty="0">
                <a:solidFill>
                  <a:srgbClr val="008E40"/>
                </a:solidFill>
              </a:rPr>
              <a:t>Implement from mid-Sept 2023</a:t>
            </a:r>
          </a:p>
        </p:txBody>
      </p:sp>
    </p:spTree>
    <p:extLst>
      <p:ext uri="{BB962C8B-B14F-4D97-AF65-F5344CB8AC3E}">
        <p14:creationId xmlns:p14="http://schemas.microsoft.com/office/powerpoint/2010/main" val="211380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solidFill>
                  <a:srgbClr val="0070C0"/>
                </a:solidFill>
              </a:rPr>
              <a:t>Updates to Regulations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lstStyle/>
          <a:p>
            <a:pPr marL="0" indent="0">
              <a:buNone/>
            </a:pPr>
            <a:r>
              <a:rPr lang="en-GB" sz="2800" dirty="0">
                <a:solidFill>
                  <a:srgbClr val="0070C0"/>
                </a:solidFill>
              </a:rPr>
              <a:t>1.6.1 Academic misconduct includes ethical misconduct and is defined as:</a:t>
            </a:r>
          </a:p>
          <a:p>
            <a:pPr>
              <a:buAutoNum type="alphaLcParenR"/>
            </a:pPr>
            <a:r>
              <a:rPr lang="en-GB" sz="2800" dirty="0">
                <a:solidFill>
                  <a:srgbClr val="0070C0"/>
                </a:solidFill>
              </a:rPr>
              <a:t> any attempt to gain an unfair advantage in an assessment (including examinations/tests). This includes (but is not confined to):</a:t>
            </a:r>
          </a:p>
          <a:p>
            <a:pPr marL="0" indent="0">
              <a:buNone/>
            </a:pPr>
            <a:r>
              <a:rPr lang="en-GB" sz="2800" dirty="0">
                <a:solidFill>
                  <a:srgbClr val="00B050"/>
                </a:solidFill>
              </a:rPr>
              <a:t>xii) Unauthorised </a:t>
            </a:r>
            <a:r>
              <a:rPr lang="en-GB" sz="2800" dirty="0">
                <a:solidFill>
                  <a:srgbClr val="FF0000"/>
                </a:solidFill>
              </a:rPr>
              <a:t>or unacknowledged </a:t>
            </a:r>
            <a:r>
              <a:rPr lang="en-GB" sz="2800" dirty="0">
                <a:solidFill>
                  <a:srgbClr val="00B050"/>
                </a:solidFill>
              </a:rPr>
              <a:t>use of technological aids and artificial intelligence, including translation software, paraphrasing tools, text generation software (essay bots), and tools to </a:t>
            </a:r>
            <a:r>
              <a:rPr lang="en-GB" sz="2800" dirty="0">
                <a:solidFill>
                  <a:srgbClr val="FF0000"/>
                </a:solidFill>
              </a:rPr>
              <a:t>generate programming code</a:t>
            </a:r>
            <a:r>
              <a:rPr lang="en-GB" sz="2800" dirty="0">
                <a:solidFill>
                  <a:srgbClr val="00B050"/>
                </a:solidFill>
              </a:rPr>
              <a:t>, graphics or artwork;</a:t>
            </a:r>
          </a:p>
        </p:txBody>
      </p:sp>
    </p:spTree>
    <p:extLst>
      <p:ext uri="{BB962C8B-B14F-4D97-AF65-F5344CB8AC3E}">
        <p14:creationId xmlns:p14="http://schemas.microsoft.com/office/powerpoint/2010/main" val="267218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solidFill>
                  <a:srgbClr val="0070C0"/>
                </a:solidFill>
              </a:rPr>
              <a:t>Updates to Regulations</a:t>
            </a:r>
            <a:endParaRPr lang="tr-TR" dirty="0">
              <a:solidFill>
                <a:srgbClr val="0070C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lstStyle/>
          <a:p>
            <a:pPr marL="0" indent="0">
              <a:buNone/>
            </a:pPr>
            <a:r>
              <a:rPr lang="en-GB" sz="2800" dirty="0">
                <a:solidFill>
                  <a:srgbClr val="0070C0"/>
                </a:solidFill>
              </a:rPr>
              <a:t>1.6.1 Academic misconduct includes ethical misconduct and is defined as:</a:t>
            </a:r>
          </a:p>
          <a:p>
            <a:pPr>
              <a:buAutoNum type="alphaLcParenR"/>
            </a:pPr>
            <a:r>
              <a:rPr lang="en-GB" sz="2800" dirty="0">
                <a:solidFill>
                  <a:srgbClr val="0070C0"/>
                </a:solidFill>
              </a:rPr>
              <a:t> any attempt to gain an unfair advantage in an assessment (including examinations/tests). This includes (but is not confined to):</a:t>
            </a:r>
          </a:p>
          <a:p>
            <a:pPr marL="0" indent="0">
              <a:lnSpc>
                <a:spcPct val="100000"/>
              </a:lnSpc>
              <a:spcBef>
                <a:spcPts val="0"/>
              </a:spcBef>
              <a:buNone/>
            </a:pPr>
            <a:r>
              <a:rPr lang="en-GB" sz="2800" dirty="0">
                <a:solidFill>
                  <a:srgbClr val="00B050"/>
                </a:solidFill>
                <a:ea typeface="Calibri" panose="020F0502020204030204" pitchFamily="34" charset="0"/>
                <a:cs typeface="Times New Roman" panose="02020603050405020304" pitchFamily="18" charset="0"/>
              </a:rPr>
              <a:t>xiii) </a:t>
            </a:r>
            <a:r>
              <a:rPr lang="en-GB" sz="2800" dirty="0">
                <a:solidFill>
                  <a:srgbClr val="00B050"/>
                </a:solidFill>
                <a:effectLst/>
                <a:ea typeface="Calibri" panose="020F0502020204030204" pitchFamily="34" charset="0"/>
                <a:cs typeface="Times New Roman" panose="02020603050405020304" pitchFamily="18" charset="0"/>
              </a:rPr>
              <a:t>where an assignment is required to be written in </a:t>
            </a:r>
            <a:r>
              <a:rPr lang="en-GB" sz="2800" dirty="0">
                <a:solidFill>
                  <a:srgbClr val="FF0000"/>
                </a:solidFill>
                <a:effectLst/>
                <a:ea typeface="Calibri" panose="020F0502020204030204" pitchFamily="34" charset="0"/>
                <a:cs typeface="Times New Roman" panose="02020603050405020304" pitchFamily="18" charset="0"/>
              </a:rPr>
              <a:t>a specified language</a:t>
            </a:r>
            <a:r>
              <a:rPr lang="en-GB" sz="2800" dirty="0">
                <a:effectLst/>
                <a:ea typeface="Calibri" panose="020F0502020204030204" pitchFamily="34" charset="0"/>
                <a:cs typeface="Times New Roman" panose="02020603050405020304" pitchFamily="18" charset="0"/>
              </a:rPr>
              <a:t>, </a:t>
            </a:r>
            <a:r>
              <a:rPr lang="en-GB" sz="2800" dirty="0">
                <a:solidFill>
                  <a:srgbClr val="00B050"/>
                </a:solidFill>
                <a:effectLst/>
                <a:ea typeface="Calibri" panose="020F0502020204030204" pitchFamily="34" charset="0"/>
                <a:cs typeface="Times New Roman" panose="02020603050405020304" pitchFamily="18" charset="0"/>
              </a:rPr>
              <a:t>writing</a:t>
            </a:r>
            <a:r>
              <a:rPr lang="en-GB" sz="2800" dirty="0">
                <a:effectLst/>
                <a:ea typeface="Calibri" panose="020F0502020204030204" pitchFamily="34" charset="0"/>
                <a:cs typeface="Times New Roman" panose="02020603050405020304" pitchFamily="18" charset="0"/>
              </a:rPr>
              <a:t> </a:t>
            </a:r>
            <a:r>
              <a:rPr lang="en-GB" sz="2800" dirty="0">
                <a:solidFill>
                  <a:srgbClr val="FF0000"/>
                </a:solidFill>
                <a:effectLst/>
                <a:ea typeface="Calibri" panose="020F0502020204030204" pitchFamily="34" charset="0"/>
                <a:cs typeface="Times New Roman" panose="02020603050405020304" pitchFamily="18" charset="0"/>
              </a:rPr>
              <a:t>all or most of </a:t>
            </a:r>
            <a:r>
              <a:rPr lang="en-GB" sz="2800" dirty="0">
                <a:solidFill>
                  <a:srgbClr val="00B050"/>
                </a:solidFill>
                <a:effectLst/>
                <a:ea typeface="Calibri" panose="020F0502020204030204" pitchFamily="34" charset="0"/>
                <a:cs typeface="Times New Roman" panose="02020603050405020304" pitchFamily="18" charset="0"/>
              </a:rPr>
              <a:t>it in another language and then using translation software or assistance from a third party to convert into the specified language;</a:t>
            </a:r>
          </a:p>
          <a:p>
            <a:pPr marL="0" indent="0">
              <a:spcBef>
                <a:spcPts val="0"/>
              </a:spcBef>
              <a:buNone/>
            </a:pPr>
            <a:endParaRPr lang="en-GB" sz="2800" dirty="0">
              <a:solidFill>
                <a:srgbClr val="00B050"/>
              </a:solidFill>
            </a:endParaRPr>
          </a:p>
          <a:p>
            <a:pPr marL="0" indent="0">
              <a:buNone/>
            </a:pPr>
            <a:endParaRPr lang="en-GB" sz="2800" dirty="0">
              <a:solidFill>
                <a:srgbClr val="FF0000"/>
              </a:solidFill>
            </a:endParaRPr>
          </a:p>
          <a:p>
            <a:pPr>
              <a:buAutoNum type="alphaLcParenR"/>
            </a:pPr>
            <a:endParaRPr lang="en-GB" sz="2800" dirty="0"/>
          </a:p>
        </p:txBody>
      </p:sp>
    </p:spTree>
    <p:extLst>
      <p:ext uri="{BB962C8B-B14F-4D97-AF65-F5344CB8AC3E}">
        <p14:creationId xmlns:p14="http://schemas.microsoft.com/office/powerpoint/2010/main" val="193160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70FFE2-272D-B2E6-1419-C1D7921F8C29}"/>
              </a:ext>
            </a:extLst>
          </p:cNvPr>
          <p:cNvSpPr txBox="1"/>
          <p:nvPr/>
        </p:nvSpPr>
        <p:spPr>
          <a:xfrm>
            <a:off x="1919536" y="153471"/>
            <a:ext cx="8280920" cy="646331"/>
          </a:xfrm>
          <a:prstGeom prst="rect">
            <a:avLst/>
          </a:prstGeom>
          <a:noFill/>
        </p:spPr>
        <p:txBody>
          <a:bodyPr wrap="square" rtlCol="0">
            <a:spAutoFit/>
          </a:bodyPr>
          <a:lstStyle/>
          <a:p>
            <a:pPr algn="ctr"/>
            <a:r>
              <a:rPr lang="en-GB" sz="3600" dirty="0">
                <a:solidFill>
                  <a:schemeClr val="accent2">
                    <a:lumMod val="50000"/>
                  </a:schemeClr>
                </a:solidFill>
              </a:rPr>
              <a:t>Types of artificial intelligence tools</a:t>
            </a:r>
          </a:p>
        </p:txBody>
      </p:sp>
      <p:graphicFrame>
        <p:nvGraphicFramePr>
          <p:cNvPr id="7" name="Diagram 6">
            <a:extLst>
              <a:ext uri="{FF2B5EF4-FFF2-40B4-BE49-F238E27FC236}">
                <a16:creationId xmlns:a16="http://schemas.microsoft.com/office/drawing/2014/main" id="{394F8A5B-D6FC-6F33-4A9C-2E3EC9E0AD86}"/>
              </a:ext>
            </a:extLst>
          </p:cNvPr>
          <p:cNvGraphicFramePr/>
          <p:nvPr>
            <p:extLst>
              <p:ext uri="{D42A27DB-BD31-4B8C-83A1-F6EECF244321}">
                <p14:modId xmlns:p14="http://schemas.microsoft.com/office/powerpoint/2010/main" val="1738515239"/>
              </p:ext>
            </p:extLst>
          </p:nvPr>
        </p:nvGraphicFramePr>
        <p:xfrm>
          <a:off x="879231" y="1124744"/>
          <a:ext cx="10329337" cy="4824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1808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578069" y="365125"/>
            <a:ext cx="10515600" cy="1325563"/>
          </a:xfrm>
        </p:spPr>
        <p:txBody>
          <a:bodyPr/>
          <a:lstStyle/>
          <a:p>
            <a:r>
              <a:rPr lang="en-GB" dirty="0">
                <a:solidFill>
                  <a:srgbClr val="7030A0"/>
                </a:solidFill>
              </a:rPr>
              <a:t>Your turn: Exercise 1</a:t>
            </a:r>
            <a:endParaRPr lang="tr-TR" dirty="0">
              <a:solidFill>
                <a:srgbClr val="7030A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92500" lnSpcReduction="20000"/>
          </a:bodyPr>
          <a:lstStyle/>
          <a:p>
            <a:pPr marL="0" indent="0">
              <a:buNone/>
            </a:pPr>
            <a:r>
              <a:rPr lang="en-GB" dirty="0">
                <a:solidFill>
                  <a:srgbClr val="7030A0"/>
                </a:solidFill>
              </a:rPr>
              <a:t>AI tools for: </a:t>
            </a:r>
          </a:p>
          <a:p>
            <a:pPr marL="0" indent="0">
              <a:buNone/>
            </a:pPr>
            <a:r>
              <a:rPr lang="en-GB" sz="2400" dirty="0">
                <a:solidFill>
                  <a:srgbClr val="7030A0"/>
                </a:solidFill>
              </a:rPr>
              <a:t>(1) text improvement;  </a:t>
            </a:r>
          </a:p>
          <a:p>
            <a:pPr marL="0" indent="0">
              <a:buNone/>
            </a:pPr>
            <a:r>
              <a:rPr lang="en-GB" sz="2400" dirty="0">
                <a:solidFill>
                  <a:srgbClr val="7030A0"/>
                </a:solidFill>
              </a:rPr>
              <a:t>(2) language conversion; </a:t>
            </a:r>
          </a:p>
          <a:p>
            <a:pPr marL="0" indent="0">
              <a:buNone/>
            </a:pPr>
            <a:r>
              <a:rPr lang="en-GB" sz="2400" dirty="0">
                <a:solidFill>
                  <a:srgbClr val="7030A0"/>
                </a:solidFill>
              </a:rPr>
              <a:t>(3) textual content generation, </a:t>
            </a:r>
          </a:p>
          <a:p>
            <a:pPr marL="0" indent="0">
              <a:buNone/>
            </a:pPr>
            <a:r>
              <a:rPr lang="en-GB" sz="2400" dirty="0">
                <a:solidFill>
                  <a:srgbClr val="7030A0"/>
                </a:solidFill>
              </a:rPr>
              <a:t>(4) non-textual content generation,  </a:t>
            </a:r>
          </a:p>
          <a:p>
            <a:pPr marL="0" indent="0">
              <a:buNone/>
            </a:pPr>
            <a:r>
              <a:rPr lang="en-GB" sz="2400" dirty="0">
                <a:solidFill>
                  <a:srgbClr val="7030A0"/>
                </a:solidFill>
              </a:rPr>
              <a:t>(5) AI detection</a:t>
            </a:r>
            <a:endParaRPr lang="tr-TR" sz="2400" dirty="0">
              <a:solidFill>
                <a:srgbClr val="7030A0"/>
              </a:solidFill>
            </a:endParaRPr>
          </a:p>
          <a:p>
            <a:pPr marL="0" indent="0">
              <a:buNone/>
            </a:pPr>
            <a:endParaRPr lang="en-GB" dirty="0">
              <a:solidFill>
                <a:srgbClr val="7030A0"/>
              </a:solidFill>
            </a:endParaRPr>
          </a:p>
          <a:p>
            <a:pPr marL="0" indent="0">
              <a:buNone/>
            </a:pPr>
            <a:r>
              <a:rPr lang="en-GB" dirty="0">
                <a:solidFill>
                  <a:srgbClr val="7030A0"/>
                </a:solidFill>
              </a:rPr>
              <a:t>Suggest some ethical and useful applications of each these types of tools </a:t>
            </a:r>
          </a:p>
          <a:p>
            <a:pPr lvl="1"/>
            <a:r>
              <a:rPr lang="en-GB" dirty="0">
                <a:solidFill>
                  <a:srgbClr val="7030A0"/>
                </a:solidFill>
              </a:rPr>
              <a:t>For use by students</a:t>
            </a:r>
          </a:p>
          <a:p>
            <a:pPr lvl="1"/>
            <a:r>
              <a:rPr lang="en-GB" dirty="0">
                <a:solidFill>
                  <a:srgbClr val="7030A0"/>
                </a:solidFill>
              </a:rPr>
              <a:t>For use by academic staff</a:t>
            </a:r>
          </a:p>
          <a:p>
            <a:pPr lvl="1"/>
            <a:r>
              <a:rPr lang="en-GB" dirty="0">
                <a:solidFill>
                  <a:srgbClr val="7030A0"/>
                </a:solidFill>
              </a:rPr>
              <a:t>For use in the workplace</a:t>
            </a:r>
          </a:p>
          <a:p>
            <a:pPr lvl="1"/>
            <a:r>
              <a:rPr lang="en-GB" dirty="0">
                <a:solidFill>
                  <a:srgbClr val="7030A0"/>
                </a:solidFill>
              </a:rPr>
              <a:t>In different discipline areas</a:t>
            </a:r>
          </a:p>
        </p:txBody>
      </p:sp>
    </p:spTree>
    <p:extLst>
      <p:ext uri="{BB962C8B-B14F-4D97-AF65-F5344CB8AC3E}">
        <p14:creationId xmlns:p14="http://schemas.microsoft.com/office/powerpoint/2010/main" val="146266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GB" dirty="0">
                <a:solidFill>
                  <a:srgbClr val="7030A0"/>
                </a:solidFill>
              </a:rPr>
              <a:t>Your turn: Exercise 2</a:t>
            </a:r>
            <a:endParaRPr lang="tr-TR" dirty="0">
              <a:solidFill>
                <a:srgbClr val="7030A0"/>
              </a:solidFill>
            </a:endParaRPr>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fontScale="92500" lnSpcReduction="20000"/>
          </a:bodyPr>
          <a:lstStyle/>
          <a:p>
            <a:pPr marL="0" indent="0">
              <a:buNone/>
            </a:pPr>
            <a:r>
              <a:rPr lang="en-GB" dirty="0">
                <a:solidFill>
                  <a:srgbClr val="7030A0"/>
                </a:solidFill>
              </a:rPr>
              <a:t>AI tools for: </a:t>
            </a:r>
          </a:p>
          <a:p>
            <a:pPr marL="0" indent="0">
              <a:buNone/>
            </a:pPr>
            <a:r>
              <a:rPr lang="en-GB" sz="2400" dirty="0">
                <a:solidFill>
                  <a:srgbClr val="7030A0"/>
                </a:solidFill>
              </a:rPr>
              <a:t>(1) text improvement;  </a:t>
            </a:r>
          </a:p>
          <a:p>
            <a:pPr marL="0" indent="0">
              <a:buNone/>
            </a:pPr>
            <a:r>
              <a:rPr lang="en-GB" sz="2400" dirty="0">
                <a:solidFill>
                  <a:srgbClr val="7030A0"/>
                </a:solidFill>
              </a:rPr>
              <a:t>(2) language conversion; </a:t>
            </a:r>
          </a:p>
          <a:p>
            <a:pPr marL="0" indent="0">
              <a:buNone/>
            </a:pPr>
            <a:r>
              <a:rPr lang="en-GB" sz="2400" dirty="0">
                <a:solidFill>
                  <a:srgbClr val="7030A0"/>
                </a:solidFill>
              </a:rPr>
              <a:t>(3) textual content generation, </a:t>
            </a:r>
          </a:p>
          <a:p>
            <a:pPr marL="0" indent="0">
              <a:buNone/>
            </a:pPr>
            <a:r>
              <a:rPr lang="en-GB" sz="2400" dirty="0">
                <a:solidFill>
                  <a:srgbClr val="7030A0"/>
                </a:solidFill>
              </a:rPr>
              <a:t>(4) non-textual content generation,  </a:t>
            </a:r>
          </a:p>
          <a:p>
            <a:pPr marL="0" indent="0">
              <a:buNone/>
            </a:pPr>
            <a:r>
              <a:rPr lang="en-GB" sz="2400" dirty="0">
                <a:solidFill>
                  <a:srgbClr val="7030A0"/>
                </a:solidFill>
              </a:rPr>
              <a:t>(5) AI detection</a:t>
            </a:r>
            <a:endParaRPr lang="tr-TR" sz="2400" dirty="0">
              <a:solidFill>
                <a:srgbClr val="7030A0"/>
              </a:solidFill>
            </a:endParaRPr>
          </a:p>
          <a:p>
            <a:pPr marL="0" indent="0">
              <a:buNone/>
            </a:pPr>
            <a:endParaRPr lang="en-GB" dirty="0">
              <a:solidFill>
                <a:srgbClr val="7030A0"/>
              </a:solidFill>
            </a:endParaRPr>
          </a:p>
          <a:p>
            <a:pPr marL="0" indent="0">
              <a:buNone/>
            </a:pPr>
            <a:r>
              <a:rPr lang="en-GB" dirty="0">
                <a:solidFill>
                  <a:srgbClr val="7030A0"/>
                </a:solidFill>
              </a:rPr>
              <a:t>Suggest some inappropriate applications of each these types of tools </a:t>
            </a:r>
          </a:p>
          <a:p>
            <a:pPr lvl="1"/>
            <a:r>
              <a:rPr lang="en-GB" dirty="0">
                <a:solidFill>
                  <a:srgbClr val="7030A0"/>
                </a:solidFill>
              </a:rPr>
              <a:t>For use by students</a:t>
            </a:r>
          </a:p>
          <a:p>
            <a:pPr lvl="1"/>
            <a:r>
              <a:rPr lang="en-GB" dirty="0">
                <a:solidFill>
                  <a:srgbClr val="7030A0"/>
                </a:solidFill>
              </a:rPr>
              <a:t>For use by academic staff</a:t>
            </a:r>
          </a:p>
          <a:p>
            <a:pPr lvl="1"/>
            <a:r>
              <a:rPr lang="en-GB" dirty="0">
                <a:solidFill>
                  <a:srgbClr val="7030A0"/>
                </a:solidFill>
              </a:rPr>
              <a:t>For use in the workplace</a:t>
            </a:r>
          </a:p>
          <a:p>
            <a:pPr lvl="1"/>
            <a:r>
              <a:rPr lang="en-GB" dirty="0">
                <a:solidFill>
                  <a:srgbClr val="7030A0"/>
                </a:solidFill>
              </a:rPr>
              <a:t>In different discipline areas</a:t>
            </a:r>
          </a:p>
        </p:txBody>
      </p:sp>
    </p:spTree>
    <p:extLst>
      <p:ext uri="{BB962C8B-B14F-4D97-AF65-F5344CB8AC3E}">
        <p14:creationId xmlns:p14="http://schemas.microsoft.com/office/powerpoint/2010/main" val="2992539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TotalTime>
  <Words>2742</Words>
  <Application>Microsoft Office PowerPoint</Application>
  <PresentationFormat>Widescreen</PresentationFormat>
  <Paragraphs>291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GuardianTextEgyptian</vt:lpstr>
      <vt:lpstr>Symbol</vt:lpstr>
      <vt:lpstr>Times New Roman</vt:lpstr>
      <vt:lpstr>Office Teması</vt:lpstr>
      <vt:lpstr>Developing institutional policies on artificial intelligence and academic conduct</vt:lpstr>
      <vt:lpstr>What to expect</vt:lpstr>
      <vt:lpstr>The arms race</vt:lpstr>
      <vt:lpstr>Case study: an institutional response</vt:lpstr>
      <vt:lpstr>Updates to Regulations</vt:lpstr>
      <vt:lpstr>Updates to Regulations</vt:lpstr>
      <vt:lpstr>PowerPoint Presentation</vt:lpstr>
      <vt:lpstr>Your turn: Exercise 1</vt:lpstr>
      <vt:lpstr>Your turn: Exercise 2</vt:lpstr>
      <vt:lpstr>Type 1: Text improvement tools</vt:lpstr>
      <vt:lpstr>Type 2: Language conversion tools</vt:lpstr>
      <vt:lpstr>Type 3: Textual content generation tools</vt:lpstr>
      <vt:lpstr>Type 4: Non-textual content generation tools</vt:lpstr>
      <vt:lpstr>Type 5: AI Detection tools</vt:lpstr>
      <vt:lpstr>Managing cases of AI misuse</vt:lpstr>
      <vt:lpstr>Misuse of AI tools: checklist</vt:lpstr>
      <vt:lpstr>Why do we need to be cautious about outputs from AI tools?</vt:lpstr>
      <vt:lpstr>Summary of consultation findings</vt:lpstr>
      <vt:lpstr>Thematic analysis</vt:lpstr>
      <vt:lpstr>Staff guidance</vt:lpstr>
      <vt:lpstr>Student guidance</vt:lpstr>
      <vt:lpstr>Guidance for academic writing tutors, librarians and student advisors</vt:lpstr>
      <vt:lpstr>Acknowledging contributions</vt:lpstr>
      <vt:lpstr>PowerPoint Presentation</vt:lpstr>
      <vt:lpstr>Module and assessment design</vt:lpstr>
      <vt:lpstr>UK Russell Group’s Guiding Principles on Generative - AI July 2023</vt:lpstr>
      <vt:lpstr>Into the future</vt:lpstr>
      <vt:lpstr>THANKS FOR YOUR INPUT AND IDEAS Please share your thoughts and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BAŞLIK BURAYA</dc:title>
  <dc:creator>Kazim İnem</dc:creator>
  <cp:lastModifiedBy>Anon</cp:lastModifiedBy>
  <cp:revision>5</cp:revision>
  <dcterms:created xsi:type="dcterms:W3CDTF">2022-04-10T22:06:07Z</dcterms:created>
  <dcterms:modified xsi:type="dcterms:W3CDTF">2023-08-19T11:02:20Z</dcterms:modified>
</cp:coreProperties>
</file>