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788" r:id="rId4"/>
    <p:sldId id="259" r:id="rId5"/>
    <p:sldId id="260" r:id="rId6"/>
    <p:sldId id="261" r:id="rId7"/>
    <p:sldId id="262" r:id="rId8"/>
    <p:sldId id="775" r:id="rId9"/>
    <p:sldId id="263" r:id="rId10"/>
    <p:sldId id="264" r:id="rId11"/>
    <p:sldId id="265" r:id="rId12"/>
    <p:sldId id="776" r:id="rId13"/>
    <p:sldId id="266" r:id="rId14"/>
    <p:sldId id="267" r:id="rId15"/>
    <p:sldId id="268" r:id="rId16"/>
    <p:sldId id="269" r:id="rId17"/>
    <p:sldId id="270" r:id="rId18"/>
    <p:sldId id="272" r:id="rId19"/>
    <p:sldId id="271" r:id="rId20"/>
    <p:sldId id="274" r:id="rId21"/>
    <p:sldId id="273" r:id="rId22"/>
    <p:sldId id="275" r:id="rId23"/>
    <p:sldId id="778" r:id="rId24"/>
    <p:sldId id="781" r:id="rId25"/>
    <p:sldId id="780" r:id="rId26"/>
    <p:sldId id="282" r:id="rId27"/>
    <p:sldId id="782" r:id="rId28"/>
    <p:sldId id="769" r:id="rId29"/>
    <p:sldId id="779" r:id="rId30"/>
    <p:sldId id="777" r:id="rId31"/>
    <p:sldId id="783" r:id="rId32"/>
    <p:sldId id="784" r:id="rId33"/>
    <p:sldId id="787" r:id="rId34"/>
    <p:sldId id="786" r:id="rId35"/>
    <p:sldId id="790" r:id="rId36"/>
    <p:sldId id="785" r:id="rId37"/>
    <p:sldId id="789" r:id="rId3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B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76" d="100"/>
          <a:sy n="76" d="100"/>
        </p:scale>
        <p:origin x="22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BC0F6D-071F-7146-B385-43AE81FE3065}"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EDB2B939-DFA4-624E-8926-17C53F473A4C}">
      <dgm:prSet/>
      <dgm:spPr/>
      <dgm:t>
        <a:bodyPr/>
        <a:lstStyle/>
        <a:p>
          <a:r>
            <a:rPr lang="pt-PT" dirty="0"/>
            <a:t>Overview of academic publishing and dissemination</a:t>
          </a:r>
          <a:endParaRPr lang="en-TR" dirty="0"/>
        </a:p>
      </dgm:t>
    </dgm:pt>
    <dgm:pt modelId="{59A573D0-9C5D-614C-B9AF-2C4DE1612B55}" type="parTrans" cxnId="{23613082-8F53-C14D-9533-27D5A702206F}">
      <dgm:prSet/>
      <dgm:spPr/>
      <dgm:t>
        <a:bodyPr/>
        <a:lstStyle/>
        <a:p>
          <a:endParaRPr lang="en-US"/>
        </a:p>
      </dgm:t>
    </dgm:pt>
    <dgm:pt modelId="{D1CF7F38-FE83-244A-A017-8927F873274A}" type="sibTrans" cxnId="{23613082-8F53-C14D-9533-27D5A702206F}">
      <dgm:prSet/>
      <dgm:spPr/>
      <dgm:t>
        <a:bodyPr/>
        <a:lstStyle/>
        <a:p>
          <a:endParaRPr lang="en-US"/>
        </a:p>
      </dgm:t>
    </dgm:pt>
    <dgm:pt modelId="{AD7E6DDB-BD47-7043-8AA3-1AF37E90728C}">
      <dgm:prSet/>
      <dgm:spPr/>
      <dgm:t>
        <a:bodyPr/>
        <a:lstStyle/>
        <a:p>
          <a:r>
            <a:rPr lang="en-GB" dirty="0"/>
            <a:t>Peer review process</a:t>
          </a:r>
          <a:endParaRPr lang="en-TR" dirty="0"/>
        </a:p>
      </dgm:t>
    </dgm:pt>
    <dgm:pt modelId="{F6275E46-65DD-5C4B-8B33-05C7F3AA54F0}" type="parTrans" cxnId="{0714B6C5-D035-3645-96FC-1E551C2B5EB0}">
      <dgm:prSet/>
      <dgm:spPr/>
      <dgm:t>
        <a:bodyPr/>
        <a:lstStyle/>
        <a:p>
          <a:endParaRPr lang="en-US"/>
        </a:p>
      </dgm:t>
    </dgm:pt>
    <dgm:pt modelId="{C8981E94-583E-A14A-A5B4-6F955B50244B}" type="sibTrans" cxnId="{0714B6C5-D035-3645-96FC-1E551C2B5EB0}">
      <dgm:prSet/>
      <dgm:spPr/>
      <dgm:t>
        <a:bodyPr/>
        <a:lstStyle/>
        <a:p>
          <a:endParaRPr lang="en-US"/>
        </a:p>
      </dgm:t>
    </dgm:pt>
    <dgm:pt modelId="{26378257-B8BC-514A-8794-0E0276A5274F}">
      <dgm:prSet/>
      <dgm:spPr/>
      <dgm:t>
        <a:bodyPr/>
        <a:lstStyle/>
        <a:p>
          <a:r>
            <a:rPr lang="pt-PT" dirty="0"/>
            <a:t>Assessing the quality of an academic journal or paper</a:t>
          </a:r>
          <a:endParaRPr lang="en-TR" dirty="0"/>
        </a:p>
      </dgm:t>
    </dgm:pt>
    <dgm:pt modelId="{09C21960-0ED5-844E-837B-81113E136BD7}" type="parTrans" cxnId="{1981D782-AE03-934A-9AEF-433A38847E69}">
      <dgm:prSet/>
      <dgm:spPr/>
      <dgm:t>
        <a:bodyPr/>
        <a:lstStyle/>
        <a:p>
          <a:endParaRPr lang="en-US"/>
        </a:p>
      </dgm:t>
    </dgm:pt>
    <dgm:pt modelId="{17ADB2D1-03CC-CC4F-ACAA-FB964A8B0CA2}" type="sibTrans" cxnId="{1981D782-AE03-934A-9AEF-433A38847E69}">
      <dgm:prSet/>
      <dgm:spPr/>
      <dgm:t>
        <a:bodyPr/>
        <a:lstStyle/>
        <a:p>
          <a:endParaRPr lang="en-US"/>
        </a:p>
      </dgm:t>
    </dgm:pt>
    <dgm:pt modelId="{EB06830C-01ED-DF4E-B6AB-819EDAFCF39D}">
      <dgm:prSet/>
      <dgm:spPr/>
      <dgm:t>
        <a:bodyPr/>
        <a:lstStyle/>
        <a:p>
          <a:r>
            <a:rPr lang="en-GB" dirty="0"/>
            <a:t>EPAD resources</a:t>
          </a:r>
          <a:endParaRPr lang="en-TR" dirty="0"/>
        </a:p>
      </dgm:t>
    </dgm:pt>
    <dgm:pt modelId="{98D580E3-3643-9945-8A6E-2C24EA8A5D47}" type="parTrans" cxnId="{75D299A4-9282-3C4E-BD0E-045B276D12E5}">
      <dgm:prSet/>
      <dgm:spPr/>
      <dgm:t>
        <a:bodyPr/>
        <a:lstStyle/>
        <a:p>
          <a:endParaRPr lang="en-US"/>
        </a:p>
      </dgm:t>
    </dgm:pt>
    <dgm:pt modelId="{304DB87A-DE7C-1140-867D-8F7966C1B48B}" type="sibTrans" cxnId="{75D299A4-9282-3C4E-BD0E-045B276D12E5}">
      <dgm:prSet/>
      <dgm:spPr/>
      <dgm:t>
        <a:bodyPr/>
        <a:lstStyle/>
        <a:p>
          <a:endParaRPr lang="en-US"/>
        </a:p>
      </dgm:t>
    </dgm:pt>
    <dgm:pt modelId="{BC323307-0625-B04A-8A0B-197D1C32294A}">
      <dgm:prSet/>
      <dgm:spPr/>
      <dgm:t>
        <a:bodyPr/>
        <a:lstStyle/>
        <a:p>
          <a:r>
            <a:rPr lang="pt-PT" dirty="0"/>
            <a:t>Your turn to check some examples</a:t>
          </a:r>
          <a:endParaRPr lang="en-TR" dirty="0"/>
        </a:p>
      </dgm:t>
    </dgm:pt>
    <dgm:pt modelId="{C628EFBB-F736-A44B-862D-13937DE0B33D}" type="parTrans" cxnId="{485355E0-957C-7045-9453-77B7E47421C4}">
      <dgm:prSet/>
      <dgm:spPr/>
      <dgm:t>
        <a:bodyPr/>
        <a:lstStyle/>
        <a:p>
          <a:endParaRPr lang="en-US"/>
        </a:p>
      </dgm:t>
    </dgm:pt>
    <dgm:pt modelId="{6D3FA874-3DA8-DE4A-93AF-DE59DECACB04}" type="sibTrans" cxnId="{485355E0-957C-7045-9453-77B7E47421C4}">
      <dgm:prSet/>
      <dgm:spPr/>
      <dgm:t>
        <a:bodyPr/>
        <a:lstStyle/>
        <a:p>
          <a:endParaRPr lang="en-US"/>
        </a:p>
      </dgm:t>
    </dgm:pt>
    <dgm:pt modelId="{0C02CACC-3A32-F949-BAA8-F0F45D8D129F}">
      <dgm:prSet/>
      <dgm:spPr/>
      <dgm:t>
        <a:bodyPr/>
        <a:lstStyle/>
        <a:p>
          <a:r>
            <a:rPr lang="en-GB" dirty="0"/>
            <a:t>Fair authorship rules</a:t>
          </a:r>
          <a:endParaRPr lang="en-TR" dirty="0"/>
        </a:p>
      </dgm:t>
    </dgm:pt>
    <dgm:pt modelId="{7234A8A4-5DB0-BC48-A4D8-6529A7407A3C}" type="parTrans" cxnId="{51935B0D-55FA-C847-A0C9-29C846665FF6}">
      <dgm:prSet/>
      <dgm:spPr/>
      <dgm:t>
        <a:bodyPr/>
        <a:lstStyle/>
        <a:p>
          <a:endParaRPr lang="en-US"/>
        </a:p>
      </dgm:t>
    </dgm:pt>
    <dgm:pt modelId="{14FA6599-9558-DC4F-8D66-B587C0F705B5}" type="sibTrans" cxnId="{51935B0D-55FA-C847-A0C9-29C846665FF6}">
      <dgm:prSet/>
      <dgm:spPr/>
      <dgm:t>
        <a:bodyPr/>
        <a:lstStyle/>
        <a:p>
          <a:endParaRPr lang="en-US"/>
        </a:p>
      </dgm:t>
    </dgm:pt>
    <dgm:pt modelId="{FE77C3A0-1EBF-B449-B09F-033A9E7E7A36}" type="pres">
      <dgm:prSet presAssocID="{28BC0F6D-071F-7146-B385-43AE81FE3065}" presName="CompostProcess" presStyleCnt="0">
        <dgm:presLayoutVars>
          <dgm:dir/>
          <dgm:resizeHandles val="exact"/>
        </dgm:presLayoutVars>
      </dgm:prSet>
      <dgm:spPr/>
    </dgm:pt>
    <dgm:pt modelId="{D9E4ADE6-E6DD-AD49-9726-C5B267D3A2B8}" type="pres">
      <dgm:prSet presAssocID="{28BC0F6D-071F-7146-B385-43AE81FE3065}" presName="arrow" presStyleLbl="bgShp" presStyleIdx="0" presStyleCnt="1"/>
      <dgm:spPr/>
    </dgm:pt>
    <dgm:pt modelId="{664D5B36-542C-F040-BEF9-72DDB02D0649}" type="pres">
      <dgm:prSet presAssocID="{28BC0F6D-071F-7146-B385-43AE81FE3065}" presName="linearProcess" presStyleCnt="0"/>
      <dgm:spPr/>
    </dgm:pt>
    <dgm:pt modelId="{CF58E0D8-49F5-0646-AB39-C8D0EC1D071D}" type="pres">
      <dgm:prSet presAssocID="{EDB2B939-DFA4-624E-8926-17C53F473A4C}" presName="textNode" presStyleLbl="node1" presStyleIdx="0" presStyleCnt="6">
        <dgm:presLayoutVars>
          <dgm:bulletEnabled val="1"/>
        </dgm:presLayoutVars>
      </dgm:prSet>
      <dgm:spPr/>
    </dgm:pt>
    <dgm:pt modelId="{A179B087-CDDD-9741-BFC0-55F4A54BB907}" type="pres">
      <dgm:prSet presAssocID="{D1CF7F38-FE83-244A-A017-8927F873274A}" presName="sibTrans" presStyleCnt="0"/>
      <dgm:spPr/>
    </dgm:pt>
    <dgm:pt modelId="{61B0BF79-4448-5C46-AEB0-A8D7029F6732}" type="pres">
      <dgm:prSet presAssocID="{AD7E6DDB-BD47-7043-8AA3-1AF37E90728C}" presName="textNode" presStyleLbl="node1" presStyleIdx="1" presStyleCnt="6">
        <dgm:presLayoutVars>
          <dgm:bulletEnabled val="1"/>
        </dgm:presLayoutVars>
      </dgm:prSet>
      <dgm:spPr/>
    </dgm:pt>
    <dgm:pt modelId="{7D50B96D-236D-8340-BD2C-678B8B5667CC}" type="pres">
      <dgm:prSet presAssocID="{C8981E94-583E-A14A-A5B4-6F955B50244B}" presName="sibTrans" presStyleCnt="0"/>
      <dgm:spPr/>
    </dgm:pt>
    <dgm:pt modelId="{2E3BE364-FDDE-C24A-A364-2B20E6974244}" type="pres">
      <dgm:prSet presAssocID="{26378257-B8BC-514A-8794-0E0276A5274F}" presName="textNode" presStyleLbl="node1" presStyleIdx="2" presStyleCnt="6">
        <dgm:presLayoutVars>
          <dgm:bulletEnabled val="1"/>
        </dgm:presLayoutVars>
      </dgm:prSet>
      <dgm:spPr/>
    </dgm:pt>
    <dgm:pt modelId="{50B6675A-FE6E-B04A-9DD4-139A8A0BC987}" type="pres">
      <dgm:prSet presAssocID="{17ADB2D1-03CC-CC4F-ACAA-FB964A8B0CA2}" presName="sibTrans" presStyleCnt="0"/>
      <dgm:spPr/>
    </dgm:pt>
    <dgm:pt modelId="{AB0211AB-4D4F-FB44-8143-89854F5B997F}" type="pres">
      <dgm:prSet presAssocID="{EB06830C-01ED-DF4E-B6AB-819EDAFCF39D}" presName="textNode" presStyleLbl="node1" presStyleIdx="3" presStyleCnt="6" custLinFactNeighborX="-49999" custLinFactNeighborY="1309">
        <dgm:presLayoutVars>
          <dgm:bulletEnabled val="1"/>
        </dgm:presLayoutVars>
      </dgm:prSet>
      <dgm:spPr/>
    </dgm:pt>
    <dgm:pt modelId="{90FA8CC3-64D9-6E4C-B98E-BA72882496D6}" type="pres">
      <dgm:prSet presAssocID="{304DB87A-DE7C-1140-867D-8F7966C1B48B}" presName="sibTrans" presStyleCnt="0"/>
      <dgm:spPr/>
    </dgm:pt>
    <dgm:pt modelId="{EA3C3E4A-E5E4-C946-9101-705FAB037962}" type="pres">
      <dgm:prSet presAssocID="{BC323307-0625-B04A-8A0B-197D1C32294A}" presName="textNode" presStyleLbl="node1" presStyleIdx="4" presStyleCnt="6">
        <dgm:presLayoutVars>
          <dgm:bulletEnabled val="1"/>
        </dgm:presLayoutVars>
      </dgm:prSet>
      <dgm:spPr/>
    </dgm:pt>
    <dgm:pt modelId="{6CD9BCE2-EEDE-2E4B-9B4D-25711D2DB58E}" type="pres">
      <dgm:prSet presAssocID="{6D3FA874-3DA8-DE4A-93AF-DE59DECACB04}" presName="sibTrans" presStyleCnt="0"/>
      <dgm:spPr/>
    </dgm:pt>
    <dgm:pt modelId="{2BCD896C-0E1D-E44D-8964-586EDBAA3114}" type="pres">
      <dgm:prSet presAssocID="{0C02CACC-3A32-F949-BAA8-F0F45D8D129F}" presName="textNode" presStyleLbl="node1" presStyleIdx="5" presStyleCnt="6">
        <dgm:presLayoutVars>
          <dgm:bulletEnabled val="1"/>
        </dgm:presLayoutVars>
      </dgm:prSet>
      <dgm:spPr/>
    </dgm:pt>
  </dgm:ptLst>
  <dgm:cxnLst>
    <dgm:cxn modelId="{51935B0D-55FA-C847-A0C9-29C846665FF6}" srcId="{28BC0F6D-071F-7146-B385-43AE81FE3065}" destId="{0C02CACC-3A32-F949-BAA8-F0F45D8D129F}" srcOrd="5" destOrd="0" parTransId="{7234A8A4-5DB0-BC48-A4D8-6529A7407A3C}" sibTransId="{14FA6599-9558-DC4F-8D66-B587C0F705B5}"/>
    <dgm:cxn modelId="{88840B33-1654-2847-B380-983F9ED8651A}" type="presOf" srcId="{EB06830C-01ED-DF4E-B6AB-819EDAFCF39D}" destId="{AB0211AB-4D4F-FB44-8143-89854F5B997F}" srcOrd="0" destOrd="0" presId="urn:microsoft.com/office/officeart/2005/8/layout/hProcess9"/>
    <dgm:cxn modelId="{9A0F566B-3764-D849-87C3-80CA451264A0}" type="presOf" srcId="{AD7E6DDB-BD47-7043-8AA3-1AF37E90728C}" destId="{61B0BF79-4448-5C46-AEB0-A8D7029F6732}" srcOrd="0" destOrd="0" presId="urn:microsoft.com/office/officeart/2005/8/layout/hProcess9"/>
    <dgm:cxn modelId="{9F685D78-B82B-944D-B65C-E570A0DDEAB6}" type="presOf" srcId="{BC323307-0625-B04A-8A0B-197D1C32294A}" destId="{EA3C3E4A-E5E4-C946-9101-705FAB037962}" srcOrd="0" destOrd="0" presId="urn:microsoft.com/office/officeart/2005/8/layout/hProcess9"/>
    <dgm:cxn modelId="{23613082-8F53-C14D-9533-27D5A702206F}" srcId="{28BC0F6D-071F-7146-B385-43AE81FE3065}" destId="{EDB2B939-DFA4-624E-8926-17C53F473A4C}" srcOrd="0" destOrd="0" parTransId="{59A573D0-9C5D-614C-B9AF-2C4DE1612B55}" sibTransId="{D1CF7F38-FE83-244A-A017-8927F873274A}"/>
    <dgm:cxn modelId="{1981D782-AE03-934A-9AEF-433A38847E69}" srcId="{28BC0F6D-071F-7146-B385-43AE81FE3065}" destId="{26378257-B8BC-514A-8794-0E0276A5274F}" srcOrd="2" destOrd="0" parTransId="{09C21960-0ED5-844E-837B-81113E136BD7}" sibTransId="{17ADB2D1-03CC-CC4F-ACAA-FB964A8B0CA2}"/>
    <dgm:cxn modelId="{1536F891-214E-9F41-A21F-F3A3D859974D}" type="presOf" srcId="{EDB2B939-DFA4-624E-8926-17C53F473A4C}" destId="{CF58E0D8-49F5-0646-AB39-C8D0EC1D071D}" srcOrd="0" destOrd="0" presId="urn:microsoft.com/office/officeart/2005/8/layout/hProcess9"/>
    <dgm:cxn modelId="{47E4D1A1-A682-D64D-9321-E16FB0EA5A1E}" type="presOf" srcId="{26378257-B8BC-514A-8794-0E0276A5274F}" destId="{2E3BE364-FDDE-C24A-A364-2B20E6974244}" srcOrd="0" destOrd="0" presId="urn:microsoft.com/office/officeart/2005/8/layout/hProcess9"/>
    <dgm:cxn modelId="{75D299A4-9282-3C4E-BD0E-045B276D12E5}" srcId="{28BC0F6D-071F-7146-B385-43AE81FE3065}" destId="{EB06830C-01ED-DF4E-B6AB-819EDAFCF39D}" srcOrd="3" destOrd="0" parTransId="{98D580E3-3643-9945-8A6E-2C24EA8A5D47}" sibTransId="{304DB87A-DE7C-1140-867D-8F7966C1B48B}"/>
    <dgm:cxn modelId="{0714B6C5-D035-3645-96FC-1E551C2B5EB0}" srcId="{28BC0F6D-071F-7146-B385-43AE81FE3065}" destId="{AD7E6DDB-BD47-7043-8AA3-1AF37E90728C}" srcOrd="1" destOrd="0" parTransId="{F6275E46-65DD-5C4B-8B33-05C7F3AA54F0}" sibTransId="{C8981E94-583E-A14A-A5B4-6F955B50244B}"/>
    <dgm:cxn modelId="{9BBEBDD3-D6CD-694F-B4F9-B02BDBB849FF}" type="presOf" srcId="{28BC0F6D-071F-7146-B385-43AE81FE3065}" destId="{FE77C3A0-1EBF-B449-B09F-033A9E7E7A36}" srcOrd="0" destOrd="0" presId="urn:microsoft.com/office/officeart/2005/8/layout/hProcess9"/>
    <dgm:cxn modelId="{179B8ED8-2F98-1B45-A314-9A7A31A2A004}" type="presOf" srcId="{0C02CACC-3A32-F949-BAA8-F0F45D8D129F}" destId="{2BCD896C-0E1D-E44D-8964-586EDBAA3114}" srcOrd="0" destOrd="0" presId="urn:microsoft.com/office/officeart/2005/8/layout/hProcess9"/>
    <dgm:cxn modelId="{485355E0-957C-7045-9453-77B7E47421C4}" srcId="{28BC0F6D-071F-7146-B385-43AE81FE3065}" destId="{BC323307-0625-B04A-8A0B-197D1C32294A}" srcOrd="4" destOrd="0" parTransId="{C628EFBB-F736-A44B-862D-13937DE0B33D}" sibTransId="{6D3FA874-3DA8-DE4A-93AF-DE59DECACB04}"/>
    <dgm:cxn modelId="{E052E318-1472-9A44-9B52-BAA23D140683}" type="presParOf" srcId="{FE77C3A0-1EBF-B449-B09F-033A9E7E7A36}" destId="{D9E4ADE6-E6DD-AD49-9726-C5B267D3A2B8}" srcOrd="0" destOrd="0" presId="urn:microsoft.com/office/officeart/2005/8/layout/hProcess9"/>
    <dgm:cxn modelId="{4212A5EE-87CC-7C4C-89D4-21A33E05C849}" type="presParOf" srcId="{FE77C3A0-1EBF-B449-B09F-033A9E7E7A36}" destId="{664D5B36-542C-F040-BEF9-72DDB02D0649}" srcOrd="1" destOrd="0" presId="urn:microsoft.com/office/officeart/2005/8/layout/hProcess9"/>
    <dgm:cxn modelId="{B5A5CDA5-E2FF-DE4D-A534-2875FF776121}" type="presParOf" srcId="{664D5B36-542C-F040-BEF9-72DDB02D0649}" destId="{CF58E0D8-49F5-0646-AB39-C8D0EC1D071D}" srcOrd="0" destOrd="0" presId="urn:microsoft.com/office/officeart/2005/8/layout/hProcess9"/>
    <dgm:cxn modelId="{9ABEB094-5F7B-424A-8EC5-A460D3F93107}" type="presParOf" srcId="{664D5B36-542C-F040-BEF9-72DDB02D0649}" destId="{A179B087-CDDD-9741-BFC0-55F4A54BB907}" srcOrd="1" destOrd="0" presId="urn:microsoft.com/office/officeart/2005/8/layout/hProcess9"/>
    <dgm:cxn modelId="{80C77150-9D7A-4345-8858-D6EDF75C64D9}" type="presParOf" srcId="{664D5B36-542C-F040-BEF9-72DDB02D0649}" destId="{61B0BF79-4448-5C46-AEB0-A8D7029F6732}" srcOrd="2" destOrd="0" presId="urn:microsoft.com/office/officeart/2005/8/layout/hProcess9"/>
    <dgm:cxn modelId="{BB2738E0-946F-EB41-9731-64E637C4CB48}" type="presParOf" srcId="{664D5B36-542C-F040-BEF9-72DDB02D0649}" destId="{7D50B96D-236D-8340-BD2C-678B8B5667CC}" srcOrd="3" destOrd="0" presId="urn:microsoft.com/office/officeart/2005/8/layout/hProcess9"/>
    <dgm:cxn modelId="{29063CF7-5A82-EC43-89D0-27CF0F1FE6DE}" type="presParOf" srcId="{664D5B36-542C-F040-BEF9-72DDB02D0649}" destId="{2E3BE364-FDDE-C24A-A364-2B20E6974244}" srcOrd="4" destOrd="0" presId="urn:microsoft.com/office/officeart/2005/8/layout/hProcess9"/>
    <dgm:cxn modelId="{7E1B2A73-3B59-C343-9EA5-59BB14E5915C}" type="presParOf" srcId="{664D5B36-542C-F040-BEF9-72DDB02D0649}" destId="{50B6675A-FE6E-B04A-9DD4-139A8A0BC987}" srcOrd="5" destOrd="0" presId="urn:microsoft.com/office/officeart/2005/8/layout/hProcess9"/>
    <dgm:cxn modelId="{5C8040FE-7FAF-F146-AED8-88BD8369B9E8}" type="presParOf" srcId="{664D5B36-542C-F040-BEF9-72DDB02D0649}" destId="{AB0211AB-4D4F-FB44-8143-89854F5B997F}" srcOrd="6" destOrd="0" presId="urn:microsoft.com/office/officeart/2005/8/layout/hProcess9"/>
    <dgm:cxn modelId="{778907D7-4C26-4340-838D-F3BEEB8AC8FD}" type="presParOf" srcId="{664D5B36-542C-F040-BEF9-72DDB02D0649}" destId="{90FA8CC3-64D9-6E4C-B98E-BA72882496D6}" srcOrd="7" destOrd="0" presId="urn:microsoft.com/office/officeart/2005/8/layout/hProcess9"/>
    <dgm:cxn modelId="{29B13198-CAE1-6648-8B1D-A336909313BE}" type="presParOf" srcId="{664D5B36-542C-F040-BEF9-72DDB02D0649}" destId="{EA3C3E4A-E5E4-C946-9101-705FAB037962}" srcOrd="8" destOrd="0" presId="urn:microsoft.com/office/officeart/2005/8/layout/hProcess9"/>
    <dgm:cxn modelId="{90033393-E223-794E-B5FD-03E0E6F7177B}" type="presParOf" srcId="{664D5B36-542C-F040-BEF9-72DDB02D0649}" destId="{6CD9BCE2-EEDE-2E4B-9B4D-25711D2DB58E}" srcOrd="9" destOrd="0" presId="urn:microsoft.com/office/officeart/2005/8/layout/hProcess9"/>
    <dgm:cxn modelId="{3113C2B4-F29F-564A-9411-86AAA361924C}" type="presParOf" srcId="{664D5B36-542C-F040-BEF9-72DDB02D0649}" destId="{2BCD896C-0E1D-E44D-8964-586EDBAA3114}"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7E9848-3E6B-4C49-A299-63284EDF41C7}"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8C112B90-FF92-4B32-B3F7-0CEF09686DD2}">
      <dgm:prSet phldrT="[Text]" custT="1"/>
      <dgm:spPr/>
      <dgm:t>
        <a:bodyPr lIns="0" tIns="0" rIns="0" bIns="0"/>
        <a:lstStyle/>
        <a:p>
          <a:r>
            <a:rPr lang="en-GB" sz="1800" dirty="0"/>
            <a:t>Paper submitted</a:t>
          </a:r>
        </a:p>
      </dgm:t>
    </dgm:pt>
    <dgm:pt modelId="{89B0DB64-3FC2-4DD1-900E-AEA2D5AE340E}" type="parTrans" cxnId="{370185BF-3EDD-4EBB-8717-367837B10065}">
      <dgm:prSet/>
      <dgm:spPr/>
      <dgm:t>
        <a:bodyPr/>
        <a:lstStyle/>
        <a:p>
          <a:endParaRPr lang="en-GB"/>
        </a:p>
      </dgm:t>
    </dgm:pt>
    <dgm:pt modelId="{9F2FA9A4-51C8-4482-A461-D0136B497402}" type="sibTrans" cxnId="{370185BF-3EDD-4EBB-8717-367837B10065}">
      <dgm:prSet/>
      <dgm:spPr/>
      <dgm:t>
        <a:bodyPr/>
        <a:lstStyle/>
        <a:p>
          <a:endParaRPr lang="en-GB"/>
        </a:p>
      </dgm:t>
    </dgm:pt>
    <dgm:pt modelId="{38F16EB0-63D6-426B-BA4B-C056B31E6505}">
      <dgm:prSet phldrT="[Text]" custT="1"/>
      <dgm:spPr/>
      <dgm:t>
        <a:bodyPr lIns="0" tIns="0" rIns="0" bIns="0"/>
        <a:lstStyle/>
        <a:p>
          <a:r>
            <a:rPr lang="en-GB" sz="1800" dirty="0"/>
            <a:t>Publisher or editorial pre-check</a:t>
          </a:r>
        </a:p>
      </dgm:t>
    </dgm:pt>
    <dgm:pt modelId="{A48212C0-796E-44AA-B255-E827CEB7D9BC}" type="parTrans" cxnId="{58F17613-2E4C-4919-AD02-CA992A498266}">
      <dgm:prSet/>
      <dgm:spPr/>
      <dgm:t>
        <a:bodyPr/>
        <a:lstStyle/>
        <a:p>
          <a:endParaRPr lang="en-GB"/>
        </a:p>
      </dgm:t>
    </dgm:pt>
    <dgm:pt modelId="{FB408649-8F02-40B0-8127-86F72037A53B}" type="sibTrans" cxnId="{58F17613-2E4C-4919-AD02-CA992A498266}">
      <dgm:prSet/>
      <dgm:spPr/>
      <dgm:t>
        <a:bodyPr/>
        <a:lstStyle/>
        <a:p>
          <a:endParaRPr lang="en-GB"/>
        </a:p>
      </dgm:t>
    </dgm:pt>
    <dgm:pt modelId="{57902BAB-563E-44DC-B7B4-1C52E62915CC}">
      <dgm:prSet phldrT="[Text]" custT="1"/>
      <dgm:spPr/>
      <dgm:t>
        <a:bodyPr lIns="0" tIns="0" rIns="0" bIns="0"/>
        <a:lstStyle/>
        <a:p>
          <a:r>
            <a:rPr lang="en-GB" sz="1800" dirty="0"/>
            <a:t>Reviewers invited</a:t>
          </a:r>
        </a:p>
      </dgm:t>
    </dgm:pt>
    <dgm:pt modelId="{3B3D124A-74B0-4673-86AF-2CBD8CED39AB}" type="parTrans" cxnId="{EE2BBB54-5ABD-4680-9A3F-C2E6201C4AF9}">
      <dgm:prSet/>
      <dgm:spPr/>
      <dgm:t>
        <a:bodyPr/>
        <a:lstStyle/>
        <a:p>
          <a:endParaRPr lang="en-GB"/>
        </a:p>
      </dgm:t>
    </dgm:pt>
    <dgm:pt modelId="{4FD4FDBE-8A04-40EA-8A00-4E76A617B91C}" type="sibTrans" cxnId="{EE2BBB54-5ABD-4680-9A3F-C2E6201C4AF9}">
      <dgm:prSet/>
      <dgm:spPr/>
      <dgm:t>
        <a:bodyPr/>
        <a:lstStyle/>
        <a:p>
          <a:endParaRPr lang="en-GB"/>
        </a:p>
      </dgm:t>
    </dgm:pt>
    <dgm:pt modelId="{266E23B5-7F23-4937-8449-DD6026BA4102}">
      <dgm:prSet phldrT="[Text]" custT="1"/>
      <dgm:spPr/>
      <dgm:t>
        <a:bodyPr lIns="0" tIns="0" rIns="0" bIns="0"/>
        <a:lstStyle/>
        <a:p>
          <a:r>
            <a:rPr lang="en-GB" sz="1800" dirty="0"/>
            <a:t>Reviewer accepts</a:t>
          </a:r>
        </a:p>
      </dgm:t>
    </dgm:pt>
    <dgm:pt modelId="{F409C6BB-7F0D-49D2-A451-EFBAD5CC0647}" type="parTrans" cxnId="{FE8BF8A9-5BA5-4D51-B693-734C5D659979}">
      <dgm:prSet/>
      <dgm:spPr/>
      <dgm:t>
        <a:bodyPr/>
        <a:lstStyle/>
        <a:p>
          <a:endParaRPr lang="en-GB"/>
        </a:p>
      </dgm:t>
    </dgm:pt>
    <dgm:pt modelId="{03AF0A40-00D0-4328-9307-7124760630F2}" type="sibTrans" cxnId="{FE8BF8A9-5BA5-4D51-B693-734C5D659979}">
      <dgm:prSet/>
      <dgm:spPr/>
      <dgm:t>
        <a:bodyPr/>
        <a:lstStyle/>
        <a:p>
          <a:endParaRPr lang="en-GB"/>
        </a:p>
      </dgm:t>
    </dgm:pt>
    <dgm:pt modelId="{F13BCC29-8998-436C-B51B-4CECA412C6D0}">
      <dgm:prSet phldrT="[Text]" custT="1"/>
      <dgm:spPr/>
      <dgm:t>
        <a:bodyPr lIns="0" tIns="0" rIns="0" bIns="0"/>
        <a:lstStyle/>
        <a:p>
          <a:r>
            <a:rPr lang="en-GB" sz="1800" dirty="0"/>
            <a:t>Reviews completed and submitted</a:t>
          </a:r>
        </a:p>
      </dgm:t>
    </dgm:pt>
    <dgm:pt modelId="{36464D80-FF2B-4356-9160-1EB8A2D5F2A3}" type="parTrans" cxnId="{68808B58-DA9E-4F28-B02C-DF6EB83D4E1E}">
      <dgm:prSet/>
      <dgm:spPr/>
      <dgm:t>
        <a:bodyPr/>
        <a:lstStyle/>
        <a:p>
          <a:endParaRPr lang="en-GB"/>
        </a:p>
      </dgm:t>
    </dgm:pt>
    <dgm:pt modelId="{A5F99DCB-6AC0-4D0C-8A7E-C5EACA05C35F}" type="sibTrans" cxnId="{68808B58-DA9E-4F28-B02C-DF6EB83D4E1E}">
      <dgm:prSet/>
      <dgm:spPr/>
      <dgm:t>
        <a:bodyPr/>
        <a:lstStyle/>
        <a:p>
          <a:endParaRPr lang="en-GB"/>
        </a:p>
      </dgm:t>
    </dgm:pt>
    <dgm:pt modelId="{AF1527F3-7E43-4AD6-9F6E-1B8EF1B07909}">
      <dgm:prSet phldrT="[Text]" custT="1"/>
      <dgm:spPr/>
      <dgm:t>
        <a:bodyPr lIns="0" tIns="0" rIns="0" bIns="0"/>
        <a:lstStyle/>
        <a:p>
          <a:r>
            <a:rPr lang="en-GB" sz="1800" dirty="0"/>
            <a:t>Editor checks reviews &amp; sends response to author</a:t>
          </a:r>
        </a:p>
      </dgm:t>
    </dgm:pt>
    <dgm:pt modelId="{A4A0AF09-4DF7-4576-810C-40CEEFDE1D6E}" type="parTrans" cxnId="{EA42D568-8EA8-46D9-955C-5B0C5DBB2F5B}">
      <dgm:prSet/>
      <dgm:spPr/>
      <dgm:t>
        <a:bodyPr/>
        <a:lstStyle/>
        <a:p>
          <a:endParaRPr lang="en-GB"/>
        </a:p>
      </dgm:t>
    </dgm:pt>
    <dgm:pt modelId="{88AD4037-23C8-4F31-8684-9BB354F9E552}" type="sibTrans" cxnId="{EA42D568-8EA8-46D9-955C-5B0C5DBB2F5B}">
      <dgm:prSet/>
      <dgm:spPr/>
      <dgm:t>
        <a:bodyPr/>
        <a:lstStyle/>
        <a:p>
          <a:endParaRPr lang="en-GB"/>
        </a:p>
      </dgm:t>
    </dgm:pt>
    <dgm:pt modelId="{D3B8FC98-7C74-4A92-8020-497F24839306}">
      <dgm:prSet phldrT="[Text]" custT="1"/>
      <dgm:spPr/>
      <dgm:t>
        <a:bodyPr lIns="0" tIns="0" rIns="0" bIns="0"/>
        <a:lstStyle/>
        <a:p>
          <a:r>
            <a:rPr lang="en-GB" sz="1800" dirty="0"/>
            <a:t>Author reworks in response to feedback</a:t>
          </a:r>
        </a:p>
      </dgm:t>
    </dgm:pt>
    <dgm:pt modelId="{865DA04D-A7CA-4F6B-BF63-21CE8B74607E}" type="parTrans" cxnId="{11EE0286-688F-489E-8A8E-1530079FBF19}">
      <dgm:prSet/>
      <dgm:spPr/>
      <dgm:t>
        <a:bodyPr/>
        <a:lstStyle/>
        <a:p>
          <a:endParaRPr lang="en-GB"/>
        </a:p>
      </dgm:t>
    </dgm:pt>
    <dgm:pt modelId="{FF1F32A6-7EB9-450C-B52C-63E2076C1179}" type="sibTrans" cxnId="{11EE0286-688F-489E-8A8E-1530079FBF19}">
      <dgm:prSet/>
      <dgm:spPr/>
      <dgm:t>
        <a:bodyPr/>
        <a:lstStyle/>
        <a:p>
          <a:endParaRPr lang="en-GB"/>
        </a:p>
      </dgm:t>
    </dgm:pt>
    <dgm:pt modelId="{F373F72D-3361-43E2-8A5D-D68304860AE9}" type="pres">
      <dgm:prSet presAssocID="{D67E9848-3E6B-4C49-A299-63284EDF41C7}" presName="cycle" presStyleCnt="0">
        <dgm:presLayoutVars>
          <dgm:dir/>
          <dgm:resizeHandles val="exact"/>
        </dgm:presLayoutVars>
      </dgm:prSet>
      <dgm:spPr/>
    </dgm:pt>
    <dgm:pt modelId="{A9CFAF2E-0ABD-47BE-A2E2-CBC8E92324D2}" type="pres">
      <dgm:prSet presAssocID="{8C112B90-FF92-4B32-B3F7-0CEF09686DD2}" presName="node" presStyleLbl="node1" presStyleIdx="0" presStyleCnt="7" custScaleX="111502">
        <dgm:presLayoutVars>
          <dgm:bulletEnabled val="1"/>
        </dgm:presLayoutVars>
      </dgm:prSet>
      <dgm:spPr/>
    </dgm:pt>
    <dgm:pt modelId="{40D6E0A2-5A9E-4669-B386-256F6A103EF2}" type="pres">
      <dgm:prSet presAssocID="{9F2FA9A4-51C8-4482-A461-D0136B497402}" presName="sibTrans" presStyleLbl="sibTrans2D1" presStyleIdx="0" presStyleCnt="7"/>
      <dgm:spPr/>
    </dgm:pt>
    <dgm:pt modelId="{DA1341CD-E436-48D7-A10F-4C776062E8EF}" type="pres">
      <dgm:prSet presAssocID="{9F2FA9A4-51C8-4482-A461-D0136B497402}" presName="connectorText" presStyleLbl="sibTrans2D1" presStyleIdx="0" presStyleCnt="7"/>
      <dgm:spPr/>
    </dgm:pt>
    <dgm:pt modelId="{7F0CCA1C-8CC7-4332-936E-CD1B030198A7}" type="pres">
      <dgm:prSet presAssocID="{38F16EB0-63D6-426B-BA4B-C056B31E6505}" presName="node" presStyleLbl="node1" presStyleIdx="1" presStyleCnt="7" custScaleX="117354">
        <dgm:presLayoutVars>
          <dgm:bulletEnabled val="1"/>
        </dgm:presLayoutVars>
      </dgm:prSet>
      <dgm:spPr/>
    </dgm:pt>
    <dgm:pt modelId="{60C024C4-BBA4-4F14-AD6A-499501A0FEEE}" type="pres">
      <dgm:prSet presAssocID="{FB408649-8F02-40B0-8127-86F72037A53B}" presName="sibTrans" presStyleLbl="sibTrans2D1" presStyleIdx="1" presStyleCnt="7"/>
      <dgm:spPr/>
    </dgm:pt>
    <dgm:pt modelId="{3AF64866-CBCC-4B78-B3E3-940A05B20435}" type="pres">
      <dgm:prSet presAssocID="{FB408649-8F02-40B0-8127-86F72037A53B}" presName="connectorText" presStyleLbl="sibTrans2D1" presStyleIdx="1" presStyleCnt="7"/>
      <dgm:spPr/>
    </dgm:pt>
    <dgm:pt modelId="{C717800E-085B-462C-B973-FCB8DE794E4C}" type="pres">
      <dgm:prSet presAssocID="{57902BAB-563E-44DC-B7B4-1C52E62915CC}" presName="node" presStyleLbl="node1" presStyleIdx="2" presStyleCnt="7" custScaleX="113346">
        <dgm:presLayoutVars>
          <dgm:bulletEnabled val="1"/>
        </dgm:presLayoutVars>
      </dgm:prSet>
      <dgm:spPr/>
    </dgm:pt>
    <dgm:pt modelId="{24F4567E-D774-4144-BA26-8B56F2D8CC7C}" type="pres">
      <dgm:prSet presAssocID="{4FD4FDBE-8A04-40EA-8A00-4E76A617B91C}" presName="sibTrans" presStyleLbl="sibTrans2D1" presStyleIdx="2" presStyleCnt="7"/>
      <dgm:spPr/>
    </dgm:pt>
    <dgm:pt modelId="{ED497221-340E-4C47-86AD-F4334114CB90}" type="pres">
      <dgm:prSet presAssocID="{4FD4FDBE-8A04-40EA-8A00-4E76A617B91C}" presName="connectorText" presStyleLbl="sibTrans2D1" presStyleIdx="2" presStyleCnt="7"/>
      <dgm:spPr/>
    </dgm:pt>
    <dgm:pt modelId="{13FB3010-273F-4840-A5C9-A69A32946A5F}" type="pres">
      <dgm:prSet presAssocID="{266E23B5-7F23-4937-8449-DD6026BA4102}" presName="node" presStyleLbl="node1" presStyleIdx="3" presStyleCnt="7" custScaleX="112685" custRadScaleRad="90741" custRadScaleInc="1584">
        <dgm:presLayoutVars>
          <dgm:bulletEnabled val="1"/>
        </dgm:presLayoutVars>
      </dgm:prSet>
      <dgm:spPr/>
    </dgm:pt>
    <dgm:pt modelId="{06D2E72C-E693-466D-AEDF-2433510081A8}" type="pres">
      <dgm:prSet presAssocID="{03AF0A40-00D0-4328-9307-7124760630F2}" presName="sibTrans" presStyleLbl="sibTrans2D1" presStyleIdx="3" presStyleCnt="7"/>
      <dgm:spPr/>
    </dgm:pt>
    <dgm:pt modelId="{CDC0DD18-DFC8-4EC1-8A4C-53FBE2AD4B38}" type="pres">
      <dgm:prSet presAssocID="{03AF0A40-00D0-4328-9307-7124760630F2}" presName="connectorText" presStyleLbl="sibTrans2D1" presStyleIdx="3" presStyleCnt="7"/>
      <dgm:spPr/>
    </dgm:pt>
    <dgm:pt modelId="{598211F1-5F68-4287-A572-F69D3442703F}" type="pres">
      <dgm:prSet presAssocID="{F13BCC29-8998-436C-B51B-4CECA412C6D0}" presName="node" presStyleLbl="node1" presStyleIdx="4" presStyleCnt="7" custScaleX="118516" custRadScaleRad="103244" custRadScaleInc="8227">
        <dgm:presLayoutVars>
          <dgm:bulletEnabled val="1"/>
        </dgm:presLayoutVars>
      </dgm:prSet>
      <dgm:spPr/>
    </dgm:pt>
    <dgm:pt modelId="{87DD3D66-418C-4837-999E-D194EE108EE8}" type="pres">
      <dgm:prSet presAssocID="{A5F99DCB-6AC0-4D0C-8A7E-C5EACA05C35F}" presName="sibTrans" presStyleLbl="sibTrans2D1" presStyleIdx="4" presStyleCnt="7"/>
      <dgm:spPr/>
    </dgm:pt>
    <dgm:pt modelId="{44086AEA-F20B-4DC2-BB0E-22A97672BD62}" type="pres">
      <dgm:prSet presAssocID="{A5F99DCB-6AC0-4D0C-8A7E-C5EACA05C35F}" presName="connectorText" presStyleLbl="sibTrans2D1" presStyleIdx="4" presStyleCnt="7"/>
      <dgm:spPr/>
    </dgm:pt>
    <dgm:pt modelId="{94BA52A2-D6A8-405E-97F9-E507FEFC8151}" type="pres">
      <dgm:prSet presAssocID="{AF1527F3-7E43-4AD6-9F6E-1B8EF1B07909}" presName="node" presStyleLbl="node1" presStyleIdx="5" presStyleCnt="7" custScaleX="136877">
        <dgm:presLayoutVars>
          <dgm:bulletEnabled val="1"/>
        </dgm:presLayoutVars>
      </dgm:prSet>
      <dgm:spPr/>
    </dgm:pt>
    <dgm:pt modelId="{F17C1326-AC35-49E1-AD85-E94160248DA7}" type="pres">
      <dgm:prSet presAssocID="{88AD4037-23C8-4F31-8684-9BB354F9E552}" presName="sibTrans" presStyleLbl="sibTrans2D1" presStyleIdx="5" presStyleCnt="7"/>
      <dgm:spPr/>
    </dgm:pt>
    <dgm:pt modelId="{AF996C51-580F-45BB-9FA0-D92C2A4743D8}" type="pres">
      <dgm:prSet presAssocID="{88AD4037-23C8-4F31-8684-9BB354F9E552}" presName="connectorText" presStyleLbl="sibTrans2D1" presStyleIdx="5" presStyleCnt="7"/>
      <dgm:spPr/>
    </dgm:pt>
    <dgm:pt modelId="{880FD58C-9BE4-4383-9DFD-CB144178ADB5}" type="pres">
      <dgm:prSet presAssocID="{D3B8FC98-7C74-4A92-8020-497F24839306}" presName="node" presStyleLbl="node1" presStyleIdx="6" presStyleCnt="7" custScaleX="122751">
        <dgm:presLayoutVars>
          <dgm:bulletEnabled val="1"/>
        </dgm:presLayoutVars>
      </dgm:prSet>
      <dgm:spPr/>
    </dgm:pt>
    <dgm:pt modelId="{4D40743B-67E4-4067-88F8-1896FA10D6E5}" type="pres">
      <dgm:prSet presAssocID="{FF1F32A6-7EB9-450C-B52C-63E2076C1179}" presName="sibTrans" presStyleLbl="sibTrans2D1" presStyleIdx="6" presStyleCnt="7"/>
      <dgm:spPr/>
    </dgm:pt>
    <dgm:pt modelId="{281070B2-C48A-4758-AC2C-7926E9523008}" type="pres">
      <dgm:prSet presAssocID="{FF1F32A6-7EB9-450C-B52C-63E2076C1179}" presName="connectorText" presStyleLbl="sibTrans2D1" presStyleIdx="6" presStyleCnt="7"/>
      <dgm:spPr/>
    </dgm:pt>
  </dgm:ptLst>
  <dgm:cxnLst>
    <dgm:cxn modelId="{354BDA09-F422-4464-B806-274BE46B89BC}" type="presOf" srcId="{38F16EB0-63D6-426B-BA4B-C056B31E6505}" destId="{7F0CCA1C-8CC7-4332-936E-CD1B030198A7}" srcOrd="0" destOrd="0" presId="urn:microsoft.com/office/officeart/2005/8/layout/cycle2"/>
    <dgm:cxn modelId="{58F17613-2E4C-4919-AD02-CA992A498266}" srcId="{D67E9848-3E6B-4C49-A299-63284EDF41C7}" destId="{38F16EB0-63D6-426B-BA4B-C056B31E6505}" srcOrd="1" destOrd="0" parTransId="{A48212C0-796E-44AA-B255-E827CEB7D9BC}" sibTransId="{FB408649-8F02-40B0-8127-86F72037A53B}"/>
    <dgm:cxn modelId="{FDAF9D23-954B-4EE5-9450-A90F5C89F4A6}" type="presOf" srcId="{FB408649-8F02-40B0-8127-86F72037A53B}" destId="{3AF64866-CBCC-4B78-B3E3-940A05B20435}" srcOrd="1" destOrd="0" presId="urn:microsoft.com/office/officeart/2005/8/layout/cycle2"/>
    <dgm:cxn modelId="{111C8E41-E84F-4604-8ED5-375B37486718}" type="presOf" srcId="{03AF0A40-00D0-4328-9307-7124760630F2}" destId="{CDC0DD18-DFC8-4EC1-8A4C-53FBE2AD4B38}" srcOrd="1" destOrd="0" presId="urn:microsoft.com/office/officeart/2005/8/layout/cycle2"/>
    <dgm:cxn modelId="{31465143-2FBB-452A-BCA1-B2C67E4D0EB1}" type="presOf" srcId="{A5F99DCB-6AC0-4D0C-8A7E-C5EACA05C35F}" destId="{87DD3D66-418C-4837-999E-D194EE108EE8}" srcOrd="0" destOrd="0" presId="urn:microsoft.com/office/officeart/2005/8/layout/cycle2"/>
    <dgm:cxn modelId="{1CFFCD64-331F-4DD5-AC96-C8F961D36BBE}" type="presOf" srcId="{D3B8FC98-7C74-4A92-8020-497F24839306}" destId="{880FD58C-9BE4-4383-9DFD-CB144178ADB5}" srcOrd="0" destOrd="0" presId="urn:microsoft.com/office/officeart/2005/8/layout/cycle2"/>
    <dgm:cxn modelId="{EA42D568-8EA8-46D9-955C-5B0C5DBB2F5B}" srcId="{D67E9848-3E6B-4C49-A299-63284EDF41C7}" destId="{AF1527F3-7E43-4AD6-9F6E-1B8EF1B07909}" srcOrd="5" destOrd="0" parTransId="{A4A0AF09-4DF7-4576-810C-40CEEFDE1D6E}" sibTransId="{88AD4037-23C8-4F31-8684-9BB354F9E552}"/>
    <dgm:cxn modelId="{66CF264B-3F0D-4D46-9135-8DDB650D461A}" type="presOf" srcId="{88AD4037-23C8-4F31-8684-9BB354F9E552}" destId="{AF996C51-580F-45BB-9FA0-D92C2A4743D8}" srcOrd="1" destOrd="0" presId="urn:microsoft.com/office/officeart/2005/8/layout/cycle2"/>
    <dgm:cxn modelId="{4E56B54D-6C9D-4E1F-B256-07F8BEE31B7C}" type="presOf" srcId="{A5F99DCB-6AC0-4D0C-8A7E-C5EACA05C35F}" destId="{44086AEA-F20B-4DC2-BB0E-22A97672BD62}" srcOrd="1" destOrd="0" presId="urn:microsoft.com/office/officeart/2005/8/layout/cycle2"/>
    <dgm:cxn modelId="{83EC8470-0959-4E21-A860-390AB63A6289}" type="presOf" srcId="{9F2FA9A4-51C8-4482-A461-D0136B497402}" destId="{DA1341CD-E436-48D7-A10F-4C776062E8EF}" srcOrd="1" destOrd="0" presId="urn:microsoft.com/office/officeart/2005/8/layout/cycle2"/>
    <dgm:cxn modelId="{EE2BBB54-5ABD-4680-9A3F-C2E6201C4AF9}" srcId="{D67E9848-3E6B-4C49-A299-63284EDF41C7}" destId="{57902BAB-563E-44DC-B7B4-1C52E62915CC}" srcOrd="2" destOrd="0" parTransId="{3B3D124A-74B0-4673-86AF-2CBD8CED39AB}" sibTransId="{4FD4FDBE-8A04-40EA-8A00-4E76A617B91C}"/>
    <dgm:cxn modelId="{4FEC6657-3CF6-4F25-A259-7910EA7B4AD9}" type="presOf" srcId="{4FD4FDBE-8A04-40EA-8A00-4E76A617B91C}" destId="{24F4567E-D774-4144-BA26-8B56F2D8CC7C}" srcOrd="0" destOrd="0" presId="urn:microsoft.com/office/officeart/2005/8/layout/cycle2"/>
    <dgm:cxn modelId="{68808B58-DA9E-4F28-B02C-DF6EB83D4E1E}" srcId="{D67E9848-3E6B-4C49-A299-63284EDF41C7}" destId="{F13BCC29-8998-436C-B51B-4CECA412C6D0}" srcOrd="4" destOrd="0" parTransId="{36464D80-FF2B-4356-9160-1EB8A2D5F2A3}" sibTransId="{A5F99DCB-6AC0-4D0C-8A7E-C5EACA05C35F}"/>
    <dgm:cxn modelId="{BA83C583-65CB-48A6-BE0D-6FF840CE251E}" type="presOf" srcId="{4FD4FDBE-8A04-40EA-8A00-4E76A617B91C}" destId="{ED497221-340E-4C47-86AD-F4334114CB90}" srcOrd="1" destOrd="0" presId="urn:microsoft.com/office/officeart/2005/8/layout/cycle2"/>
    <dgm:cxn modelId="{11EE0286-688F-489E-8A8E-1530079FBF19}" srcId="{D67E9848-3E6B-4C49-A299-63284EDF41C7}" destId="{D3B8FC98-7C74-4A92-8020-497F24839306}" srcOrd="6" destOrd="0" parTransId="{865DA04D-A7CA-4F6B-BF63-21CE8B74607E}" sibTransId="{FF1F32A6-7EB9-450C-B52C-63E2076C1179}"/>
    <dgm:cxn modelId="{A28C8189-A7F5-40DE-8A2F-2A5584E04DF5}" type="presOf" srcId="{F13BCC29-8998-436C-B51B-4CECA412C6D0}" destId="{598211F1-5F68-4287-A572-F69D3442703F}" srcOrd="0" destOrd="0" presId="urn:microsoft.com/office/officeart/2005/8/layout/cycle2"/>
    <dgm:cxn modelId="{6332E88D-3313-4E19-A719-51616E1095AE}" type="presOf" srcId="{03AF0A40-00D0-4328-9307-7124760630F2}" destId="{06D2E72C-E693-466D-AEDF-2433510081A8}" srcOrd="0" destOrd="0" presId="urn:microsoft.com/office/officeart/2005/8/layout/cycle2"/>
    <dgm:cxn modelId="{D4CEA990-DF89-482B-8274-72FA9BC9717C}" type="presOf" srcId="{AF1527F3-7E43-4AD6-9F6E-1B8EF1B07909}" destId="{94BA52A2-D6A8-405E-97F9-E507FEFC8151}" srcOrd="0" destOrd="0" presId="urn:microsoft.com/office/officeart/2005/8/layout/cycle2"/>
    <dgm:cxn modelId="{79D5D29E-09FB-400D-B512-ED39330F68BA}" type="presOf" srcId="{FB408649-8F02-40B0-8127-86F72037A53B}" destId="{60C024C4-BBA4-4F14-AD6A-499501A0FEEE}" srcOrd="0" destOrd="0" presId="urn:microsoft.com/office/officeart/2005/8/layout/cycle2"/>
    <dgm:cxn modelId="{FE8BF8A9-5BA5-4D51-B693-734C5D659979}" srcId="{D67E9848-3E6B-4C49-A299-63284EDF41C7}" destId="{266E23B5-7F23-4937-8449-DD6026BA4102}" srcOrd="3" destOrd="0" parTransId="{F409C6BB-7F0D-49D2-A451-EFBAD5CC0647}" sibTransId="{03AF0A40-00D0-4328-9307-7124760630F2}"/>
    <dgm:cxn modelId="{0C0E43B5-1508-44DD-8911-4E8BBF9BC29B}" type="presOf" srcId="{FF1F32A6-7EB9-450C-B52C-63E2076C1179}" destId="{281070B2-C48A-4758-AC2C-7926E9523008}" srcOrd="1" destOrd="0" presId="urn:microsoft.com/office/officeart/2005/8/layout/cycle2"/>
    <dgm:cxn modelId="{C6D656BB-9C1B-4DD8-A582-4D207A4A7A1C}" type="presOf" srcId="{88AD4037-23C8-4F31-8684-9BB354F9E552}" destId="{F17C1326-AC35-49E1-AD85-E94160248DA7}" srcOrd="0" destOrd="0" presId="urn:microsoft.com/office/officeart/2005/8/layout/cycle2"/>
    <dgm:cxn modelId="{EDEB10BE-7A3C-4F54-9256-FBF7EEB3A7CA}" type="presOf" srcId="{57902BAB-563E-44DC-B7B4-1C52E62915CC}" destId="{C717800E-085B-462C-B973-FCB8DE794E4C}" srcOrd="0" destOrd="0" presId="urn:microsoft.com/office/officeart/2005/8/layout/cycle2"/>
    <dgm:cxn modelId="{1A2845BF-FB66-4489-A2B0-9FEE7D6B9609}" type="presOf" srcId="{266E23B5-7F23-4937-8449-DD6026BA4102}" destId="{13FB3010-273F-4840-A5C9-A69A32946A5F}" srcOrd="0" destOrd="0" presId="urn:microsoft.com/office/officeart/2005/8/layout/cycle2"/>
    <dgm:cxn modelId="{370185BF-3EDD-4EBB-8717-367837B10065}" srcId="{D67E9848-3E6B-4C49-A299-63284EDF41C7}" destId="{8C112B90-FF92-4B32-B3F7-0CEF09686DD2}" srcOrd="0" destOrd="0" parTransId="{89B0DB64-3FC2-4DD1-900E-AEA2D5AE340E}" sibTransId="{9F2FA9A4-51C8-4482-A461-D0136B497402}"/>
    <dgm:cxn modelId="{E560B1C3-1A0F-4DF9-809C-9D292206D862}" type="presOf" srcId="{8C112B90-FF92-4B32-B3F7-0CEF09686DD2}" destId="{A9CFAF2E-0ABD-47BE-A2E2-CBC8E92324D2}" srcOrd="0" destOrd="0" presId="urn:microsoft.com/office/officeart/2005/8/layout/cycle2"/>
    <dgm:cxn modelId="{B8D2D8CE-CF2C-44A6-A03C-FB123CC9CDE2}" type="presOf" srcId="{D67E9848-3E6B-4C49-A299-63284EDF41C7}" destId="{F373F72D-3361-43E2-8A5D-D68304860AE9}" srcOrd="0" destOrd="0" presId="urn:microsoft.com/office/officeart/2005/8/layout/cycle2"/>
    <dgm:cxn modelId="{01FE9FD2-B59E-42A8-A274-8065D7D1E497}" type="presOf" srcId="{FF1F32A6-7EB9-450C-B52C-63E2076C1179}" destId="{4D40743B-67E4-4067-88F8-1896FA10D6E5}" srcOrd="0" destOrd="0" presId="urn:microsoft.com/office/officeart/2005/8/layout/cycle2"/>
    <dgm:cxn modelId="{6D8FD1DD-9CA4-4352-BA61-50193B17B645}" type="presOf" srcId="{9F2FA9A4-51C8-4482-A461-D0136B497402}" destId="{40D6E0A2-5A9E-4669-B386-256F6A103EF2}" srcOrd="0" destOrd="0" presId="urn:microsoft.com/office/officeart/2005/8/layout/cycle2"/>
    <dgm:cxn modelId="{085482BC-560B-431E-8DB0-BF870699FA36}" type="presParOf" srcId="{F373F72D-3361-43E2-8A5D-D68304860AE9}" destId="{A9CFAF2E-0ABD-47BE-A2E2-CBC8E92324D2}" srcOrd="0" destOrd="0" presId="urn:microsoft.com/office/officeart/2005/8/layout/cycle2"/>
    <dgm:cxn modelId="{D44D4FBA-5604-42F5-B8FC-0E159E38E519}" type="presParOf" srcId="{F373F72D-3361-43E2-8A5D-D68304860AE9}" destId="{40D6E0A2-5A9E-4669-B386-256F6A103EF2}" srcOrd="1" destOrd="0" presId="urn:microsoft.com/office/officeart/2005/8/layout/cycle2"/>
    <dgm:cxn modelId="{E3490461-3DA3-4325-8AD1-BEE9B4425CF6}" type="presParOf" srcId="{40D6E0A2-5A9E-4669-B386-256F6A103EF2}" destId="{DA1341CD-E436-48D7-A10F-4C776062E8EF}" srcOrd="0" destOrd="0" presId="urn:microsoft.com/office/officeart/2005/8/layout/cycle2"/>
    <dgm:cxn modelId="{1164CF0E-990E-4A1D-9E41-56B73856C679}" type="presParOf" srcId="{F373F72D-3361-43E2-8A5D-D68304860AE9}" destId="{7F0CCA1C-8CC7-4332-936E-CD1B030198A7}" srcOrd="2" destOrd="0" presId="urn:microsoft.com/office/officeart/2005/8/layout/cycle2"/>
    <dgm:cxn modelId="{92223D5B-5249-48E4-A866-6D6B10AD9F5D}" type="presParOf" srcId="{F373F72D-3361-43E2-8A5D-D68304860AE9}" destId="{60C024C4-BBA4-4F14-AD6A-499501A0FEEE}" srcOrd="3" destOrd="0" presId="urn:microsoft.com/office/officeart/2005/8/layout/cycle2"/>
    <dgm:cxn modelId="{E3F72211-C405-4B63-894F-403A374B5872}" type="presParOf" srcId="{60C024C4-BBA4-4F14-AD6A-499501A0FEEE}" destId="{3AF64866-CBCC-4B78-B3E3-940A05B20435}" srcOrd="0" destOrd="0" presId="urn:microsoft.com/office/officeart/2005/8/layout/cycle2"/>
    <dgm:cxn modelId="{E2471763-567E-4BA6-A5D2-E37FBA19C8B7}" type="presParOf" srcId="{F373F72D-3361-43E2-8A5D-D68304860AE9}" destId="{C717800E-085B-462C-B973-FCB8DE794E4C}" srcOrd="4" destOrd="0" presId="urn:microsoft.com/office/officeart/2005/8/layout/cycle2"/>
    <dgm:cxn modelId="{8D4B72F4-082D-46B0-91DE-3511E7D06363}" type="presParOf" srcId="{F373F72D-3361-43E2-8A5D-D68304860AE9}" destId="{24F4567E-D774-4144-BA26-8B56F2D8CC7C}" srcOrd="5" destOrd="0" presId="urn:microsoft.com/office/officeart/2005/8/layout/cycle2"/>
    <dgm:cxn modelId="{E64EAFE4-3EFA-4329-B822-A92B00353722}" type="presParOf" srcId="{24F4567E-D774-4144-BA26-8B56F2D8CC7C}" destId="{ED497221-340E-4C47-86AD-F4334114CB90}" srcOrd="0" destOrd="0" presId="urn:microsoft.com/office/officeart/2005/8/layout/cycle2"/>
    <dgm:cxn modelId="{2BE21CF3-97E5-4D3B-A2AC-B630A044B8D1}" type="presParOf" srcId="{F373F72D-3361-43E2-8A5D-D68304860AE9}" destId="{13FB3010-273F-4840-A5C9-A69A32946A5F}" srcOrd="6" destOrd="0" presId="urn:microsoft.com/office/officeart/2005/8/layout/cycle2"/>
    <dgm:cxn modelId="{7DEF31DA-7D89-4AE0-9A1E-9EE2EBDF8C51}" type="presParOf" srcId="{F373F72D-3361-43E2-8A5D-D68304860AE9}" destId="{06D2E72C-E693-466D-AEDF-2433510081A8}" srcOrd="7" destOrd="0" presId="urn:microsoft.com/office/officeart/2005/8/layout/cycle2"/>
    <dgm:cxn modelId="{6E16474C-E2FC-48C1-AE33-A096FDFFF46E}" type="presParOf" srcId="{06D2E72C-E693-466D-AEDF-2433510081A8}" destId="{CDC0DD18-DFC8-4EC1-8A4C-53FBE2AD4B38}" srcOrd="0" destOrd="0" presId="urn:microsoft.com/office/officeart/2005/8/layout/cycle2"/>
    <dgm:cxn modelId="{35EA751C-9780-4E8F-A166-23B76B48661F}" type="presParOf" srcId="{F373F72D-3361-43E2-8A5D-D68304860AE9}" destId="{598211F1-5F68-4287-A572-F69D3442703F}" srcOrd="8" destOrd="0" presId="urn:microsoft.com/office/officeart/2005/8/layout/cycle2"/>
    <dgm:cxn modelId="{C8C30B37-E67E-44C6-BE3C-D57533FBF60E}" type="presParOf" srcId="{F373F72D-3361-43E2-8A5D-D68304860AE9}" destId="{87DD3D66-418C-4837-999E-D194EE108EE8}" srcOrd="9" destOrd="0" presId="urn:microsoft.com/office/officeart/2005/8/layout/cycle2"/>
    <dgm:cxn modelId="{94A446EE-7F86-4F91-8A81-C1C21CF33F70}" type="presParOf" srcId="{87DD3D66-418C-4837-999E-D194EE108EE8}" destId="{44086AEA-F20B-4DC2-BB0E-22A97672BD62}" srcOrd="0" destOrd="0" presId="urn:microsoft.com/office/officeart/2005/8/layout/cycle2"/>
    <dgm:cxn modelId="{440D95DA-9AFE-4154-889E-F4F93E45DCCF}" type="presParOf" srcId="{F373F72D-3361-43E2-8A5D-D68304860AE9}" destId="{94BA52A2-D6A8-405E-97F9-E507FEFC8151}" srcOrd="10" destOrd="0" presId="urn:microsoft.com/office/officeart/2005/8/layout/cycle2"/>
    <dgm:cxn modelId="{AA1C7BC1-768E-48FA-99ED-181D60EF7B40}" type="presParOf" srcId="{F373F72D-3361-43E2-8A5D-D68304860AE9}" destId="{F17C1326-AC35-49E1-AD85-E94160248DA7}" srcOrd="11" destOrd="0" presId="urn:microsoft.com/office/officeart/2005/8/layout/cycle2"/>
    <dgm:cxn modelId="{1185740B-47EA-460F-87B6-36449A6EE908}" type="presParOf" srcId="{F17C1326-AC35-49E1-AD85-E94160248DA7}" destId="{AF996C51-580F-45BB-9FA0-D92C2A4743D8}" srcOrd="0" destOrd="0" presId="urn:microsoft.com/office/officeart/2005/8/layout/cycle2"/>
    <dgm:cxn modelId="{630E7339-8FF0-479D-B17B-3155E2EE9949}" type="presParOf" srcId="{F373F72D-3361-43E2-8A5D-D68304860AE9}" destId="{880FD58C-9BE4-4383-9DFD-CB144178ADB5}" srcOrd="12" destOrd="0" presId="urn:microsoft.com/office/officeart/2005/8/layout/cycle2"/>
    <dgm:cxn modelId="{FC7BFBE1-3D74-4771-8A58-FB4CD91BE132}" type="presParOf" srcId="{F373F72D-3361-43E2-8A5D-D68304860AE9}" destId="{4D40743B-67E4-4067-88F8-1896FA10D6E5}" srcOrd="13" destOrd="0" presId="urn:microsoft.com/office/officeart/2005/8/layout/cycle2"/>
    <dgm:cxn modelId="{8A114C28-1CD7-4C0D-BB0B-16299AC6A093}" type="presParOf" srcId="{4D40743B-67E4-4067-88F8-1896FA10D6E5}" destId="{281070B2-C48A-4758-AC2C-7926E9523008}"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99B03A-E05A-304A-AD68-212F4DD7459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28E11EC-5349-304C-9839-E8DED094AD07}">
      <dgm:prSet/>
      <dgm:spPr/>
      <dgm:t>
        <a:bodyPr/>
        <a:lstStyle/>
        <a:p>
          <a:r>
            <a:rPr lang="pt-PT" b="1"/>
            <a:t>Peer review</a:t>
          </a:r>
          <a:endParaRPr lang="en-TR" dirty="0"/>
        </a:p>
      </dgm:t>
    </dgm:pt>
    <dgm:pt modelId="{E91B2B3E-A471-5B48-BBE6-C38E2F485734}" type="parTrans" cxnId="{77E8E360-23AF-4443-9B93-1DCE9315835B}">
      <dgm:prSet/>
      <dgm:spPr/>
      <dgm:t>
        <a:bodyPr/>
        <a:lstStyle/>
        <a:p>
          <a:endParaRPr lang="en-US"/>
        </a:p>
      </dgm:t>
    </dgm:pt>
    <dgm:pt modelId="{2C780635-D5B4-A741-9D3A-4647DAF06993}" type="sibTrans" cxnId="{77E8E360-23AF-4443-9B93-1DCE9315835B}">
      <dgm:prSet/>
      <dgm:spPr/>
      <dgm:t>
        <a:bodyPr/>
        <a:lstStyle/>
        <a:p>
          <a:endParaRPr lang="en-US"/>
        </a:p>
      </dgm:t>
    </dgm:pt>
    <dgm:pt modelId="{EAC52F61-CB92-384A-92CE-5785EFB5D1BB}">
      <dgm:prSet/>
      <dgm:spPr/>
      <dgm:t>
        <a:bodyPr/>
        <a:lstStyle/>
        <a:p>
          <a:r>
            <a:rPr lang="pt-PT" dirty="0"/>
            <a:t>Single-blind peer review</a:t>
          </a:r>
          <a:endParaRPr lang="en-TR" dirty="0"/>
        </a:p>
      </dgm:t>
    </dgm:pt>
    <dgm:pt modelId="{EFC84427-BA4A-D246-8491-5C92849F57E8}" type="parTrans" cxnId="{B34B020F-EE40-BF45-B60D-1A569B663513}">
      <dgm:prSet/>
      <dgm:spPr/>
      <dgm:t>
        <a:bodyPr/>
        <a:lstStyle/>
        <a:p>
          <a:endParaRPr lang="en-US"/>
        </a:p>
      </dgm:t>
    </dgm:pt>
    <dgm:pt modelId="{06EEDC60-FBAA-DE41-AF77-B1078963E866}" type="sibTrans" cxnId="{B34B020F-EE40-BF45-B60D-1A569B663513}">
      <dgm:prSet/>
      <dgm:spPr/>
      <dgm:t>
        <a:bodyPr/>
        <a:lstStyle/>
        <a:p>
          <a:endParaRPr lang="en-US"/>
        </a:p>
      </dgm:t>
    </dgm:pt>
    <dgm:pt modelId="{B4E963AB-CAD9-5B4B-878A-F34AA5FF94C4}">
      <dgm:prSet/>
      <dgm:spPr/>
      <dgm:t>
        <a:bodyPr/>
        <a:lstStyle/>
        <a:p>
          <a:r>
            <a:rPr lang="pt-PT"/>
            <a:t>Double-blind peer review</a:t>
          </a:r>
          <a:endParaRPr lang="en-TR"/>
        </a:p>
      </dgm:t>
    </dgm:pt>
    <dgm:pt modelId="{271F6E41-EC13-2C43-9C75-E9B285E550A8}" type="parTrans" cxnId="{3D3872DF-5CD3-CE45-95B0-E9A29FDD7371}">
      <dgm:prSet/>
      <dgm:spPr/>
      <dgm:t>
        <a:bodyPr/>
        <a:lstStyle/>
        <a:p>
          <a:endParaRPr lang="en-US"/>
        </a:p>
      </dgm:t>
    </dgm:pt>
    <dgm:pt modelId="{9EB6FE51-366D-9A4C-B717-C645FDEA7A73}" type="sibTrans" cxnId="{3D3872DF-5CD3-CE45-95B0-E9A29FDD7371}">
      <dgm:prSet/>
      <dgm:spPr/>
      <dgm:t>
        <a:bodyPr/>
        <a:lstStyle/>
        <a:p>
          <a:endParaRPr lang="en-US"/>
        </a:p>
      </dgm:t>
    </dgm:pt>
    <dgm:pt modelId="{80AB5714-81D2-5A49-A55D-DF80D2FE316A}">
      <dgm:prSet/>
      <dgm:spPr/>
      <dgm:t>
        <a:bodyPr/>
        <a:lstStyle/>
        <a:p>
          <a:r>
            <a:rPr lang="pt-PT" dirty="0"/>
            <a:t>Open peer review</a:t>
          </a:r>
          <a:endParaRPr lang="en-TR" dirty="0"/>
        </a:p>
      </dgm:t>
    </dgm:pt>
    <dgm:pt modelId="{206DA7A0-40B3-8D44-A871-2C6A64B38122}" type="sibTrans" cxnId="{40AAE5DD-36FF-F346-9F87-041AC3E68105}">
      <dgm:prSet/>
      <dgm:spPr/>
      <dgm:t>
        <a:bodyPr/>
        <a:lstStyle/>
        <a:p>
          <a:endParaRPr lang="en-US"/>
        </a:p>
      </dgm:t>
    </dgm:pt>
    <dgm:pt modelId="{D11E3B93-6753-9543-8485-E32C3637D27B}" type="parTrans" cxnId="{40AAE5DD-36FF-F346-9F87-041AC3E68105}">
      <dgm:prSet/>
      <dgm:spPr/>
      <dgm:t>
        <a:bodyPr/>
        <a:lstStyle/>
        <a:p>
          <a:endParaRPr lang="en-US"/>
        </a:p>
      </dgm:t>
    </dgm:pt>
    <dgm:pt modelId="{E74F482B-680D-7047-A970-D56DC00A8822}" type="pres">
      <dgm:prSet presAssocID="{5C99B03A-E05A-304A-AD68-212F4DD74592}" presName="hierChild1" presStyleCnt="0">
        <dgm:presLayoutVars>
          <dgm:orgChart val="1"/>
          <dgm:chPref val="1"/>
          <dgm:dir/>
          <dgm:animOne val="branch"/>
          <dgm:animLvl val="lvl"/>
          <dgm:resizeHandles/>
        </dgm:presLayoutVars>
      </dgm:prSet>
      <dgm:spPr/>
    </dgm:pt>
    <dgm:pt modelId="{23ABEB9E-C753-284A-9036-BAFD2DB8DA54}" type="pres">
      <dgm:prSet presAssocID="{028E11EC-5349-304C-9839-E8DED094AD07}" presName="hierRoot1" presStyleCnt="0">
        <dgm:presLayoutVars>
          <dgm:hierBranch val="init"/>
        </dgm:presLayoutVars>
      </dgm:prSet>
      <dgm:spPr/>
    </dgm:pt>
    <dgm:pt modelId="{DE72CF74-E48E-EA46-A43A-971F5A78F08A}" type="pres">
      <dgm:prSet presAssocID="{028E11EC-5349-304C-9839-E8DED094AD07}" presName="rootComposite1" presStyleCnt="0"/>
      <dgm:spPr/>
    </dgm:pt>
    <dgm:pt modelId="{A604106D-E029-2848-AAAA-F6C33DD2ACBE}" type="pres">
      <dgm:prSet presAssocID="{028E11EC-5349-304C-9839-E8DED094AD07}" presName="rootText1" presStyleLbl="node0" presStyleIdx="0" presStyleCnt="1" custLinFactNeighborY="-2563">
        <dgm:presLayoutVars>
          <dgm:chPref val="3"/>
        </dgm:presLayoutVars>
      </dgm:prSet>
      <dgm:spPr/>
    </dgm:pt>
    <dgm:pt modelId="{73626D12-C21E-294B-93DD-F8BE477729AF}" type="pres">
      <dgm:prSet presAssocID="{028E11EC-5349-304C-9839-E8DED094AD07}" presName="rootConnector1" presStyleLbl="node1" presStyleIdx="0" presStyleCnt="0"/>
      <dgm:spPr/>
    </dgm:pt>
    <dgm:pt modelId="{6C9950E9-B64A-2640-9C82-399EE08685B7}" type="pres">
      <dgm:prSet presAssocID="{028E11EC-5349-304C-9839-E8DED094AD07}" presName="hierChild2" presStyleCnt="0"/>
      <dgm:spPr/>
    </dgm:pt>
    <dgm:pt modelId="{ACE256F1-085A-9D44-AB2A-9420D551B53C}" type="pres">
      <dgm:prSet presAssocID="{EFC84427-BA4A-D246-8491-5C92849F57E8}" presName="Name37" presStyleLbl="parChTrans1D2" presStyleIdx="0" presStyleCnt="3"/>
      <dgm:spPr/>
    </dgm:pt>
    <dgm:pt modelId="{FF3D74F9-A9D0-354D-B00F-E18865F90348}" type="pres">
      <dgm:prSet presAssocID="{EAC52F61-CB92-384A-92CE-5785EFB5D1BB}" presName="hierRoot2" presStyleCnt="0">
        <dgm:presLayoutVars>
          <dgm:hierBranch val="init"/>
        </dgm:presLayoutVars>
      </dgm:prSet>
      <dgm:spPr/>
    </dgm:pt>
    <dgm:pt modelId="{9B5FC8BF-8F5D-3745-8612-8CC9CFE14F16}" type="pres">
      <dgm:prSet presAssocID="{EAC52F61-CB92-384A-92CE-5785EFB5D1BB}" presName="rootComposite" presStyleCnt="0"/>
      <dgm:spPr/>
    </dgm:pt>
    <dgm:pt modelId="{46FF1463-51F4-4B48-B394-70343925B094}" type="pres">
      <dgm:prSet presAssocID="{EAC52F61-CB92-384A-92CE-5785EFB5D1BB}" presName="rootText" presStyleLbl="node2" presStyleIdx="0" presStyleCnt="3">
        <dgm:presLayoutVars>
          <dgm:chPref val="3"/>
        </dgm:presLayoutVars>
      </dgm:prSet>
      <dgm:spPr/>
    </dgm:pt>
    <dgm:pt modelId="{322FC37C-EA82-9A45-8F46-EF9D8F1285C2}" type="pres">
      <dgm:prSet presAssocID="{EAC52F61-CB92-384A-92CE-5785EFB5D1BB}" presName="rootConnector" presStyleLbl="node2" presStyleIdx="0" presStyleCnt="3"/>
      <dgm:spPr/>
    </dgm:pt>
    <dgm:pt modelId="{39531BAB-FFAF-FA47-B39B-CF8E58F55130}" type="pres">
      <dgm:prSet presAssocID="{EAC52F61-CB92-384A-92CE-5785EFB5D1BB}" presName="hierChild4" presStyleCnt="0"/>
      <dgm:spPr/>
    </dgm:pt>
    <dgm:pt modelId="{B7DBBF77-FEB5-0549-8462-BC7EC166623A}" type="pres">
      <dgm:prSet presAssocID="{EAC52F61-CB92-384A-92CE-5785EFB5D1BB}" presName="hierChild5" presStyleCnt="0"/>
      <dgm:spPr/>
    </dgm:pt>
    <dgm:pt modelId="{770DDF8A-FD79-4841-AACB-24A525E062C1}" type="pres">
      <dgm:prSet presAssocID="{271F6E41-EC13-2C43-9C75-E9B285E550A8}" presName="Name37" presStyleLbl="parChTrans1D2" presStyleIdx="1" presStyleCnt="3"/>
      <dgm:spPr/>
    </dgm:pt>
    <dgm:pt modelId="{8292734F-DF7F-4A4A-A471-C4938F61482B}" type="pres">
      <dgm:prSet presAssocID="{B4E963AB-CAD9-5B4B-878A-F34AA5FF94C4}" presName="hierRoot2" presStyleCnt="0">
        <dgm:presLayoutVars>
          <dgm:hierBranch val="init"/>
        </dgm:presLayoutVars>
      </dgm:prSet>
      <dgm:spPr/>
    </dgm:pt>
    <dgm:pt modelId="{939B0517-093C-4240-9F12-E2CD4FF2FEB6}" type="pres">
      <dgm:prSet presAssocID="{B4E963AB-CAD9-5B4B-878A-F34AA5FF94C4}" presName="rootComposite" presStyleCnt="0"/>
      <dgm:spPr/>
    </dgm:pt>
    <dgm:pt modelId="{563BF87C-B386-1E4A-A4EE-94C5A91102AA}" type="pres">
      <dgm:prSet presAssocID="{B4E963AB-CAD9-5B4B-878A-F34AA5FF94C4}" presName="rootText" presStyleLbl="node2" presStyleIdx="1" presStyleCnt="3">
        <dgm:presLayoutVars>
          <dgm:chPref val="3"/>
        </dgm:presLayoutVars>
      </dgm:prSet>
      <dgm:spPr/>
    </dgm:pt>
    <dgm:pt modelId="{B996A5C8-41E6-F440-B7EA-338A26D54DD4}" type="pres">
      <dgm:prSet presAssocID="{B4E963AB-CAD9-5B4B-878A-F34AA5FF94C4}" presName="rootConnector" presStyleLbl="node2" presStyleIdx="1" presStyleCnt="3"/>
      <dgm:spPr/>
    </dgm:pt>
    <dgm:pt modelId="{15929F9B-2F48-5C49-A26B-B872B7C124BC}" type="pres">
      <dgm:prSet presAssocID="{B4E963AB-CAD9-5B4B-878A-F34AA5FF94C4}" presName="hierChild4" presStyleCnt="0"/>
      <dgm:spPr/>
    </dgm:pt>
    <dgm:pt modelId="{4F2064A3-D929-3B40-9B0E-03FE44908889}" type="pres">
      <dgm:prSet presAssocID="{B4E963AB-CAD9-5B4B-878A-F34AA5FF94C4}" presName="hierChild5" presStyleCnt="0"/>
      <dgm:spPr/>
    </dgm:pt>
    <dgm:pt modelId="{1E127015-FECF-DC4E-9EEB-4C91F60AD784}" type="pres">
      <dgm:prSet presAssocID="{D11E3B93-6753-9543-8485-E32C3637D27B}" presName="Name37" presStyleLbl="parChTrans1D2" presStyleIdx="2" presStyleCnt="3"/>
      <dgm:spPr/>
    </dgm:pt>
    <dgm:pt modelId="{FA91801B-2024-3144-BFAD-D9B4B3D7E185}" type="pres">
      <dgm:prSet presAssocID="{80AB5714-81D2-5A49-A55D-DF80D2FE316A}" presName="hierRoot2" presStyleCnt="0">
        <dgm:presLayoutVars>
          <dgm:hierBranch val="init"/>
        </dgm:presLayoutVars>
      </dgm:prSet>
      <dgm:spPr/>
    </dgm:pt>
    <dgm:pt modelId="{E1C0771E-EECD-0E46-B622-4BAE66DB1CFF}" type="pres">
      <dgm:prSet presAssocID="{80AB5714-81D2-5A49-A55D-DF80D2FE316A}" presName="rootComposite" presStyleCnt="0"/>
      <dgm:spPr/>
    </dgm:pt>
    <dgm:pt modelId="{3AD40BE8-1FBD-A049-AEF2-665C5BABA7C1}" type="pres">
      <dgm:prSet presAssocID="{80AB5714-81D2-5A49-A55D-DF80D2FE316A}" presName="rootText" presStyleLbl="node2" presStyleIdx="2" presStyleCnt="3">
        <dgm:presLayoutVars>
          <dgm:chPref val="3"/>
        </dgm:presLayoutVars>
      </dgm:prSet>
      <dgm:spPr/>
    </dgm:pt>
    <dgm:pt modelId="{54ECEB8E-E60F-8C4D-A272-A5ADCB4D7DD7}" type="pres">
      <dgm:prSet presAssocID="{80AB5714-81D2-5A49-A55D-DF80D2FE316A}" presName="rootConnector" presStyleLbl="node2" presStyleIdx="2" presStyleCnt="3"/>
      <dgm:spPr/>
    </dgm:pt>
    <dgm:pt modelId="{5243FD63-29D6-424F-B498-686E49B1AB26}" type="pres">
      <dgm:prSet presAssocID="{80AB5714-81D2-5A49-A55D-DF80D2FE316A}" presName="hierChild4" presStyleCnt="0"/>
      <dgm:spPr/>
    </dgm:pt>
    <dgm:pt modelId="{7E14BAC4-6FFF-0A4B-82DB-E8E417A3C9D2}" type="pres">
      <dgm:prSet presAssocID="{80AB5714-81D2-5A49-A55D-DF80D2FE316A}" presName="hierChild5" presStyleCnt="0"/>
      <dgm:spPr/>
    </dgm:pt>
    <dgm:pt modelId="{9CC579DD-EDF9-EB48-ACA2-300C64FC4BEB}" type="pres">
      <dgm:prSet presAssocID="{028E11EC-5349-304C-9839-E8DED094AD07}" presName="hierChild3" presStyleCnt="0"/>
      <dgm:spPr/>
    </dgm:pt>
  </dgm:ptLst>
  <dgm:cxnLst>
    <dgm:cxn modelId="{B34B020F-EE40-BF45-B60D-1A569B663513}" srcId="{028E11EC-5349-304C-9839-E8DED094AD07}" destId="{EAC52F61-CB92-384A-92CE-5785EFB5D1BB}" srcOrd="0" destOrd="0" parTransId="{EFC84427-BA4A-D246-8491-5C92849F57E8}" sibTransId="{06EEDC60-FBAA-DE41-AF77-B1078963E866}"/>
    <dgm:cxn modelId="{7272F025-945E-BF43-91F3-DE58A9C1EE94}" type="presOf" srcId="{80AB5714-81D2-5A49-A55D-DF80D2FE316A}" destId="{3AD40BE8-1FBD-A049-AEF2-665C5BABA7C1}" srcOrd="0" destOrd="0" presId="urn:microsoft.com/office/officeart/2005/8/layout/orgChart1"/>
    <dgm:cxn modelId="{64283A26-C845-1D47-9DE7-89C156EF98F1}" type="presOf" srcId="{271F6E41-EC13-2C43-9C75-E9B285E550A8}" destId="{770DDF8A-FD79-4841-AACB-24A525E062C1}" srcOrd="0" destOrd="0" presId="urn:microsoft.com/office/officeart/2005/8/layout/orgChart1"/>
    <dgm:cxn modelId="{77E8E360-23AF-4443-9B93-1DCE9315835B}" srcId="{5C99B03A-E05A-304A-AD68-212F4DD74592}" destId="{028E11EC-5349-304C-9839-E8DED094AD07}" srcOrd="0" destOrd="0" parTransId="{E91B2B3E-A471-5B48-BBE6-C38E2F485734}" sibTransId="{2C780635-D5B4-A741-9D3A-4647DAF06993}"/>
    <dgm:cxn modelId="{0548FF73-247C-4A4C-BB8B-CC1FED8D40FA}" type="presOf" srcId="{028E11EC-5349-304C-9839-E8DED094AD07}" destId="{A604106D-E029-2848-AAAA-F6C33DD2ACBE}" srcOrd="0" destOrd="0" presId="urn:microsoft.com/office/officeart/2005/8/layout/orgChart1"/>
    <dgm:cxn modelId="{9254F77C-0CD5-5942-9377-D552110DCF25}" type="presOf" srcId="{EFC84427-BA4A-D246-8491-5C92849F57E8}" destId="{ACE256F1-085A-9D44-AB2A-9420D551B53C}" srcOrd="0" destOrd="0" presId="urn:microsoft.com/office/officeart/2005/8/layout/orgChart1"/>
    <dgm:cxn modelId="{4A3B278C-5FB3-304F-BD57-A9013D119E6B}" type="presOf" srcId="{B4E963AB-CAD9-5B4B-878A-F34AA5FF94C4}" destId="{563BF87C-B386-1E4A-A4EE-94C5A91102AA}" srcOrd="0" destOrd="0" presId="urn:microsoft.com/office/officeart/2005/8/layout/orgChart1"/>
    <dgm:cxn modelId="{A30F5CA0-5574-684F-B578-5D691B7397D5}" type="presOf" srcId="{EAC52F61-CB92-384A-92CE-5785EFB5D1BB}" destId="{322FC37C-EA82-9A45-8F46-EF9D8F1285C2}" srcOrd="1" destOrd="0" presId="urn:microsoft.com/office/officeart/2005/8/layout/orgChart1"/>
    <dgm:cxn modelId="{DD5B24C6-E764-2945-8D2C-237EF66C1EBD}" type="presOf" srcId="{80AB5714-81D2-5A49-A55D-DF80D2FE316A}" destId="{54ECEB8E-E60F-8C4D-A272-A5ADCB4D7DD7}" srcOrd="1" destOrd="0" presId="urn:microsoft.com/office/officeart/2005/8/layout/orgChart1"/>
    <dgm:cxn modelId="{4DADBED2-E570-174F-807F-6C4975A053F0}" type="presOf" srcId="{B4E963AB-CAD9-5B4B-878A-F34AA5FF94C4}" destId="{B996A5C8-41E6-F440-B7EA-338A26D54DD4}" srcOrd="1" destOrd="0" presId="urn:microsoft.com/office/officeart/2005/8/layout/orgChart1"/>
    <dgm:cxn modelId="{40AAE5DD-36FF-F346-9F87-041AC3E68105}" srcId="{028E11EC-5349-304C-9839-E8DED094AD07}" destId="{80AB5714-81D2-5A49-A55D-DF80D2FE316A}" srcOrd="2" destOrd="0" parTransId="{D11E3B93-6753-9543-8485-E32C3637D27B}" sibTransId="{206DA7A0-40B3-8D44-A871-2C6A64B38122}"/>
    <dgm:cxn modelId="{3D3872DF-5CD3-CE45-95B0-E9A29FDD7371}" srcId="{028E11EC-5349-304C-9839-E8DED094AD07}" destId="{B4E963AB-CAD9-5B4B-878A-F34AA5FF94C4}" srcOrd="1" destOrd="0" parTransId="{271F6E41-EC13-2C43-9C75-E9B285E550A8}" sibTransId="{9EB6FE51-366D-9A4C-B717-C645FDEA7A73}"/>
    <dgm:cxn modelId="{83475CEC-A583-F245-B0FB-CEE18D86BA9A}" type="presOf" srcId="{EAC52F61-CB92-384A-92CE-5785EFB5D1BB}" destId="{46FF1463-51F4-4B48-B394-70343925B094}" srcOrd="0" destOrd="0" presId="urn:microsoft.com/office/officeart/2005/8/layout/orgChart1"/>
    <dgm:cxn modelId="{C99B6CF5-056F-E44E-A05C-0AC5D44E70A6}" type="presOf" srcId="{028E11EC-5349-304C-9839-E8DED094AD07}" destId="{73626D12-C21E-294B-93DD-F8BE477729AF}" srcOrd="1" destOrd="0" presId="urn:microsoft.com/office/officeart/2005/8/layout/orgChart1"/>
    <dgm:cxn modelId="{6FBE8AF8-5433-0547-9296-36CD5DDBA5A1}" type="presOf" srcId="{5C99B03A-E05A-304A-AD68-212F4DD74592}" destId="{E74F482B-680D-7047-A970-D56DC00A8822}" srcOrd="0" destOrd="0" presId="urn:microsoft.com/office/officeart/2005/8/layout/orgChart1"/>
    <dgm:cxn modelId="{2DF65DFE-B01E-044C-A4C9-1905A03CEA71}" type="presOf" srcId="{D11E3B93-6753-9543-8485-E32C3637D27B}" destId="{1E127015-FECF-DC4E-9EEB-4C91F60AD784}" srcOrd="0" destOrd="0" presId="urn:microsoft.com/office/officeart/2005/8/layout/orgChart1"/>
    <dgm:cxn modelId="{64F0F7EE-844F-A144-BAB4-BC3C77C6021B}" type="presParOf" srcId="{E74F482B-680D-7047-A970-D56DC00A8822}" destId="{23ABEB9E-C753-284A-9036-BAFD2DB8DA54}" srcOrd="0" destOrd="0" presId="urn:microsoft.com/office/officeart/2005/8/layout/orgChart1"/>
    <dgm:cxn modelId="{36161EED-FF5D-9441-9CCE-AE94AAB4C29C}" type="presParOf" srcId="{23ABEB9E-C753-284A-9036-BAFD2DB8DA54}" destId="{DE72CF74-E48E-EA46-A43A-971F5A78F08A}" srcOrd="0" destOrd="0" presId="urn:microsoft.com/office/officeart/2005/8/layout/orgChart1"/>
    <dgm:cxn modelId="{04E9CFC3-579A-734A-B71F-3148A5B6EF6D}" type="presParOf" srcId="{DE72CF74-E48E-EA46-A43A-971F5A78F08A}" destId="{A604106D-E029-2848-AAAA-F6C33DD2ACBE}" srcOrd="0" destOrd="0" presId="urn:microsoft.com/office/officeart/2005/8/layout/orgChart1"/>
    <dgm:cxn modelId="{BC195430-28A2-3649-9BAD-4F8EF50895E7}" type="presParOf" srcId="{DE72CF74-E48E-EA46-A43A-971F5A78F08A}" destId="{73626D12-C21E-294B-93DD-F8BE477729AF}" srcOrd="1" destOrd="0" presId="urn:microsoft.com/office/officeart/2005/8/layout/orgChart1"/>
    <dgm:cxn modelId="{B8C1DB79-74CF-2D41-9AC3-AB7D7D305FA2}" type="presParOf" srcId="{23ABEB9E-C753-284A-9036-BAFD2DB8DA54}" destId="{6C9950E9-B64A-2640-9C82-399EE08685B7}" srcOrd="1" destOrd="0" presId="urn:microsoft.com/office/officeart/2005/8/layout/orgChart1"/>
    <dgm:cxn modelId="{D4E46A61-2BE3-6B4C-815E-BD4E7BF8F1C9}" type="presParOf" srcId="{6C9950E9-B64A-2640-9C82-399EE08685B7}" destId="{ACE256F1-085A-9D44-AB2A-9420D551B53C}" srcOrd="0" destOrd="0" presId="urn:microsoft.com/office/officeart/2005/8/layout/orgChart1"/>
    <dgm:cxn modelId="{CA3B62DA-CBC4-B14B-BF7C-665F534B8A05}" type="presParOf" srcId="{6C9950E9-B64A-2640-9C82-399EE08685B7}" destId="{FF3D74F9-A9D0-354D-B00F-E18865F90348}" srcOrd="1" destOrd="0" presId="urn:microsoft.com/office/officeart/2005/8/layout/orgChart1"/>
    <dgm:cxn modelId="{0C590B0E-DC92-414E-A2AE-D4A5A6FA5B80}" type="presParOf" srcId="{FF3D74F9-A9D0-354D-B00F-E18865F90348}" destId="{9B5FC8BF-8F5D-3745-8612-8CC9CFE14F16}" srcOrd="0" destOrd="0" presId="urn:microsoft.com/office/officeart/2005/8/layout/orgChart1"/>
    <dgm:cxn modelId="{7C51C1AD-C423-2947-88DC-E7CDF8C33580}" type="presParOf" srcId="{9B5FC8BF-8F5D-3745-8612-8CC9CFE14F16}" destId="{46FF1463-51F4-4B48-B394-70343925B094}" srcOrd="0" destOrd="0" presId="urn:microsoft.com/office/officeart/2005/8/layout/orgChart1"/>
    <dgm:cxn modelId="{94E1589A-CCAE-E74B-B64D-0B9D3AF045C7}" type="presParOf" srcId="{9B5FC8BF-8F5D-3745-8612-8CC9CFE14F16}" destId="{322FC37C-EA82-9A45-8F46-EF9D8F1285C2}" srcOrd="1" destOrd="0" presId="urn:microsoft.com/office/officeart/2005/8/layout/orgChart1"/>
    <dgm:cxn modelId="{77F07E7B-87FC-8C41-ACA5-758DDD6DB1EC}" type="presParOf" srcId="{FF3D74F9-A9D0-354D-B00F-E18865F90348}" destId="{39531BAB-FFAF-FA47-B39B-CF8E58F55130}" srcOrd="1" destOrd="0" presId="urn:microsoft.com/office/officeart/2005/8/layout/orgChart1"/>
    <dgm:cxn modelId="{D8EB5DE1-B07F-E649-808D-76C8B3A68B34}" type="presParOf" srcId="{FF3D74F9-A9D0-354D-B00F-E18865F90348}" destId="{B7DBBF77-FEB5-0549-8462-BC7EC166623A}" srcOrd="2" destOrd="0" presId="urn:microsoft.com/office/officeart/2005/8/layout/orgChart1"/>
    <dgm:cxn modelId="{4531AEB1-E5C6-D840-AC31-CECB7928EDA3}" type="presParOf" srcId="{6C9950E9-B64A-2640-9C82-399EE08685B7}" destId="{770DDF8A-FD79-4841-AACB-24A525E062C1}" srcOrd="2" destOrd="0" presId="urn:microsoft.com/office/officeart/2005/8/layout/orgChart1"/>
    <dgm:cxn modelId="{3B6BEF9F-2A59-624B-B6CC-A738C5DA8484}" type="presParOf" srcId="{6C9950E9-B64A-2640-9C82-399EE08685B7}" destId="{8292734F-DF7F-4A4A-A471-C4938F61482B}" srcOrd="3" destOrd="0" presId="urn:microsoft.com/office/officeart/2005/8/layout/orgChart1"/>
    <dgm:cxn modelId="{4B86355B-B418-7D4F-9F6D-F436AFCC05C1}" type="presParOf" srcId="{8292734F-DF7F-4A4A-A471-C4938F61482B}" destId="{939B0517-093C-4240-9F12-E2CD4FF2FEB6}" srcOrd="0" destOrd="0" presId="urn:microsoft.com/office/officeart/2005/8/layout/orgChart1"/>
    <dgm:cxn modelId="{791DED51-155E-B149-B8B8-6EE78A88B670}" type="presParOf" srcId="{939B0517-093C-4240-9F12-E2CD4FF2FEB6}" destId="{563BF87C-B386-1E4A-A4EE-94C5A91102AA}" srcOrd="0" destOrd="0" presId="urn:microsoft.com/office/officeart/2005/8/layout/orgChart1"/>
    <dgm:cxn modelId="{AFCBA202-4B76-D84B-8F28-124EFE78C5D2}" type="presParOf" srcId="{939B0517-093C-4240-9F12-E2CD4FF2FEB6}" destId="{B996A5C8-41E6-F440-B7EA-338A26D54DD4}" srcOrd="1" destOrd="0" presId="urn:microsoft.com/office/officeart/2005/8/layout/orgChart1"/>
    <dgm:cxn modelId="{E1A7C50A-C7BB-6E4D-A1E0-24BD8E3E7910}" type="presParOf" srcId="{8292734F-DF7F-4A4A-A471-C4938F61482B}" destId="{15929F9B-2F48-5C49-A26B-B872B7C124BC}" srcOrd="1" destOrd="0" presId="urn:microsoft.com/office/officeart/2005/8/layout/orgChart1"/>
    <dgm:cxn modelId="{729A320F-5C14-6F4D-AFA5-3A57320013B8}" type="presParOf" srcId="{8292734F-DF7F-4A4A-A471-C4938F61482B}" destId="{4F2064A3-D929-3B40-9B0E-03FE44908889}" srcOrd="2" destOrd="0" presId="urn:microsoft.com/office/officeart/2005/8/layout/orgChart1"/>
    <dgm:cxn modelId="{1B36ED99-7734-CC42-AC30-9CA3E9378114}" type="presParOf" srcId="{6C9950E9-B64A-2640-9C82-399EE08685B7}" destId="{1E127015-FECF-DC4E-9EEB-4C91F60AD784}" srcOrd="4" destOrd="0" presId="urn:microsoft.com/office/officeart/2005/8/layout/orgChart1"/>
    <dgm:cxn modelId="{28D08146-193C-0248-A056-14D0B9C1341E}" type="presParOf" srcId="{6C9950E9-B64A-2640-9C82-399EE08685B7}" destId="{FA91801B-2024-3144-BFAD-D9B4B3D7E185}" srcOrd="5" destOrd="0" presId="urn:microsoft.com/office/officeart/2005/8/layout/orgChart1"/>
    <dgm:cxn modelId="{DFC56D26-A9F5-3044-85FA-8FFFF27159A1}" type="presParOf" srcId="{FA91801B-2024-3144-BFAD-D9B4B3D7E185}" destId="{E1C0771E-EECD-0E46-B622-4BAE66DB1CFF}" srcOrd="0" destOrd="0" presId="urn:microsoft.com/office/officeart/2005/8/layout/orgChart1"/>
    <dgm:cxn modelId="{CE24F2D8-B8FA-6044-8E4E-4BE8DF22A308}" type="presParOf" srcId="{E1C0771E-EECD-0E46-B622-4BAE66DB1CFF}" destId="{3AD40BE8-1FBD-A049-AEF2-665C5BABA7C1}" srcOrd="0" destOrd="0" presId="urn:microsoft.com/office/officeart/2005/8/layout/orgChart1"/>
    <dgm:cxn modelId="{031D836E-8681-7F4A-A9F2-36546C907CA0}" type="presParOf" srcId="{E1C0771E-EECD-0E46-B622-4BAE66DB1CFF}" destId="{54ECEB8E-E60F-8C4D-A272-A5ADCB4D7DD7}" srcOrd="1" destOrd="0" presId="urn:microsoft.com/office/officeart/2005/8/layout/orgChart1"/>
    <dgm:cxn modelId="{86E4270B-2C8A-9043-A7D3-57DF6EEA6C12}" type="presParOf" srcId="{FA91801B-2024-3144-BFAD-D9B4B3D7E185}" destId="{5243FD63-29D6-424F-B498-686E49B1AB26}" srcOrd="1" destOrd="0" presId="urn:microsoft.com/office/officeart/2005/8/layout/orgChart1"/>
    <dgm:cxn modelId="{33E069B0-F910-304D-8DC5-4B7F8733ED62}" type="presParOf" srcId="{FA91801B-2024-3144-BFAD-D9B4B3D7E185}" destId="{7E14BAC4-6FFF-0A4B-82DB-E8E417A3C9D2}" srcOrd="2" destOrd="0" presId="urn:microsoft.com/office/officeart/2005/8/layout/orgChart1"/>
    <dgm:cxn modelId="{4CF6E2F8-94DD-274C-9800-506FD0EDC113}" type="presParOf" srcId="{23ABEB9E-C753-284A-9036-BAFD2DB8DA54}" destId="{9CC579DD-EDF9-EB48-ACA2-300C64FC4BE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161F35-7D45-094C-82CE-807BF2BC7720}"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1449D2CD-BC2C-5945-BA8A-FDD17DDC85E7}">
      <dgm:prSet/>
      <dgm:spPr/>
      <dgm:t>
        <a:bodyPr/>
        <a:lstStyle/>
        <a:p>
          <a:r>
            <a:rPr lang="pt-PT" dirty="0"/>
            <a:t>Some poor quality journals are included in real indexes, eg in Scopus, Directory of Open Access Journals (DOAJ) (see Bohannon, 2013)</a:t>
          </a:r>
          <a:endParaRPr lang="en-TR" dirty="0"/>
        </a:p>
      </dgm:t>
    </dgm:pt>
    <dgm:pt modelId="{4F481004-0294-C043-9FD7-F67C61473C36}" type="parTrans" cxnId="{3565C5A5-E267-3B47-AF10-0C18932D49BD}">
      <dgm:prSet/>
      <dgm:spPr/>
      <dgm:t>
        <a:bodyPr/>
        <a:lstStyle/>
        <a:p>
          <a:endParaRPr lang="en-US"/>
        </a:p>
      </dgm:t>
    </dgm:pt>
    <dgm:pt modelId="{F5F48EBF-9EAD-844D-90D0-F833A5B460B7}" type="sibTrans" cxnId="{3565C5A5-E267-3B47-AF10-0C18932D49BD}">
      <dgm:prSet/>
      <dgm:spPr/>
      <dgm:t>
        <a:bodyPr/>
        <a:lstStyle/>
        <a:p>
          <a:endParaRPr lang="en-US"/>
        </a:p>
      </dgm:t>
    </dgm:pt>
    <dgm:pt modelId="{7BEBACAB-C3EA-F641-A644-4453A52EFC33}">
      <dgm:prSet/>
      <dgm:spPr/>
      <dgm:t>
        <a:bodyPr/>
        <a:lstStyle/>
        <a:p>
          <a:r>
            <a:rPr lang="pt-PT" dirty="0"/>
            <a:t>Publisher web sites </a:t>
          </a:r>
          <a:r>
            <a:rPr lang="pt-PT" dirty="0" err="1"/>
            <a:t>and</a:t>
          </a:r>
          <a:r>
            <a:rPr lang="pt-PT" dirty="0"/>
            <a:t> </a:t>
          </a:r>
          <a:r>
            <a:rPr lang="pt-PT" dirty="0" err="1"/>
            <a:t>content</a:t>
          </a:r>
          <a:r>
            <a:rPr lang="pt-PT" dirty="0"/>
            <a:t> </a:t>
          </a:r>
          <a:r>
            <a:rPr lang="pt-PT" dirty="0" err="1"/>
            <a:t>of</a:t>
          </a:r>
          <a:r>
            <a:rPr lang="pt-PT" dirty="0"/>
            <a:t> emails </a:t>
          </a:r>
          <a:r>
            <a:rPr lang="pt-PT" dirty="0" err="1"/>
            <a:t>may</a:t>
          </a:r>
          <a:r>
            <a:rPr lang="pt-PT" dirty="0"/>
            <a:t> </a:t>
          </a:r>
          <a:r>
            <a:rPr lang="pt-PT" dirty="0" err="1"/>
            <a:t>be</a:t>
          </a:r>
          <a:r>
            <a:rPr lang="pt-PT" dirty="0"/>
            <a:t> </a:t>
          </a:r>
          <a:r>
            <a:rPr lang="pt-PT" dirty="0" err="1"/>
            <a:t>inaccurate</a:t>
          </a:r>
          <a:r>
            <a:rPr lang="pt-PT" dirty="0"/>
            <a:t>, </a:t>
          </a:r>
          <a:r>
            <a:rPr lang="pt-PT" dirty="0" err="1"/>
            <a:t>misleading</a:t>
          </a:r>
          <a:r>
            <a:rPr lang="pt-PT" dirty="0"/>
            <a:t> </a:t>
          </a:r>
          <a:r>
            <a:rPr lang="pt-PT" dirty="0" err="1"/>
            <a:t>or</a:t>
          </a:r>
          <a:r>
            <a:rPr lang="pt-PT" dirty="0"/>
            <a:t> </a:t>
          </a:r>
          <a:r>
            <a:rPr lang="pt-PT" dirty="0" err="1"/>
            <a:t>fraudulent</a:t>
          </a:r>
          <a:r>
            <a:rPr lang="pt-PT" dirty="0"/>
            <a:t> (</a:t>
          </a:r>
          <a:r>
            <a:rPr lang="pt-PT" dirty="0" err="1"/>
            <a:t>Burdick</a:t>
          </a:r>
          <a:r>
            <a:rPr lang="pt-PT" dirty="0"/>
            <a:t>, 2017, </a:t>
          </a:r>
          <a:r>
            <a:rPr lang="pt-PT" dirty="0" err="1"/>
            <a:t>Gillis</a:t>
          </a:r>
          <a:r>
            <a:rPr lang="pt-PT" dirty="0"/>
            <a:t>, 2018)</a:t>
          </a:r>
          <a:endParaRPr lang="en-TR" dirty="0"/>
        </a:p>
      </dgm:t>
    </dgm:pt>
    <dgm:pt modelId="{C5D6C4F1-688E-3C41-AA17-D20CD3CF5EBF}" type="parTrans" cxnId="{A628144E-61AE-2B43-9117-1CE5FB55750D}">
      <dgm:prSet/>
      <dgm:spPr/>
      <dgm:t>
        <a:bodyPr/>
        <a:lstStyle/>
        <a:p>
          <a:endParaRPr lang="en-US"/>
        </a:p>
      </dgm:t>
    </dgm:pt>
    <dgm:pt modelId="{7D7E920A-CE5E-684D-A632-09A7DE69858D}" type="sibTrans" cxnId="{A628144E-61AE-2B43-9117-1CE5FB55750D}">
      <dgm:prSet/>
      <dgm:spPr/>
      <dgm:t>
        <a:bodyPr/>
        <a:lstStyle/>
        <a:p>
          <a:endParaRPr lang="en-US"/>
        </a:p>
      </dgm:t>
    </dgm:pt>
    <dgm:pt modelId="{65611055-4C60-6E40-AB8D-CA110F6EC4A1}">
      <dgm:prSet/>
      <dgm:spPr/>
      <dgm:t>
        <a:bodyPr/>
        <a:lstStyle/>
        <a:p>
          <a:r>
            <a:rPr lang="pt-PT" dirty="0"/>
            <a:t>Despite claims, peer review may not be carried out or may lack rigour</a:t>
          </a:r>
          <a:endParaRPr lang="en-TR" dirty="0"/>
        </a:p>
      </dgm:t>
    </dgm:pt>
    <dgm:pt modelId="{C29747CE-B8EB-F34F-9F00-47A0F13E80A8}" type="parTrans" cxnId="{37AF78B9-A3EB-1B46-AF94-0C88A6EFC418}">
      <dgm:prSet/>
      <dgm:spPr/>
      <dgm:t>
        <a:bodyPr/>
        <a:lstStyle/>
        <a:p>
          <a:endParaRPr lang="en-US"/>
        </a:p>
      </dgm:t>
    </dgm:pt>
    <dgm:pt modelId="{BCE357E7-FC7E-0C4E-B203-2F166BE10B1D}" type="sibTrans" cxnId="{37AF78B9-A3EB-1B46-AF94-0C88A6EFC418}">
      <dgm:prSet/>
      <dgm:spPr/>
      <dgm:t>
        <a:bodyPr/>
        <a:lstStyle/>
        <a:p>
          <a:endParaRPr lang="en-US"/>
        </a:p>
      </dgm:t>
    </dgm:pt>
    <dgm:pt modelId="{C3E803C0-C53F-384B-B0D7-2AE7173F6BD0}">
      <dgm:prSet/>
      <dgm:spPr/>
      <dgm:t>
        <a:bodyPr/>
        <a:lstStyle/>
        <a:p>
          <a:r>
            <a:rPr lang="pt-PT" dirty="0"/>
            <a:t>PPJs use false, fake or invented indexes</a:t>
          </a:r>
          <a:endParaRPr lang="en-TR" dirty="0"/>
        </a:p>
      </dgm:t>
    </dgm:pt>
    <dgm:pt modelId="{789315E0-C142-4345-9FFD-F70A32B9F1BC}" type="parTrans" cxnId="{E8F133EF-2809-5340-92E6-86473B362B28}">
      <dgm:prSet/>
      <dgm:spPr/>
      <dgm:t>
        <a:bodyPr/>
        <a:lstStyle/>
        <a:p>
          <a:endParaRPr lang="en-US"/>
        </a:p>
      </dgm:t>
    </dgm:pt>
    <dgm:pt modelId="{62E7FE3E-95E5-0243-8964-C2D6EF3CAEF7}" type="sibTrans" cxnId="{E8F133EF-2809-5340-92E6-86473B362B28}">
      <dgm:prSet/>
      <dgm:spPr/>
      <dgm:t>
        <a:bodyPr/>
        <a:lstStyle/>
        <a:p>
          <a:endParaRPr lang="en-US"/>
        </a:p>
      </dgm:t>
    </dgm:pt>
    <dgm:pt modelId="{F920D16C-D111-BB44-8A6C-60D09799A8FF}" type="pres">
      <dgm:prSet presAssocID="{E9161F35-7D45-094C-82CE-807BF2BC7720}" presName="linearFlow" presStyleCnt="0">
        <dgm:presLayoutVars>
          <dgm:dir/>
          <dgm:resizeHandles val="exact"/>
        </dgm:presLayoutVars>
      </dgm:prSet>
      <dgm:spPr/>
    </dgm:pt>
    <dgm:pt modelId="{62EF9588-615B-3A43-A2E5-0B3E08AD6FEC}" type="pres">
      <dgm:prSet presAssocID="{1449D2CD-BC2C-5945-BA8A-FDD17DDC85E7}" presName="composite" presStyleCnt="0"/>
      <dgm:spPr/>
    </dgm:pt>
    <dgm:pt modelId="{5DBAA5CA-EDB8-4647-8B42-BE858752CAC6}" type="pres">
      <dgm:prSet presAssocID="{1449D2CD-BC2C-5945-BA8A-FDD17DDC85E7}" presName="imgShp" presStyleLbl="fgImgPlace1" presStyleIdx="0" presStyleCnt="4" custScaleY="91073" custLinFactX="-31441" custLinFactNeighborX="-100000" custLinFactNeighborY="6389"/>
      <dgm:spPr/>
    </dgm:pt>
    <dgm:pt modelId="{10EF7AB1-B1F1-FF47-B66D-BB76F6C5D629}" type="pres">
      <dgm:prSet presAssocID="{1449D2CD-BC2C-5945-BA8A-FDD17DDC85E7}" presName="txShp" presStyleLbl="node1" presStyleIdx="0" presStyleCnt="4" custScaleX="121129">
        <dgm:presLayoutVars>
          <dgm:bulletEnabled val="1"/>
        </dgm:presLayoutVars>
      </dgm:prSet>
      <dgm:spPr/>
    </dgm:pt>
    <dgm:pt modelId="{0B9F4B7A-350D-4F47-B0F3-9E7A87F43CA1}" type="pres">
      <dgm:prSet presAssocID="{F5F48EBF-9EAD-844D-90D0-F833A5B460B7}" presName="spacing" presStyleCnt="0"/>
      <dgm:spPr/>
    </dgm:pt>
    <dgm:pt modelId="{3EB3390F-590F-224A-933E-EAD72E37261C}" type="pres">
      <dgm:prSet presAssocID="{7BEBACAB-C3EA-F641-A644-4453A52EFC33}" presName="composite" presStyleCnt="0"/>
      <dgm:spPr/>
    </dgm:pt>
    <dgm:pt modelId="{E642578E-2D8C-3D4B-BE87-2D193FE36D28}" type="pres">
      <dgm:prSet presAssocID="{7BEBACAB-C3EA-F641-A644-4453A52EFC33}" presName="imgShp" presStyleLbl="fgImgPlace1" presStyleIdx="1" presStyleCnt="4" custLinFactX="-27790" custLinFactNeighborX="-100000" custLinFactNeighborY="0"/>
      <dgm:spPr/>
    </dgm:pt>
    <dgm:pt modelId="{9070610D-800E-3B46-8AA0-CB466853829E}" type="pres">
      <dgm:prSet presAssocID="{7BEBACAB-C3EA-F641-A644-4453A52EFC33}" presName="txShp" presStyleLbl="node1" presStyleIdx="1" presStyleCnt="4" custScaleX="120009">
        <dgm:presLayoutVars>
          <dgm:bulletEnabled val="1"/>
        </dgm:presLayoutVars>
      </dgm:prSet>
      <dgm:spPr/>
    </dgm:pt>
    <dgm:pt modelId="{D2E2FB0D-2BBB-6149-9682-7251FD2615F4}" type="pres">
      <dgm:prSet presAssocID="{7D7E920A-CE5E-684D-A632-09A7DE69858D}" presName="spacing" presStyleCnt="0"/>
      <dgm:spPr/>
    </dgm:pt>
    <dgm:pt modelId="{E8C0374A-D97D-984E-8900-C806B3BCF80E}" type="pres">
      <dgm:prSet presAssocID="{65611055-4C60-6E40-AB8D-CA110F6EC4A1}" presName="composite" presStyleCnt="0"/>
      <dgm:spPr/>
    </dgm:pt>
    <dgm:pt modelId="{92781B25-D529-4D44-932A-63CC84CD756B}" type="pres">
      <dgm:prSet presAssocID="{65611055-4C60-6E40-AB8D-CA110F6EC4A1}" presName="imgShp" presStyleLbl="fgImgPlace1" presStyleIdx="2" presStyleCnt="4" custLinFactX="-53347" custLinFactNeighborX="-100000" custLinFactNeighborY="-18256"/>
      <dgm:spPr/>
    </dgm:pt>
    <dgm:pt modelId="{B5CBF3DA-7492-AE4B-8897-43F32170F88B}" type="pres">
      <dgm:prSet presAssocID="{65611055-4C60-6E40-AB8D-CA110F6EC4A1}" presName="txShp" presStyleLbl="node1" presStyleIdx="2" presStyleCnt="4" custScaleX="120009">
        <dgm:presLayoutVars>
          <dgm:bulletEnabled val="1"/>
        </dgm:presLayoutVars>
      </dgm:prSet>
      <dgm:spPr/>
    </dgm:pt>
    <dgm:pt modelId="{D9A97388-CBC1-144B-8587-21289C92FEA0}" type="pres">
      <dgm:prSet presAssocID="{BCE357E7-FC7E-0C4E-B203-2F166BE10B1D}" presName="spacing" presStyleCnt="0"/>
      <dgm:spPr/>
    </dgm:pt>
    <dgm:pt modelId="{291A144B-3C8A-0845-8876-56421D305C9A}" type="pres">
      <dgm:prSet presAssocID="{C3E803C0-C53F-384B-B0D7-2AE7173F6BD0}" presName="composite" presStyleCnt="0"/>
      <dgm:spPr/>
    </dgm:pt>
    <dgm:pt modelId="{BDC76E79-A5A4-4D40-9A62-AB0769EC3F81}" type="pres">
      <dgm:prSet presAssocID="{C3E803C0-C53F-384B-B0D7-2AE7173F6BD0}" presName="imgShp" presStyleLbl="fgImgPlace1" presStyleIdx="3" presStyleCnt="4" custLinFactX="-56999" custLinFactNeighborX="-100000" custLinFactNeighborY="-18256"/>
      <dgm:spPr/>
    </dgm:pt>
    <dgm:pt modelId="{6BDC0A09-4B06-9245-A6C7-CC8B86459E32}" type="pres">
      <dgm:prSet presAssocID="{C3E803C0-C53F-384B-B0D7-2AE7173F6BD0}" presName="txShp" presStyleLbl="node1" presStyleIdx="3" presStyleCnt="4" custScaleX="119062">
        <dgm:presLayoutVars>
          <dgm:bulletEnabled val="1"/>
        </dgm:presLayoutVars>
      </dgm:prSet>
      <dgm:spPr/>
    </dgm:pt>
  </dgm:ptLst>
  <dgm:cxnLst>
    <dgm:cxn modelId="{277C150B-563C-5244-9974-C9CA77F00066}" type="presOf" srcId="{C3E803C0-C53F-384B-B0D7-2AE7173F6BD0}" destId="{6BDC0A09-4B06-9245-A6C7-CC8B86459E32}" srcOrd="0" destOrd="0" presId="urn:microsoft.com/office/officeart/2005/8/layout/vList3"/>
    <dgm:cxn modelId="{A0DF272C-D65F-274B-9D0F-605ECDED9169}" type="presOf" srcId="{1449D2CD-BC2C-5945-BA8A-FDD17DDC85E7}" destId="{10EF7AB1-B1F1-FF47-B66D-BB76F6C5D629}" srcOrd="0" destOrd="0" presId="urn:microsoft.com/office/officeart/2005/8/layout/vList3"/>
    <dgm:cxn modelId="{57B4D63C-24ED-684E-A8B4-6035735DA154}" type="presOf" srcId="{E9161F35-7D45-094C-82CE-807BF2BC7720}" destId="{F920D16C-D111-BB44-8A6C-60D09799A8FF}" srcOrd="0" destOrd="0" presId="urn:microsoft.com/office/officeart/2005/8/layout/vList3"/>
    <dgm:cxn modelId="{A628144E-61AE-2B43-9117-1CE5FB55750D}" srcId="{E9161F35-7D45-094C-82CE-807BF2BC7720}" destId="{7BEBACAB-C3EA-F641-A644-4453A52EFC33}" srcOrd="1" destOrd="0" parTransId="{C5D6C4F1-688E-3C41-AA17-D20CD3CF5EBF}" sibTransId="{7D7E920A-CE5E-684D-A632-09A7DE69858D}"/>
    <dgm:cxn modelId="{DE82454E-A873-A447-8F8F-1F5A8FC119EA}" type="presOf" srcId="{65611055-4C60-6E40-AB8D-CA110F6EC4A1}" destId="{B5CBF3DA-7492-AE4B-8897-43F32170F88B}" srcOrd="0" destOrd="0" presId="urn:microsoft.com/office/officeart/2005/8/layout/vList3"/>
    <dgm:cxn modelId="{3565C5A5-E267-3B47-AF10-0C18932D49BD}" srcId="{E9161F35-7D45-094C-82CE-807BF2BC7720}" destId="{1449D2CD-BC2C-5945-BA8A-FDD17DDC85E7}" srcOrd="0" destOrd="0" parTransId="{4F481004-0294-C043-9FD7-F67C61473C36}" sibTransId="{F5F48EBF-9EAD-844D-90D0-F833A5B460B7}"/>
    <dgm:cxn modelId="{37AF78B9-A3EB-1B46-AF94-0C88A6EFC418}" srcId="{E9161F35-7D45-094C-82CE-807BF2BC7720}" destId="{65611055-4C60-6E40-AB8D-CA110F6EC4A1}" srcOrd="2" destOrd="0" parTransId="{C29747CE-B8EB-F34F-9F00-47A0F13E80A8}" sibTransId="{BCE357E7-FC7E-0C4E-B203-2F166BE10B1D}"/>
    <dgm:cxn modelId="{025CC6E7-6220-C449-9B6C-70AEF92F48B1}" type="presOf" srcId="{7BEBACAB-C3EA-F641-A644-4453A52EFC33}" destId="{9070610D-800E-3B46-8AA0-CB466853829E}" srcOrd="0" destOrd="0" presId="urn:microsoft.com/office/officeart/2005/8/layout/vList3"/>
    <dgm:cxn modelId="{E8F133EF-2809-5340-92E6-86473B362B28}" srcId="{E9161F35-7D45-094C-82CE-807BF2BC7720}" destId="{C3E803C0-C53F-384B-B0D7-2AE7173F6BD0}" srcOrd="3" destOrd="0" parTransId="{789315E0-C142-4345-9FFD-F70A32B9F1BC}" sibTransId="{62E7FE3E-95E5-0243-8964-C2D6EF3CAEF7}"/>
    <dgm:cxn modelId="{411EDCE9-005A-744E-8468-74C932B96657}" type="presParOf" srcId="{F920D16C-D111-BB44-8A6C-60D09799A8FF}" destId="{62EF9588-615B-3A43-A2E5-0B3E08AD6FEC}" srcOrd="0" destOrd="0" presId="urn:microsoft.com/office/officeart/2005/8/layout/vList3"/>
    <dgm:cxn modelId="{AFBE35B9-FA00-0A47-BC41-43925D60FECA}" type="presParOf" srcId="{62EF9588-615B-3A43-A2E5-0B3E08AD6FEC}" destId="{5DBAA5CA-EDB8-4647-8B42-BE858752CAC6}" srcOrd="0" destOrd="0" presId="urn:microsoft.com/office/officeart/2005/8/layout/vList3"/>
    <dgm:cxn modelId="{C29E0A3F-28E1-6041-85D8-34156D6144E4}" type="presParOf" srcId="{62EF9588-615B-3A43-A2E5-0B3E08AD6FEC}" destId="{10EF7AB1-B1F1-FF47-B66D-BB76F6C5D629}" srcOrd="1" destOrd="0" presId="urn:microsoft.com/office/officeart/2005/8/layout/vList3"/>
    <dgm:cxn modelId="{7EAF0D86-0A52-454D-A90B-C9AD9E3A28AE}" type="presParOf" srcId="{F920D16C-D111-BB44-8A6C-60D09799A8FF}" destId="{0B9F4B7A-350D-4F47-B0F3-9E7A87F43CA1}" srcOrd="1" destOrd="0" presId="urn:microsoft.com/office/officeart/2005/8/layout/vList3"/>
    <dgm:cxn modelId="{941C56C7-DC0A-F04E-8536-09D44BAC403D}" type="presParOf" srcId="{F920D16C-D111-BB44-8A6C-60D09799A8FF}" destId="{3EB3390F-590F-224A-933E-EAD72E37261C}" srcOrd="2" destOrd="0" presId="urn:microsoft.com/office/officeart/2005/8/layout/vList3"/>
    <dgm:cxn modelId="{B0FF0604-2A7F-6547-BDEB-ED5AC1633C6E}" type="presParOf" srcId="{3EB3390F-590F-224A-933E-EAD72E37261C}" destId="{E642578E-2D8C-3D4B-BE87-2D193FE36D28}" srcOrd="0" destOrd="0" presId="urn:microsoft.com/office/officeart/2005/8/layout/vList3"/>
    <dgm:cxn modelId="{46BDC4C0-16CD-7341-B028-C6E957310AF0}" type="presParOf" srcId="{3EB3390F-590F-224A-933E-EAD72E37261C}" destId="{9070610D-800E-3B46-8AA0-CB466853829E}" srcOrd="1" destOrd="0" presId="urn:microsoft.com/office/officeart/2005/8/layout/vList3"/>
    <dgm:cxn modelId="{F26876D8-7C82-014B-803D-1A507EF93B7A}" type="presParOf" srcId="{F920D16C-D111-BB44-8A6C-60D09799A8FF}" destId="{D2E2FB0D-2BBB-6149-9682-7251FD2615F4}" srcOrd="3" destOrd="0" presId="urn:microsoft.com/office/officeart/2005/8/layout/vList3"/>
    <dgm:cxn modelId="{FF08784D-2655-A844-859C-0D70D2B7427C}" type="presParOf" srcId="{F920D16C-D111-BB44-8A6C-60D09799A8FF}" destId="{E8C0374A-D97D-984E-8900-C806B3BCF80E}" srcOrd="4" destOrd="0" presId="urn:microsoft.com/office/officeart/2005/8/layout/vList3"/>
    <dgm:cxn modelId="{FE570403-800C-994F-A734-8DA06F586D09}" type="presParOf" srcId="{E8C0374A-D97D-984E-8900-C806B3BCF80E}" destId="{92781B25-D529-4D44-932A-63CC84CD756B}" srcOrd="0" destOrd="0" presId="urn:microsoft.com/office/officeart/2005/8/layout/vList3"/>
    <dgm:cxn modelId="{25C199B6-19CC-7349-A4A6-5C75D7CEB4AE}" type="presParOf" srcId="{E8C0374A-D97D-984E-8900-C806B3BCF80E}" destId="{B5CBF3DA-7492-AE4B-8897-43F32170F88B}" srcOrd="1" destOrd="0" presId="urn:microsoft.com/office/officeart/2005/8/layout/vList3"/>
    <dgm:cxn modelId="{CA5D0370-E09A-CE4E-B207-0D4611A87CBA}" type="presParOf" srcId="{F920D16C-D111-BB44-8A6C-60D09799A8FF}" destId="{D9A97388-CBC1-144B-8587-21289C92FEA0}" srcOrd="5" destOrd="0" presId="urn:microsoft.com/office/officeart/2005/8/layout/vList3"/>
    <dgm:cxn modelId="{54827D15-8968-A942-A731-30190CB025A2}" type="presParOf" srcId="{F920D16C-D111-BB44-8A6C-60D09799A8FF}" destId="{291A144B-3C8A-0845-8876-56421D305C9A}" srcOrd="6" destOrd="0" presId="urn:microsoft.com/office/officeart/2005/8/layout/vList3"/>
    <dgm:cxn modelId="{FD2896C6-988E-F943-9BCA-28066C686755}" type="presParOf" srcId="{291A144B-3C8A-0845-8876-56421D305C9A}" destId="{BDC76E79-A5A4-4D40-9A62-AB0769EC3F81}" srcOrd="0" destOrd="0" presId="urn:microsoft.com/office/officeart/2005/8/layout/vList3"/>
    <dgm:cxn modelId="{79AA4755-1AB2-3B4F-855D-8E0E2644B19B}" type="presParOf" srcId="{291A144B-3C8A-0845-8876-56421D305C9A}" destId="{6BDC0A09-4B06-9245-A6C7-CC8B86459E3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4ADE6-E6DD-AD49-9726-C5B267D3A2B8}">
      <dsp:nvSpPr>
        <dsp:cNvPr id="0" name=""/>
        <dsp:cNvSpPr/>
      </dsp:nvSpPr>
      <dsp:spPr>
        <a:xfrm>
          <a:off x="698383" y="0"/>
          <a:ext cx="7915013" cy="369115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58E0D8-49F5-0646-AB39-C8D0EC1D071D}">
      <dsp:nvSpPr>
        <dsp:cNvPr id="0" name=""/>
        <dsp:cNvSpPr/>
      </dsp:nvSpPr>
      <dsp:spPr>
        <a:xfrm>
          <a:off x="2557" y="1107346"/>
          <a:ext cx="1489066" cy="14764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PT" sz="1600" kern="1200" dirty="0"/>
            <a:t>Overview of academic publishing and dissemination</a:t>
          </a:r>
          <a:endParaRPr lang="en-TR" sz="1600" kern="1200" dirty="0"/>
        </a:p>
      </dsp:txBody>
      <dsp:txXfrm>
        <a:off x="74632" y="1179421"/>
        <a:ext cx="1344916" cy="1332312"/>
      </dsp:txXfrm>
    </dsp:sp>
    <dsp:sp modelId="{61B0BF79-4448-5C46-AEB0-A8D7029F6732}">
      <dsp:nvSpPr>
        <dsp:cNvPr id="0" name=""/>
        <dsp:cNvSpPr/>
      </dsp:nvSpPr>
      <dsp:spPr>
        <a:xfrm>
          <a:off x="1566077" y="1107346"/>
          <a:ext cx="1489066" cy="14764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Peer review process</a:t>
          </a:r>
          <a:endParaRPr lang="en-TR" sz="1600" kern="1200" dirty="0"/>
        </a:p>
      </dsp:txBody>
      <dsp:txXfrm>
        <a:off x="1638152" y="1179421"/>
        <a:ext cx="1344916" cy="1332312"/>
      </dsp:txXfrm>
    </dsp:sp>
    <dsp:sp modelId="{2E3BE364-FDDE-C24A-A364-2B20E6974244}">
      <dsp:nvSpPr>
        <dsp:cNvPr id="0" name=""/>
        <dsp:cNvSpPr/>
      </dsp:nvSpPr>
      <dsp:spPr>
        <a:xfrm>
          <a:off x="3129596" y="1107346"/>
          <a:ext cx="1489066" cy="14764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PT" sz="1600" kern="1200" dirty="0"/>
            <a:t>Assessing the quality of an academic journal or paper</a:t>
          </a:r>
          <a:endParaRPr lang="en-TR" sz="1600" kern="1200" dirty="0"/>
        </a:p>
      </dsp:txBody>
      <dsp:txXfrm>
        <a:off x="3201671" y="1179421"/>
        <a:ext cx="1344916" cy="1332312"/>
      </dsp:txXfrm>
    </dsp:sp>
    <dsp:sp modelId="{AB0211AB-4D4F-FB44-8143-89854F5B997F}">
      <dsp:nvSpPr>
        <dsp:cNvPr id="0" name=""/>
        <dsp:cNvSpPr/>
      </dsp:nvSpPr>
      <dsp:spPr>
        <a:xfrm>
          <a:off x="4655890" y="1126673"/>
          <a:ext cx="1489066" cy="14764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EPAD resources</a:t>
          </a:r>
          <a:endParaRPr lang="en-TR" sz="1600" kern="1200" dirty="0"/>
        </a:p>
      </dsp:txBody>
      <dsp:txXfrm>
        <a:off x="4727965" y="1198748"/>
        <a:ext cx="1344916" cy="1332312"/>
      </dsp:txXfrm>
    </dsp:sp>
    <dsp:sp modelId="{EA3C3E4A-E5E4-C946-9101-705FAB037962}">
      <dsp:nvSpPr>
        <dsp:cNvPr id="0" name=""/>
        <dsp:cNvSpPr/>
      </dsp:nvSpPr>
      <dsp:spPr>
        <a:xfrm>
          <a:off x="6256636" y="1107346"/>
          <a:ext cx="1489066" cy="14764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PT" sz="1600" kern="1200" dirty="0"/>
            <a:t>Your turn to check some examples</a:t>
          </a:r>
          <a:endParaRPr lang="en-TR" sz="1600" kern="1200" dirty="0"/>
        </a:p>
      </dsp:txBody>
      <dsp:txXfrm>
        <a:off x="6328711" y="1179421"/>
        <a:ext cx="1344916" cy="1332312"/>
      </dsp:txXfrm>
    </dsp:sp>
    <dsp:sp modelId="{2BCD896C-0E1D-E44D-8964-586EDBAA3114}">
      <dsp:nvSpPr>
        <dsp:cNvPr id="0" name=""/>
        <dsp:cNvSpPr/>
      </dsp:nvSpPr>
      <dsp:spPr>
        <a:xfrm>
          <a:off x="7820156" y="1107346"/>
          <a:ext cx="1489066" cy="14764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Fair authorship rules</a:t>
          </a:r>
          <a:endParaRPr lang="en-TR" sz="1600" kern="1200" dirty="0"/>
        </a:p>
      </dsp:txBody>
      <dsp:txXfrm>
        <a:off x="7892231" y="1179421"/>
        <a:ext cx="1344916" cy="13323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CFAF2E-0ABD-47BE-A2E2-CBC8E92324D2}">
      <dsp:nvSpPr>
        <dsp:cNvPr id="0" name=""/>
        <dsp:cNvSpPr/>
      </dsp:nvSpPr>
      <dsp:spPr>
        <a:xfrm>
          <a:off x="3873709" y="2263"/>
          <a:ext cx="1646519" cy="14766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t>Paper submitted</a:t>
          </a:r>
        </a:p>
      </dsp:txBody>
      <dsp:txXfrm>
        <a:off x="4114836" y="218517"/>
        <a:ext cx="1164265" cy="1044164"/>
      </dsp:txXfrm>
    </dsp:sp>
    <dsp:sp modelId="{40D6E0A2-5A9E-4669-B386-256F6A103EF2}">
      <dsp:nvSpPr>
        <dsp:cNvPr id="0" name=""/>
        <dsp:cNvSpPr/>
      </dsp:nvSpPr>
      <dsp:spPr>
        <a:xfrm rot="1542857">
          <a:off x="5520910" y="961394"/>
          <a:ext cx="303977" cy="4983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5525425" y="1041285"/>
        <a:ext cx="212784" cy="299027"/>
      </dsp:txXfrm>
    </dsp:sp>
    <dsp:sp modelId="{7F0CCA1C-8CC7-4332-936E-CD1B030198A7}">
      <dsp:nvSpPr>
        <dsp:cNvPr id="0" name=""/>
        <dsp:cNvSpPr/>
      </dsp:nvSpPr>
      <dsp:spPr>
        <a:xfrm>
          <a:off x="5826891" y="963674"/>
          <a:ext cx="1732934" cy="14766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t>Publisher or editorial pre-check</a:t>
          </a:r>
        </a:p>
      </dsp:txBody>
      <dsp:txXfrm>
        <a:off x="6080673" y="1179928"/>
        <a:ext cx="1225370" cy="1044164"/>
      </dsp:txXfrm>
    </dsp:sp>
    <dsp:sp modelId="{60C024C4-BBA4-4F14-AD6A-499501A0FEEE}">
      <dsp:nvSpPr>
        <dsp:cNvPr id="0" name=""/>
        <dsp:cNvSpPr/>
      </dsp:nvSpPr>
      <dsp:spPr>
        <a:xfrm rot="4628571">
          <a:off x="6744111" y="2522755"/>
          <a:ext cx="386905" cy="4983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6789232" y="2565850"/>
        <a:ext cx="270834" cy="299027"/>
      </dsp:txXfrm>
    </dsp:sp>
    <dsp:sp modelId="{C717800E-085B-462C-B973-FCB8DE794E4C}">
      <dsp:nvSpPr>
        <dsp:cNvPr id="0" name=""/>
        <dsp:cNvSpPr/>
      </dsp:nvSpPr>
      <dsp:spPr>
        <a:xfrm>
          <a:off x="6349551" y="3123944"/>
          <a:ext cx="1673749" cy="14766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t>Reviewers invited</a:t>
          </a:r>
        </a:p>
      </dsp:txBody>
      <dsp:txXfrm>
        <a:off x="6594666" y="3340198"/>
        <a:ext cx="1183519" cy="1044164"/>
      </dsp:txXfrm>
    </dsp:sp>
    <dsp:sp modelId="{24F4567E-D774-4144-BA26-8B56F2D8CC7C}">
      <dsp:nvSpPr>
        <dsp:cNvPr id="0" name=""/>
        <dsp:cNvSpPr/>
      </dsp:nvSpPr>
      <dsp:spPr>
        <a:xfrm rot="8068764">
          <a:off x="6289357" y="4370858"/>
          <a:ext cx="305901" cy="4983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rot="10800000">
        <a:off x="6367391" y="4437794"/>
        <a:ext cx="214131" cy="299027"/>
      </dsp:txXfrm>
    </dsp:sp>
    <dsp:sp modelId="{13FB3010-273F-4840-A5C9-A69A32946A5F}">
      <dsp:nvSpPr>
        <dsp:cNvPr id="0" name=""/>
        <dsp:cNvSpPr/>
      </dsp:nvSpPr>
      <dsp:spPr>
        <a:xfrm>
          <a:off x="4855439" y="4650428"/>
          <a:ext cx="1663988" cy="14766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t>Reviewer accepts</a:t>
          </a:r>
        </a:p>
      </dsp:txBody>
      <dsp:txXfrm>
        <a:off x="5099124" y="4866682"/>
        <a:ext cx="1176618" cy="1044164"/>
      </dsp:txXfrm>
    </dsp:sp>
    <dsp:sp modelId="{06D2E72C-E693-466D-AEDF-2433510081A8}">
      <dsp:nvSpPr>
        <dsp:cNvPr id="0" name=""/>
        <dsp:cNvSpPr/>
      </dsp:nvSpPr>
      <dsp:spPr>
        <a:xfrm rot="10478738">
          <a:off x="4466336" y="5240947"/>
          <a:ext cx="279005" cy="4983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rot="10800000">
        <a:off x="4549854" y="5336717"/>
        <a:ext cx="195304" cy="299027"/>
      </dsp:txXfrm>
    </dsp:sp>
    <dsp:sp modelId="{598211F1-5F68-4287-A572-F69D3442703F}">
      <dsp:nvSpPr>
        <dsp:cNvPr id="0" name=""/>
        <dsp:cNvSpPr/>
      </dsp:nvSpPr>
      <dsp:spPr>
        <a:xfrm>
          <a:off x="2591168" y="4858610"/>
          <a:ext cx="1750093" cy="14766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t>Reviews completed and submitted</a:t>
          </a:r>
        </a:p>
      </dsp:txBody>
      <dsp:txXfrm>
        <a:off x="2847463" y="5074864"/>
        <a:ext cx="1237503" cy="1044164"/>
      </dsp:txXfrm>
    </dsp:sp>
    <dsp:sp modelId="{87DD3D66-418C-4837-999E-D194EE108EE8}">
      <dsp:nvSpPr>
        <dsp:cNvPr id="0" name=""/>
        <dsp:cNvSpPr/>
      </dsp:nvSpPr>
      <dsp:spPr>
        <a:xfrm rot="14042083">
          <a:off x="2701808" y="4498540"/>
          <a:ext cx="296398" cy="4983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rot="10800000">
        <a:off x="2772378" y="4634199"/>
        <a:ext cx="207479" cy="299027"/>
      </dsp:txXfrm>
    </dsp:sp>
    <dsp:sp modelId="{94BA52A2-D6A8-405E-97F9-E507FEFC8151}">
      <dsp:nvSpPr>
        <dsp:cNvPr id="0" name=""/>
        <dsp:cNvSpPr/>
      </dsp:nvSpPr>
      <dsp:spPr>
        <a:xfrm>
          <a:off x="1196898" y="3123944"/>
          <a:ext cx="2021225" cy="14766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t>Editor checks reviews &amp; sends response to author</a:t>
          </a:r>
        </a:p>
      </dsp:txBody>
      <dsp:txXfrm>
        <a:off x="1492900" y="3340198"/>
        <a:ext cx="1429221" cy="1044164"/>
      </dsp:txXfrm>
    </dsp:sp>
    <dsp:sp modelId="{F17C1326-AC35-49E1-AD85-E94160248DA7}">
      <dsp:nvSpPr>
        <dsp:cNvPr id="0" name=""/>
        <dsp:cNvSpPr/>
      </dsp:nvSpPr>
      <dsp:spPr>
        <a:xfrm rot="16971429">
          <a:off x="2259972" y="2542355"/>
          <a:ext cx="383854" cy="4983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2304738" y="2698164"/>
        <a:ext cx="268698" cy="299027"/>
      </dsp:txXfrm>
    </dsp:sp>
    <dsp:sp modelId="{880FD58C-9BE4-4383-9DFD-CB144178ADB5}">
      <dsp:nvSpPr>
        <dsp:cNvPr id="0" name=""/>
        <dsp:cNvSpPr/>
      </dsp:nvSpPr>
      <dsp:spPr>
        <a:xfrm>
          <a:off x="1794263" y="963674"/>
          <a:ext cx="1812630" cy="14766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t>Author reworks in response to feedback</a:t>
          </a:r>
        </a:p>
      </dsp:txBody>
      <dsp:txXfrm>
        <a:off x="2059717" y="1179928"/>
        <a:ext cx="1281722" cy="1044164"/>
      </dsp:txXfrm>
    </dsp:sp>
    <dsp:sp modelId="{4D40743B-67E4-4067-88F8-1896FA10D6E5}">
      <dsp:nvSpPr>
        <dsp:cNvPr id="0" name=""/>
        <dsp:cNvSpPr/>
      </dsp:nvSpPr>
      <dsp:spPr>
        <a:xfrm rot="20057143">
          <a:off x="3574468" y="962447"/>
          <a:ext cx="288767" cy="4983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3578758" y="1080916"/>
        <a:ext cx="202137" cy="2990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27015-FECF-DC4E-9EEB-4C91F60AD784}">
      <dsp:nvSpPr>
        <dsp:cNvPr id="0" name=""/>
        <dsp:cNvSpPr/>
      </dsp:nvSpPr>
      <dsp:spPr>
        <a:xfrm>
          <a:off x="3919569" y="2909414"/>
          <a:ext cx="2773123" cy="510655"/>
        </a:xfrm>
        <a:custGeom>
          <a:avLst/>
          <a:gdLst/>
          <a:ahLst/>
          <a:cxnLst/>
          <a:rect l="0" t="0" r="0" b="0"/>
          <a:pathLst>
            <a:path>
              <a:moveTo>
                <a:pt x="0" y="0"/>
              </a:moveTo>
              <a:lnTo>
                <a:pt x="0" y="270012"/>
              </a:lnTo>
              <a:lnTo>
                <a:pt x="2773123" y="270012"/>
              </a:lnTo>
              <a:lnTo>
                <a:pt x="2773123" y="5106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0DDF8A-FD79-4841-AACB-24A525E062C1}">
      <dsp:nvSpPr>
        <dsp:cNvPr id="0" name=""/>
        <dsp:cNvSpPr/>
      </dsp:nvSpPr>
      <dsp:spPr>
        <a:xfrm>
          <a:off x="3873849" y="2909414"/>
          <a:ext cx="91440" cy="510655"/>
        </a:xfrm>
        <a:custGeom>
          <a:avLst/>
          <a:gdLst/>
          <a:ahLst/>
          <a:cxnLst/>
          <a:rect l="0" t="0" r="0" b="0"/>
          <a:pathLst>
            <a:path>
              <a:moveTo>
                <a:pt x="45720" y="0"/>
              </a:moveTo>
              <a:lnTo>
                <a:pt x="45720" y="5106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E256F1-085A-9D44-AB2A-9420D551B53C}">
      <dsp:nvSpPr>
        <dsp:cNvPr id="0" name=""/>
        <dsp:cNvSpPr/>
      </dsp:nvSpPr>
      <dsp:spPr>
        <a:xfrm>
          <a:off x="1146445" y="2909414"/>
          <a:ext cx="2773123" cy="510655"/>
        </a:xfrm>
        <a:custGeom>
          <a:avLst/>
          <a:gdLst/>
          <a:ahLst/>
          <a:cxnLst/>
          <a:rect l="0" t="0" r="0" b="0"/>
          <a:pathLst>
            <a:path>
              <a:moveTo>
                <a:pt x="2773123" y="0"/>
              </a:moveTo>
              <a:lnTo>
                <a:pt x="2773123" y="270012"/>
              </a:lnTo>
              <a:lnTo>
                <a:pt x="0" y="270012"/>
              </a:lnTo>
              <a:lnTo>
                <a:pt x="0" y="5106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04106D-E029-2848-AAAA-F6C33DD2ACBE}">
      <dsp:nvSpPr>
        <dsp:cNvPr id="0" name=""/>
        <dsp:cNvSpPr/>
      </dsp:nvSpPr>
      <dsp:spPr>
        <a:xfrm>
          <a:off x="2773650" y="1763495"/>
          <a:ext cx="2291837" cy="1145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pt-PT" sz="3300" b="1" kern="1200"/>
            <a:t>Peer review</a:t>
          </a:r>
          <a:endParaRPr lang="en-TR" sz="3300" kern="1200" dirty="0"/>
        </a:p>
      </dsp:txBody>
      <dsp:txXfrm>
        <a:off x="2773650" y="1763495"/>
        <a:ext cx="2291837" cy="1145918"/>
      </dsp:txXfrm>
    </dsp:sp>
    <dsp:sp modelId="{46FF1463-51F4-4B48-B394-70343925B094}">
      <dsp:nvSpPr>
        <dsp:cNvPr id="0" name=""/>
        <dsp:cNvSpPr/>
      </dsp:nvSpPr>
      <dsp:spPr>
        <a:xfrm>
          <a:off x="526" y="3420070"/>
          <a:ext cx="2291837" cy="1145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pt-PT" sz="3300" kern="1200" dirty="0"/>
            <a:t>Single-blind peer review</a:t>
          </a:r>
          <a:endParaRPr lang="en-TR" sz="3300" kern="1200" dirty="0"/>
        </a:p>
      </dsp:txBody>
      <dsp:txXfrm>
        <a:off x="526" y="3420070"/>
        <a:ext cx="2291837" cy="1145918"/>
      </dsp:txXfrm>
    </dsp:sp>
    <dsp:sp modelId="{563BF87C-B386-1E4A-A4EE-94C5A91102AA}">
      <dsp:nvSpPr>
        <dsp:cNvPr id="0" name=""/>
        <dsp:cNvSpPr/>
      </dsp:nvSpPr>
      <dsp:spPr>
        <a:xfrm>
          <a:off x="2773650" y="3420070"/>
          <a:ext cx="2291837" cy="1145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pt-PT" sz="3300" kern="1200"/>
            <a:t>Double-blind peer review</a:t>
          </a:r>
          <a:endParaRPr lang="en-TR" sz="3300" kern="1200"/>
        </a:p>
      </dsp:txBody>
      <dsp:txXfrm>
        <a:off x="2773650" y="3420070"/>
        <a:ext cx="2291837" cy="1145918"/>
      </dsp:txXfrm>
    </dsp:sp>
    <dsp:sp modelId="{3AD40BE8-1FBD-A049-AEF2-665C5BABA7C1}">
      <dsp:nvSpPr>
        <dsp:cNvPr id="0" name=""/>
        <dsp:cNvSpPr/>
      </dsp:nvSpPr>
      <dsp:spPr>
        <a:xfrm>
          <a:off x="5546773" y="3420070"/>
          <a:ext cx="2291837" cy="1145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pt-PT" sz="3300" kern="1200" dirty="0"/>
            <a:t>Open peer review</a:t>
          </a:r>
          <a:endParaRPr lang="en-TR" sz="3300" kern="1200" dirty="0"/>
        </a:p>
      </dsp:txBody>
      <dsp:txXfrm>
        <a:off x="5546773" y="3420070"/>
        <a:ext cx="2291837" cy="11459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F7AB1-B1F1-FF47-B66D-BB76F6C5D629}">
      <dsp:nvSpPr>
        <dsp:cNvPr id="0" name=""/>
        <dsp:cNvSpPr/>
      </dsp:nvSpPr>
      <dsp:spPr>
        <a:xfrm rot="10800000">
          <a:off x="1009956" y="2811"/>
          <a:ext cx="8365658" cy="91905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5279" tIns="72390" rIns="135128" bIns="72390" numCol="1" spcCol="1270" anchor="ctr" anchorCtr="0">
          <a:noAutofit/>
        </a:bodyPr>
        <a:lstStyle/>
        <a:p>
          <a:pPr marL="0" lvl="0" indent="0" algn="ctr" defTabSz="844550">
            <a:lnSpc>
              <a:spcPct val="90000"/>
            </a:lnSpc>
            <a:spcBef>
              <a:spcPct val="0"/>
            </a:spcBef>
            <a:spcAft>
              <a:spcPct val="35000"/>
            </a:spcAft>
            <a:buNone/>
          </a:pPr>
          <a:r>
            <a:rPr lang="pt-PT" sz="1900" kern="1200" dirty="0"/>
            <a:t>Some poor quality journals are included in real indexes, eg in Scopus, Directory of Open Access Journals (DOAJ) (see Bohannon, 2013)</a:t>
          </a:r>
          <a:endParaRPr lang="en-TR" sz="1900" kern="1200" dirty="0"/>
        </a:p>
      </dsp:txBody>
      <dsp:txXfrm rot="10800000">
        <a:off x="1239720" y="2811"/>
        <a:ext cx="8135894" cy="919057"/>
      </dsp:txXfrm>
    </dsp:sp>
    <dsp:sp modelId="{5DBAA5CA-EDB8-4647-8B42-BE858752CAC6}">
      <dsp:nvSpPr>
        <dsp:cNvPr id="0" name=""/>
        <dsp:cNvSpPr/>
      </dsp:nvSpPr>
      <dsp:spPr>
        <a:xfrm>
          <a:off x="72036" y="102551"/>
          <a:ext cx="919057" cy="837012"/>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70610D-800E-3B46-8AA0-CB466853829E}">
      <dsp:nvSpPr>
        <dsp:cNvPr id="0" name=""/>
        <dsp:cNvSpPr/>
      </dsp:nvSpPr>
      <dsp:spPr>
        <a:xfrm rot="10800000">
          <a:off x="1048631" y="1196213"/>
          <a:ext cx="8288307" cy="91905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5279" tIns="72390" rIns="135128" bIns="72390" numCol="1" spcCol="1270" anchor="ctr" anchorCtr="0">
          <a:noAutofit/>
        </a:bodyPr>
        <a:lstStyle/>
        <a:p>
          <a:pPr marL="0" lvl="0" indent="0" algn="ctr" defTabSz="844550">
            <a:lnSpc>
              <a:spcPct val="90000"/>
            </a:lnSpc>
            <a:spcBef>
              <a:spcPct val="0"/>
            </a:spcBef>
            <a:spcAft>
              <a:spcPct val="35000"/>
            </a:spcAft>
            <a:buNone/>
          </a:pPr>
          <a:r>
            <a:rPr lang="pt-PT" sz="1900" kern="1200" dirty="0"/>
            <a:t>Publisher web sites </a:t>
          </a:r>
          <a:r>
            <a:rPr lang="pt-PT" sz="1900" kern="1200" dirty="0" err="1"/>
            <a:t>and</a:t>
          </a:r>
          <a:r>
            <a:rPr lang="pt-PT" sz="1900" kern="1200" dirty="0"/>
            <a:t> </a:t>
          </a:r>
          <a:r>
            <a:rPr lang="pt-PT" sz="1900" kern="1200" dirty="0" err="1"/>
            <a:t>content</a:t>
          </a:r>
          <a:r>
            <a:rPr lang="pt-PT" sz="1900" kern="1200" dirty="0"/>
            <a:t> </a:t>
          </a:r>
          <a:r>
            <a:rPr lang="pt-PT" sz="1900" kern="1200" dirty="0" err="1"/>
            <a:t>of</a:t>
          </a:r>
          <a:r>
            <a:rPr lang="pt-PT" sz="1900" kern="1200" dirty="0"/>
            <a:t> emails </a:t>
          </a:r>
          <a:r>
            <a:rPr lang="pt-PT" sz="1900" kern="1200" dirty="0" err="1"/>
            <a:t>may</a:t>
          </a:r>
          <a:r>
            <a:rPr lang="pt-PT" sz="1900" kern="1200" dirty="0"/>
            <a:t> </a:t>
          </a:r>
          <a:r>
            <a:rPr lang="pt-PT" sz="1900" kern="1200" dirty="0" err="1"/>
            <a:t>be</a:t>
          </a:r>
          <a:r>
            <a:rPr lang="pt-PT" sz="1900" kern="1200" dirty="0"/>
            <a:t> </a:t>
          </a:r>
          <a:r>
            <a:rPr lang="pt-PT" sz="1900" kern="1200" dirty="0" err="1"/>
            <a:t>inaccurate</a:t>
          </a:r>
          <a:r>
            <a:rPr lang="pt-PT" sz="1900" kern="1200" dirty="0"/>
            <a:t>, </a:t>
          </a:r>
          <a:r>
            <a:rPr lang="pt-PT" sz="1900" kern="1200" dirty="0" err="1"/>
            <a:t>misleading</a:t>
          </a:r>
          <a:r>
            <a:rPr lang="pt-PT" sz="1900" kern="1200" dirty="0"/>
            <a:t> </a:t>
          </a:r>
          <a:r>
            <a:rPr lang="pt-PT" sz="1900" kern="1200" dirty="0" err="1"/>
            <a:t>or</a:t>
          </a:r>
          <a:r>
            <a:rPr lang="pt-PT" sz="1900" kern="1200" dirty="0"/>
            <a:t> </a:t>
          </a:r>
          <a:r>
            <a:rPr lang="pt-PT" sz="1900" kern="1200" dirty="0" err="1"/>
            <a:t>fraudulent</a:t>
          </a:r>
          <a:r>
            <a:rPr lang="pt-PT" sz="1900" kern="1200" dirty="0"/>
            <a:t> (</a:t>
          </a:r>
          <a:r>
            <a:rPr lang="pt-PT" sz="1900" kern="1200" dirty="0" err="1"/>
            <a:t>Burdick</a:t>
          </a:r>
          <a:r>
            <a:rPr lang="pt-PT" sz="1900" kern="1200" dirty="0"/>
            <a:t>, 2017, </a:t>
          </a:r>
          <a:r>
            <a:rPr lang="pt-PT" sz="1900" kern="1200" dirty="0" err="1"/>
            <a:t>Gillis</a:t>
          </a:r>
          <a:r>
            <a:rPr lang="pt-PT" sz="1900" kern="1200" dirty="0"/>
            <a:t>, 2018)</a:t>
          </a:r>
          <a:endParaRPr lang="en-TR" sz="1900" kern="1200" dirty="0"/>
        </a:p>
      </dsp:txBody>
      <dsp:txXfrm rot="10800000">
        <a:off x="1278395" y="1196213"/>
        <a:ext cx="8058543" cy="919057"/>
      </dsp:txXfrm>
    </dsp:sp>
    <dsp:sp modelId="{E642578E-2D8C-3D4B-BE87-2D193FE36D28}">
      <dsp:nvSpPr>
        <dsp:cNvPr id="0" name=""/>
        <dsp:cNvSpPr/>
      </dsp:nvSpPr>
      <dsp:spPr>
        <a:xfrm>
          <a:off x="105591" y="1196213"/>
          <a:ext cx="919057" cy="919057"/>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CBF3DA-7492-AE4B-8897-43F32170F88B}">
      <dsp:nvSpPr>
        <dsp:cNvPr id="0" name=""/>
        <dsp:cNvSpPr/>
      </dsp:nvSpPr>
      <dsp:spPr>
        <a:xfrm rot="10800000">
          <a:off x="1048631" y="2389616"/>
          <a:ext cx="8288307" cy="91905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5279" tIns="72390" rIns="135128" bIns="72390" numCol="1" spcCol="1270" anchor="ctr" anchorCtr="0">
          <a:noAutofit/>
        </a:bodyPr>
        <a:lstStyle/>
        <a:p>
          <a:pPr marL="0" lvl="0" indent="0" algn="ctr" defTabSz="844550">
            <a:lnSpc>
              <a:spcPct val="90000"/>
            </a:lnSpc>
            <a:spcBef>
              <a:spcPct val="0"/>
            </a:spcBef>
            <a:spcAft>
              <a:spcPct val="35000"/>
            </a:spcAft>
            <a:buNone/>
          </a:pPr>
          <a:r>
            <a:rPr lang="pt-PT" sz="1900" kern="1200" dirty="0"/>
            <a:t>Despite claims, peer review may not be carried out or may lack rigour</a:t>
          </a:r>
          <a:endParaRPr lang="en-TR" sz="1900" kern="1200" dirty="0"/>
        </a:p>
      </dsp:txBody>
      <dsp:txXfrm rot="10800000">
        <a:off x="1278395" y="2389616"/>
        <a:ext cx="8058543" cy="919057"/>
      </dsp:txXfrm>
    </dsp:sp>
    <dsp:sp modelId="{92781B25-D529-4D44-932A-63CC84CD756B}">
      <dsp:nvSpPr>
        <dsp:cNvPr id="0" name=""/>
        <dsp:cNvSpPr/>
      </dsp:nvSpPr>
      <dsp:spPr>
        <a:xfrm>
          <a:off x="0" y="2221833"/>
          <a:ext cx="919057" cy="919057"/>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DC0A09-4B06-9245-A6C7-CC8B86459E32}">
      <dsp:nvSpPr>
        <dsp:cNvPr id="0" name=""/>
        <dsp:cNvSpPr/>
      </dsp:nvSpPr>
      <dsp:spPr>
        <a:xfrm rot="10800000">
          <a:off x="1081333" y="3583018"/>
          <a:ext cx="8222903" cy="91905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5279" tIns="72390" rIns="135128" bIns="72390" numCol="1" spcCol="1270" anchor="ctr" anchorCtr="0">
          <a:noAutofit/>
        </a:bodyPr>
        <a:lstStyle/>
        <a:p>
          <a:pPr marL="0" lvl="0" indent="0" algn="ctr" defTabSz="844550">
            <a:lnSpc>
              <a:spcPct val="90000"/>
            </a:lnSpc>
            <a:spcBef>
              <a:spcPct val="0"/>
            </a:spcBef>
            <a:spcAft>
              <a:spcPct val="35000"/>
            </a:spcAft>
            <a:buNone/>
          </a:pPr>
          <a:r>
            <a:rPr lang="pt-PT" sz="1900" kern="1200" dirty="0"/>
            <a:t>PPJs use false, fake or invented indexes</a:t>
          </a:r>
          <a:endParaRPr lang="en-TR" sz="1900" kern="1200" dirty="0"/>
        </a:p>
      </dsp:txBody>
      <dsp:txXfrm rot="10800000">
        <a:off x="1311097" y="3583018"/>
        <a:ext cx="7993139" cy="919057"/>
      </dsp:txXfrm>
    </dsp:sp>
    <dsp:sp modelId="{BDC76E79-A5A4-4D40-9A62-AB0769EC3F81}">
      <dsp:nvSpPr>
        <dsp:cNvPr id="0" name=""/>
        <dsp:cNvSpPr/>
      </dsp:nvSpPr>
      <dsp:spPr>
        <a:xfrm>
          <a:off x="0" y="3415235"/>
          <a:ext cx="919057" cy="919057"/>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8B0485-007F-482C-B566-CA49C78A8945}" type="datetimeFigureOut">
              <a:rPr lang="en-GB" smtClean="0"/>
              <a:t>22/08/2023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4D45AF-7E76-40FE-B07A-207FEDBCEDE6}" type="slidenum">
              <a:rPr lang="en-GB" smtClean="0"/>
              <a:t>‹#›</a:t>
            </a:fld>
            <a:endParaRPr lang="en-GB"/>
          </a:p>
        </p:txBody>
      </p:sp>
    </p:spTree>
    <p:extLst>
      <p:ext uri="{BB962C8B-B14F-4D97-AF65-F5344CB8AC3E}">
        <p14:creationId xmlns:p14="http://schemas.microsoft.com/office/powerpoint/2010/main" val="742314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a:t>irene</a:t>
            </a:r>
            <a:endParaRPr/>
          </a:p>
        </p:txBody>
      </p:sp>
      <p:sp>
        <p:nvSpPr>
          <p:cNvPr id="114" name="Google Shape;11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3962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257a924df75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257a924df75_0_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g257a924df75_0_4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pt-PT"/>
              <a:t>26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57a924df75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57a924df75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pt-PT"/>
              <a:t>Irene - for discussion - what looks wrong about this email invitation?</a:t>
            </a:r>
            <a:endParaRPr/>
          </a:p>
        </p:txBody>
      </p:sp>
      <p:sp>
        <p:nvSpPr>
          <p:cNvPr id="242" name="Google Shape;242;g257a924df75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pt-PT"/>
              <a:t>27</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28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1098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4805F8-3D23-443F-8E0B-0A91ADE9EB3F}"/>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F6F5F542-3CA0-4A21-B2DF-9406B5AB25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18C617BC-155C-41BD-BE22-BB3CFB6B547B}"/>
              </a:ext>
            </a:extLst>
          </p:cNvPr>
          <p:cNvSpPr>
            <a:spLocks noGrp="1"/>
          </p:cNvSpPr>
          <p:nvPr>
            <p:ph type="dt" sz="half" idx="10"/>
          </p:nvPr>
        </p:nvSpPr>
        <p:spPr/>
        <p:txBody>
          <a:bodyPr/>
          <a:lstStyle/>
          <a:p>
            <a:fld id="{1F278FA2-6DEE-4668-8798-FF24C059BBFB}" type="datetimeFigureOut">
              <a:rPr lang="tr-TR" smtClean="0"/>
              <a:t>22.08.2023</a:t>
            </a:fld>
            <a:endParaRPr lang="tr-TR"/>
          </a:p>
        </p:txBody>
      </p:sp>
      <p:sp>
        <p:nvSpPr>
          <p:cNvPr id="5" name="Alt Bilgi Yer Tutucusu 4">
            <a:extLst>
              <a:ext uri="{FF2B5EF4-FFF2-40B4-BE49-F238E27FC236}">
                <a16:creationId xmlns:a16="http://schemas.microsoft.com/office/drawing/2014/main" id="{A74E7CF8-F00C-410E-AF23-491CD784D7B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8147FEA-24CD-46CC-8499-F3AD69BE192D}"/>
              </a:ext>
            </a:extLst>
          </p:cNvPr>
          <p:cNvSpPr>
            <a:spLocks noGrp="1"/>
          </p:cNvSpPr>
          <p:nvPr>
            <p:ph type="sldNum" sz="quarter" idx="12"/>
          </p:nvPr>
        </p:nvSpPr>
        <p:spPr/>
        <p:txBody>
          <a:bodyPr/>
          <a:lstStyle/>
          <a:p>
            <a:fld id="{1D760AEB-6E1B-4251-BE52-F43F4BD664A9}" type="slidenum">
              <a:rPr lang="tr-TR" smtClean="0"/>
              <a:t>‹#›</a:t>
            </a:fld>
            <a:endParaRPr lang="tr-TR"/>
          </a:p>
        </p:txBody>
      </p:sp>
    </p:spTree>
    <p:extLst>
      <p:ext uri="{BB962C8B-B14F-4D97-AF65-F5344CB8AC3E}">
        <p14:creationId xmlns:p14="http://schemas.microsoft.com/office/powerpoint/2010/main" val="3102551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072C6E-BD81-404F-AA8B-E0C43674CF00}"/>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4B368729-E9F8-4B06-A2F8-9361F48D862A}"/>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B942D7C-0A1F-45F4-971D-47776065D4BB}"/>
              </a:ext>
            </a:extLst>
          </p:cNvPr>
          <p:cNvSpPr>
            <a:spLocks noGrp="1"/>
          </p:cNvSpPr>
          <p:nvPr>
            <p:ph type="dt" sz="half" idx="10"/>
          </p:nvPr>
        </p:nvSpPr>
        <p:spPr/>
        <p:txBody>
          <a:bodyPr/>
          <a:lstStyle/>
          <a:p>
            <a:fld id="{1F278FA2-6DEE-4668-8798-FF24C059BBFB}" type="datetimeFigureOut">
              <a:rPr lang="tr-TR" smtClean="0"/>
              <a:t>22.08.2023</a:t>
            </a:fld>
            <a:endParaRPr lang="tr-TR"/>
          </a:p>
        </p:txBody>
      </p:sp>
      <p:sp>
        <p:nvSpPr>
          <p:cNvPr id="5" name="Alt Bilgi Yer Tutucusu 4">
            <a:extLst>
              <a:ext uri="{FF2B5EF4-FFF2-40B4-BE49-F238E27FC236}">
                <a16:creationId xmlns:a16="http://schemas.microsoft.com/office/drawing/2014/main" id="{688CCA26-FCB9-4D32-B2C9-3F11B4C4225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3BA9ADA-DD43-4A14-BCFC-353A18497E7D}"/>
              </a:ext>
            </a:extLst>
          </p:cNvPr>
          <p:cNvSpPr>
            <a:spLocks noGrp="1"/>
          </p:cNvSpPr>
          <p:nvPr>
            <p:ph type="sldNum" sz="quarter" idx="12"/>
          </p:nvPr>
        </p:nvSpPr>
        <p:spPr/>
        <p:txBody>
          <a:bodyPr/>
          <a:lstStyle/>
          <a:p>
            <a:fld id="{1D760AEB-6E1B-4251-BE52-F43F4BD664A9}" type="slidenum">
              <a:rPr lang="tr-TR" smtClean="0"/>
              <a:t>‹#›</a:t>
            </a:fld>
            <a:endParaRPr lang="tr-TR"/>
          </a:p>
        </p:txBody>
      </p:sp>
    </p:spTree>
    <p:extLst>
      <p:ext uri="{BB962C8B-B14F-4D97-AF65-F5344CB8AC3E}">
        <p14:creationId xmlns:p14="http://schemas.microsoft.com/office/powerpoint/2010/main" val="435963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3D647DEF-281A-44AF-BF12-5141987C830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3691450C-809E-4BA0-947A-B625FB9AD51D}"/>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3D03715-16C8-41F2-82FF-E90298B3B3C2}"/>
              </a:ext>
            </a:extLst>
          </p:cNvPr>
          <p:cNvSpPr>
            <a:spLocks noGrp="1"/>
          </p:cNvSpPr>
          <p:nvPr>
            <p:ph type="dt" sz="half" idx="10"/>
          </p:nvPr>
        </p:nvSpPr>
        <p:spPr/>
        <p:txBody>
          <a:bodyPr/>
          <a:lstStyle/>
          <a:p>
            <a:fld id="{1F278FA2-6DEE-4668-8798-FF24C059BBFB}" type="datetimeFigureOut">
              <a:rPr lang="tr-TR" smtClean="0"/>
              <a:t>22.08.2023</a:t>
            </a:fld>
            <a:endParaRPr lang="tr-TR"/>
          </a:p>
        </p:txBody>
      </p:sp>
      <p:sp>
        <p:nvSpPr>
          <p:cNvPr id="5" name="Alt Bilgi Yer Tutucusu 4">
            <a:extLst>
              <a:ext uri="{FF2B5EF4-FFF2-40B4-BE49-F238E27FC236}">
                <a16:creationId xmlns:a16="http://schemas.microsoft.com/office/drawing/2014/main" id="{A1A9D90B-FF3C-436A-B604-7F8270CC723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BA03A4D-D8C3-494C-8C5E-FB51F2145FBF}"/>
              </a:ext>
            </a:extLst>
          </p:cNvPr>
          <p:cNvSpPr>
            <a:spLocks noGrp="1"/>
          </p:cNvSpPr>
          <p:nvPr>
            <p:ph type="sldNum" sz="quarter" idx="12"/>
          </p:nvPr>
        </p:nvSpPr>
        <p:spPr/>
        <p:txBody>
          <a:bodyPr/>
          <a:lstStyle/>
          <a:p>
            <a:fld id="{1D760AEB-6E1B-4251-BE52-F43F4BD664A9}" type="slidenum">
              <a:rPr lang="tr-TR" smtClean="0"/>
              <a:t>‹#›</a:t>
            </a:fld>
            <a:endParaRPr lang="tr-TR"/>
          </a:p>
        </p:txBody>
      </p:sp>
    </p:spTree>
    <p:extLst>
      <p:ext uri="{BB962C8B-B14F-4D97-AF65-F5344CB8AC3E}">
        <p14:creationId xmlns:p14="http://schemas.microsoft.com/office/powerpoint/2010/main" val="124965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E4BF62-92AA-46B2-8534-C8E9651EF98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340E2EF-46B8-4045-9F80-4561CB9FA76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5FAEFBB-4D88-4DC0-853A-009EB84D7CCE}"/>
              </a:ext>
            </a:extLst>
          </p:cNvPr>
          <p:cNvSpPr>
            <a:spLocks noGrp="1"/>
          </p:cNvSpPr>
          <p:nvPr>
            <p:ph type="dt" sz="half" idx="10"/>
          </p:nvPr>
        </p:nvSpPr>
        <p:spPr/>
        <p:txBody>
          <a:bodyPr/>
          <a:lstStyle/>
          <a:p>
            <a:fld id="{1F278FA2-6DEE-4668-8798-FF24C059BBFB}" type="datetimeFigureOut">
              <a:rPr lang="tr-TR" smtClean="0"/>
              <a:t>22.08.2023</a:t>
            </a:fld>
            <a:endParaRPr lang="tr-TR"/>
          </a:p>
        </p:txBody>
      </p:sp>
      <p:sp>
        <p:nvSpPr>
          <p:cNvPr id="5" name="Alt Bilgi Yer Tutucusu 4">
            <a:extLst>
              <a:ext uri="{FF2B5EF4-FFF2-40B4-BE49-F238E27FC236}">
                <a16:creationId xmlns:a16="http://schemas.microsoft.com/office/drawing/2014/main" id="{F5CAD937-B8F9-4E05-85DE-79EBBBCAC83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ED8028A-879F-477C-A578-442ADFB6C1D9}"/>
              </a:ext>
            </a:extLst>
          </p:cNvPr>
          <p:cNvSpPr>
            <a:spLocks noGrp="1"/>
          </p:cNvSpPr>
          <p:nvPr>
            <p:ph type="sldNum" sz="quarter" idx="12"/>
          </p:nvPr>
        </p:nvSpPr>
        <p:spPr/>
        <p:txBody>
          <a:bodyPr/>
          <a:lstStyle/>
          <a:p>
            <a:fld id="{1D760AEB-6E1B-4251-BE52-F43F4BD664A9}" type="slidenum">
              <a:rPr lang="tr-TR" smtClean="0"/>
              <a:t>‹#›</a:t>
            </a:fld>
            <a:endParaRPr lang="tr-TR"/>
          </a:p>
        </p:txBody>
      </p:sp>
    </p:spTree>
    <p:extLst>
      <p:ext uri="{BB962C8B-B14F-4D97-AF65-F5344CB8AC3E}">
        <p14:creationId xmlns:p14="http://schemas.microsoft.com/office/powerpoint/2010/main" val="1600352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AAF86C-A09B-4216-B16B-315F2085209F}"/>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0DF4F266-655E-43FF-A41F-42404B4FED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41AA94FF-B514-4B57-90DE-EAE53D1CEB52}"/>
              </a:ext>
            </a:extLst>
          </p:cNvPr>
          <p:cNvSpPr>
            <a:spLocks noGrp="1"/>
          </p:cNvSpPr>
          <p:nvPr>
            <p:ph type="dt" sz="half" idx="10"/>
          </p:nvPr>
        </p:nvSpPr>
        <p:spPr/>
        <p:txBody>
          <a:bodyPr/>
          <a:lstStyle/>
          <a:p>
            <a:fld id="{1F278FA2-6DEE-4668-8798-FF24C059BBFB}" type="datetimeFigureOut">
              <a:rPr lang="tr-TR" smtClean="0"/>
              <a:t>22.08.2023</a:t>
            </a:fld>
            <a:endParaRPr lang="tr-TR"/>
          </a:p>
        </p:txBody>
      </p:sp>
      <p:sp>
        <p:nvSpPr>
          <p:cNvPr id="5" name="Alt Bilgi Yer Tutucusu 4">
            <a:extLst>
              <a:ext uri="{FF2B5EF4-FFF2-40B4-BE49-F238E27FC236}">
                <a16:creationId xmlns:a16="http://schemas.microsoft.com/office/drawing/2014/main" id="{B901FD1A-816D-4BA2-945A-0D410B9B430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3AF52DA-229C-4E53-A4D1-F12AF743D8B4}"/>
              </a:ext>
            </a:extLst>
          </p:cNvPr>
          <p:cNvSpPr>
            <a:spLocks noGrp="1"/>
          </p:cNvSpPr>
          <p:nvPr>
            <p:ph type="sldNum" sz="quarter" idx="12"/>
          </p:nvPr>
        </p:nvSpPr>
        <p:spPr/>
        <p:txBody>
          <a:bodyPr/>
          <a:lstStyle/>
          <a:p>
            <a:fld id="{1D760AEB-6E1B-4251-BE52-F43F4BD664A9}" type="slidenum">
              <a:rPr lang="tr-TR" smtClean="0"/>
              <a:t>‹#›</a:t>
            </a:fld>
            <a:endParaRPr lang="tr-TR"/>
          </a:p>
        </p:txBody>
      </p:sp>
    </p:spTree>
    <p:extLst>
      <p:ext uri="{BB962C8B-B14F-4D97-AF65-F5344CB8AC3E}">
        <p14:creationId xmlns:p14="http://schemas.microsoft.com/office/powerpoint/2010/main" val="544157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E93A84-B6CC-48F9-889B-1F9E84FCBE6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898E2E5-C224-4578-B591-999FD72A0683}"/>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5F07BF23-BA51-459F-B180-2D32F53C744D}"/>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E5E4CB6A-EABD-475E-8A95-A675242DE235}"/>
              </a:ext>
            </a:extLst>
          </p:cNvPr>
          <p:cNvSpPr>
            <a:spLocks noGrp="1"/>
          </p:cNvSpPr>
          <p:nvPr>
            <p:ph type="dt" sz="half" idx="10"/>
          </p:nvPr>
        </p:nvSpPr>
        <p:spPr/>
        <p:txBody>
          <a:bodyPr/>
          <a:lstStyle/>
          <a:p>
            <a:fld id="{1F278FA2-6DEE-4668-8798-FF24C059BBFB}" type="datetimeFigureOut">
              <a:rPr lang="tr-TR" smtClean="0"/>
              <a:t>22.08.2023</a:t>
            </a:fld>
            <a:endParaRPr lang="tr-TR"/>
          </a:p>
        </p:txBody>
      </p:sp>
      <p:sp>
        <p:nvSpPr>
          <p:cNvPr id="6" name="Alt Bilgi Yer Tutucusu 5">
            <a:extLst>
              <a:ext uri="{FF2B5EF4-FFF2-40B4-BE49-F238E27FC236}">
                <a16:creationId xmlns:a16="http://schemas.microsoft.com/office/drawing/2014/main" id="{FC4E961A-2149-4800-A6F2-0573C2654BE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6A11292-56DA-4996-B926-75E4020E2FDF}"/>
              </a:ext>
            </a:extLst>
          </p:cNvPr>
          <p:cNvSpPr>
            <a:spLocks noGrp="1"/>
          </p:cNvSpPr>
          <p:nvPr>
            <p:ph type="sldNum" sz="quarter" idx="12"/>
          </p:nvPr>
        </p:nvSpPr>
        <p:spPr/>
        <p:txBody>
          <a:bodyPr/>
          <a:lstStyle/>
          <a:p>
            <a:fld id="{1D760AEB-6E1B-4251-BE52-F43F4BD664A9}" type="slidenum">
              <a:rPr lang="tr-TR" smtClean="0"/>
              <a:t>‹#›</a:t>
            </a:fld>
            <a:endParaRPr lang="tr-TR"/>
          </a:p>
        </p:txBody>
      </p:sp>
    </p:spTree>
    <p:extLst>
      <p:ext uri="{BB962C8B-B14F-4D97-AF65-F5344CB8AC3E}">
        <p14:creationId xmlns:p14="http://schemas.microsoft.com/office/powerpoint/2010/main" val="15140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E040F7-9359-46BD-A27C-8E26EDEF60D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545C256-9FFB-4631-BB77-8DAE62B89D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D0E407E8-2233-447F-907F-0EFE32511839}"/>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088633DD-CA2C-4E59-B285-5F1FCD1AFD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0EA3191A-2C84-43B7-B2A9-CBA8F422B418}"/>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855FAF74-FDBC-42C1-9B1A-A337423A8F76}"/>
              </a:ext>
            </a:extLst>
          </p:cNvPr>
          <p:cNvSpPr>
            <a:spLocks noGrp="1"/>
          </p:cNvSpPr>
          <p:nvPr>
            <p:ph type="dt" sz="half" idx="10"/>
          </p:nvPr>
        </p:nvSpPr>
        <p:spPr/>
        <p:txBody>
          <a:bodyPr/>
          <a:lstStyle/>
          <a:p>
            <a:fld id="{1F278FA2-6DEE-4668-8798-FF24C059BBFB}" type="datetimeFigureOut">
              <a:rPr lang="tr-TR" smtClean="0"/>
              <a:t>22.08.2023</a:t>
            </a:fld>
            <a:endParaRPr lang="tr-TR"/>
          </a:p>
        </p:txBody>
      </p:sp>
      <p:sp>
        <p:nvSpPr>
          <p:cNvPr id="8" name="Alt Bilgi Yer Tutucusu 7">
            <a:extLst>
              <a:ext uri="{FF2B5EF4-FFF2-40B4-BE49-F238E27FC236}">
                <a16:creationId xmlns:a16="http://schemas.microsoft.com/office/drawing/2014/main" id="{17A06355-8B20-4A5F-A75A-2E57E06C16D0}"/>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F20BB1B1-ED23-4C75-8A22-4D7DEF2E2313}"/>
              </a:ext>
            </a:extLst>
          </p:cNvPr>
          <p:cNvSpPr>
            <a:spLocks noGrp="1"/>
          </p:cNvSpPr>
          <p:nvPr>
            <p:ph type="sldNum" sz="quarter" idx="12"/>
          </p:nvPr>
        </p:nvSpPr>
        <p:spPr/>
        <p:txBody>
          <a:bodyPr/>
          <a:lstStyle/>
          <a:p>
            <a:fld id="{1D760AEB-6E1B-4251-BE52-F43F4BD664A9}" type="slidenum">
              <a:rPr lang="tr-TR" smtClean="0"/>
              <a:t>‹#›</a:t>
            </a:fld>
            <a:endParaRPr lang="tr-TR"/>
          </a:p>
        </p:txBody>
      </p:sp>
    </p:spTree>
    <p:extLst>
      <p:ext uri="{BB962C8B-B14F-4D97-AF65-F5344CB8AC3E}">
        <p14:creationId xmlns:p14="http://schemas.microsoft.com/office/powerpoint/2010/main" val="698122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4B8501C-416E-4FC5-B7C5-B0A120100A9D}"/>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4022FA3C-60B3-4304-A264-1C1794C5F418}"/>
              </a:ext>
            </a:extLst>
          </p:cNvPr>
          <p:cNvSpPr>
            <a:spLocks noGrp="1"/>
          </p:cNvSpPr>
          <p:nvPr>
            <p:ph type="dt" sz="half" idx="10"/>
          </p:nvPr>
        </p:nvSpPr>
        <p:spPr/>
        <p:txBody>
          <a:bodyPr/>
          <a:lstStyle/>
          <a:p>
            <a:fld id="{1F278FA2-6DEE-4668-8798-FF24C059BBFB}" type="datetimeFigureOut">
              <a:rPr lang="tr-TR" smtClean="0"/>
              <a:t>22.08.2023</a:t>
            </a:fld>
            <a:endParaRPr lang="tr-TR"/>
          </a:p>
        </p:txBody>
      </p:sp>
      <p:sp>
        <p:nvSpPr>
          <p:cNvPr id="4" name="Alt Bilgi Yer Tutucusu 3">
            <a:extLst>
              <a:ext uri="{FF2B5EF4-FFF2-40B4-BE49-F238E27FC236}">
                <a16:creationId xmlns:a16="http://schemas.microsoft.com/office/drawing/2014/main" id="{DE7B80CC-487E-4AC1-9126-FFDEA534BA5C}"/>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F61440CA-25AA-4622-936F-8731D9EC26EF}"/>
              </a:ext>
            </a:extLst>
          </p:cNvPr>
          <p:cNvSpPr>
            <a:spLocks noGrp="1"/>
          </p:cNvSpPr>
          <p:nvPr>
            <p:ph type="sldNum" sz="quarter" idx="12"/>
          </p:nvPr>
        </p:nvSpPr>
        <p:spPr/>
        <p:txBody>
          <a:bodyPr/>
          <a:lstStyle/>
          <a:p>
            <a:fld id="{1D760AEB-6E1B-4251-BE52-F43F4BD664A9}" type="slidenum">
              <a:rPr lang="tr-TR" smtClean="0"/>
              <a:t>‹#›</a:t>
            </a:fld>
            <a:endParaRPr lang="tr-TR"/>
          </a:p>
        </p:txBody>
      </p:sp>
    </p:spTree>
    <p:extLst>
      <p:ext uri="{BB962C8B-B14F-4D97-AF65-F5344CB8AC3E}">
        <p14:creationId xmlns:p14="http://schemas.microsoft.com/office/powerpoint/2010/main" val="1955478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1962305-D276-4ED5-9D17-5182AB9AC9E8}"/>
              </a:ext>
            </a:extLst>
          </p:cNvPr>
          <p:cNvSpPr>
            <a:spLocks noGrp="1"/>
          </p:cNvSpPr>
          <p:nvPr>
            <p:ph type="dt" sz="half" idx="10"/>
          </p:nvPr>
        </p:nvSpPr>
        <p:spPr/>
        <p:txBody>
          <a:bodyPr/>
          <a:lstStyle/>
          <a:p>
            <a:fld id="{1F278FA2-6DEE-4668-8798-FF24C059BBFB}" type="datetimeFigureOut">
              <a:rPr lang="tr-TR" smtClean="0"/>
              <a:t>22.08.2023</a:t>
            </a:fld>
            <a:endParaRPr lang="tr-TR"/>
          </a:p>
        </p:txBody>
      </p:sp>
      <p:sp>
        <p:nvSpPr>
          <p:cNvPr id="3" name="Alt Bilgi Yer Tutucusu 2">
            <a:extLst>
              <a:ext uri="{FF2B5EF4-FFF2-40B4-BE49-F238E27FC236}">
                <a16:creationId xmlns:a16="http://schemas.microsoft.com/office/drawing/2014/main" id="{6B389F96-E429-4E2D-A388-8D4F7C63B444}"/>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2C9152D3-662B-4A24-84CD-93445E2E53AA}"/>
              </a:ext>
            </a:extLst>
          </p:cNvPr>
          <p:cNvSpPr>
            <a:spLocks noGrp="1"/>
          </p:cNvSpPr>
          <p:nvPr>
            <p:ph type="sldNum" sz="quarter" idx="12"/>
          </p:nvPr>
        </p:nvSpPr>
        <p:spPr/>
        <p:txBody>
          <a:bodyPr/>
          <a:lstStyle/>
          <a:p>
            <a:fld id="{1D760AEB-6E1B-4251-BE52-F43F4BD664A9}" type="slidenum">
              <a:rPr lang="tr-TR" smtClean="0"/>
              <a:t>‹#›</a:t>
            </a:fld>
            <a:endParaRPr lang="tr-TR"/>
          </a:p>
        </p:txBody>
      </p:sp>
    </p:spTree>
    <p:extLst>
      <p:ext uri="{BB962C8B-B14F-4D97-AF65-F5344CB8AC3E}">
        <p14:creationId xmlns:p14="http://schemas.microsoft.com/office/powerpoint/2010/main" val="3362567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4DA2CA-5920-43FF-8B1C-55F4DE77193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4C7DDAFE-3B4A-467A-B607-C0C3D0D3A4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D14A6F1-7CF3-4A82-A73E-E79FCF65B5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4C097CB-1DE5-41DE-886F-7051E3DD6210}"/>
              </a:ext>
            </a:extLst>
          </p:cNvPr>
          <p:cNvSpPr>
            <a:spLocks noGrp="1"/>
          </p:cNvSpPr>
          <p:nvPr>
            <p:ph type="dt" sz="half" idx="10"/>
          </p:nvPr>
        </p:nvSpPr>
        <p:spPr/>
        <p:txBody>
          <a:bodyPr/>
          <a:lstStyle/>
          <a:p>
            <a:fld id="{1F278FA2-6DEE-4668-8798-FF24C059BBFB}" type="datetimeFigureOut">
              <a:rPr lang="tr-TR" smtClean="0"/>
              <a:t>22.08.2023</a:t>
            </a:fld>
            <a:endParaRPr lang="tr-TR"/>
          </a:p>
        </p:txBody>
      </p:sp>
      <p:sp>
        <p:nvSpPr>
          <p:cNvPr id="6" name="Alt Bilgi Yer Tutucusu 5">
            <a:extLst>
              <a:ext uri="{FF2B5EF4-FFF2-40B4-BE49-F238E27FC236}">
                <a16:creationId xmlns:a16="http://schemas.microsoft.com/office/drawing/2014/main" id="{D43D3AD4-F917-4568-8137-E08C9F1ECFD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9A84EF3-0FF5-44DB-98A7-88A0A545535F}"/>
              </a:ext>
            </a:extLst>
          </p:cNvPr>
          <p:cNvSpPr>
            <a:spLocks noGrp="1"/>
          </p:cNvSpPr>
          <p:nvPr>
            <p:ph type="sldNum" sz="quarter" idx="12"/>
          </p:nvPr>
        </p:nvSpPr>
        <p:spPr/>
        <p:txBody>
          <a:bodyPr/>
          <a:lstStyle/>
          <a:p>
            <a:fld id="{1D760AEB-6E1B-4251-BE52-F43F4BD664A9}" type="slidenum">
              <a:rPr lang="tr-TR" smtClean="0"/>
              <a:t>‹#›</a:t>
            </a:fld>
            <a:endParaRPr lang="tr-TR"/>
          </a:p>
        </p:txBody>
      </p:sp>
    </p:spTree>
    <p:extLst>
      <p:ext uri="{BB962C8B-B14F-4D97-AF65-F5344CB8AC3E}">
        <p14:creationId xmlns:p14="http://schemas.microsoft.com/office/powerpoint/2010/main" val="1173681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59C263-7E8E-4FA5-A002-0E757F4F59D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E694222-0D46-42B9-A3F4-7BB7C4FB90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F26C6D70-9927-435A-9156-26D39BB822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6FE92D6-7237-455A-B1DE-CD0C06C3D288}"/>
              </a:ext>
            </a:extLst>
          </p:cNvPr>
          <p:cNvSpPr>
            <a:spLocks noGrp="1"/>
          </p:cNvSpPr>
          <p:nvPr>
            <p:ph type="dt" sz="half" idx="10"/>
          </p:nvPr>
        </p:nvSpPr>
        <p:spPr/>
        <p:txBody>
          <a:bodyPr/>
          <a:lstStyle/>
          <a:p>
            <a:fld id="{1F278FA2-6DEE-4668-8798-FF24C059BBFB}" type="datetimeFigureOut">
              <a:rPr lang="tr-TR" smtClean="0"/>
              <a:t>22.08.2023</a:t>
            </a:fld>
            <a:endParaRPr lang="tr-TR"/>
          </a:p>
        </p:txBody>
      </p:sp>
      <p:sp>
        <p:nvSpPr>
          <p:cNvPr id="6" name="Alt Bilgi Yer Tutucusu 5">
            <a:extLst>
              <a:ext uri="{FF2B5EF4-FFF2-40B4-BE49-F238E27FC236}">
                <a16:creationId xmlns:a16="http://schemas.microsoft.com/office/drawing/2014/main" id="{170A1AC1-3577-4367-A366-8A785BA0E2D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D596F3E-3444-4933-922C-89F293530AE6}"/>
              </a:ext>
            </a:extLst>
          </p:cNvPr>
          <p:cNvSpPr>
            <a:spLocks noGrp="1"/>
          </p:cNvSpPr>
          <p:nvPr>
            <p:ph type="sldNum" sz="quarter" idx="12"/>
          </p:nvPr>
        </p:nvSpPr>
        <p:spPr/>
        <p:txBody>
          <a:bodyPr/>
          <a:lstStyle/>
          <a:p>
            <a:fld id="{1D760AEB-6E1B-4251-BE52-F43F4BD664A9}" type="slidenum">
              <a:rPr lang="tr-TR" smtClean="0"/>
              <a:t>‹#›</a:t>
            </a:fld>
            <a:endParaRPr lang="tr-TR"/>
          </a:p>
        </p:txBody>
      </p:sp>
    </p:spTree>
    <p:extLst>
      <p:ext uri="{BB962C8B-B14F-4D97-AF65-F5344CB8AC3E}">
        <p14:creationId xmlns:p14="http://schemas.microsoft.com/office/powerpoint/2010/main" val="1012940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1F173B16-794C-4EF4-AD5B-7AD25D07F6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77AE5A6-E943-42DF-AE0D-C35BB4AF02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6A6DB71-62AF-4081-BF4B-DCAE5460DB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278FA2-6DEE-4668-8798-FF24C059BBFB}" type="datetimeFigureOut">
              <a:rPr lang="tr-TR" smtClean="0"/>
              <a:t>22.08.2023</a:t>
            </a:fld>
            <a:endParaRPr lang="tr-TR"/>
          </a:p>
        </p:txBody>
      </p:sp>
      <p:sp>
        <p:nvSpPr>
          <p:cNvPr id="5" name="Alt Bilgi Yer Tutucusu 4">
            <a:extLst>
              <a:ext uri="{FF2B5EF4-FFF2-40B4-BE49-F238E27FC236}">
                <a16:creationId xmlns:a16="http://schemas.microsoft.com/office/drawing/2014/main" id="{3B7ACF66-04CA-4690-8A4B-FDA99E65AF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9E963764-FA20-42B5-B8F5-805AEFF2BB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760AEB-6E1B-4251-BE52-F43F4BD664A9}" type="slidenum">
              <a:rPr lang="tr-TR" smtClean="0"/>
              <a:t>‹#›</a:t>
            </a:fld>
            <a:endParaRPr lang="tr-TR"/>
          </a:p>
        </p:txBody>
      </p:sp>
    </p:spTree>
    <p:extLst>
      <p:ext uri="{BB962C8B-B14F-4D97-AF65-F5344CB8AC3E}">
        <p14:creationId xmlns:p14="http://schemas.microsoft.com/office/powerpoint/2010/main" val="3355583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rive.google.com/drive/folders/1JqfpihgKYjq4mz-j73gxyly0iOz--dgY?usp=sharing"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urldefense.com/v3/__https:/eurasiaconferences.com/events/paris/2023/arts-humanities-social-sciences-and-education/__;!!K7l7YuZ3_aFnun0eduI!iA0r9fzApmEtN4hQGXSi-9JBjYL4dGUYiuvYwujU4RGYwd3Diq6hvDvCK5Vb1w_s9HMRj4vRr0HoAdmFVJFR2x8EIAPbm2ts$"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arctic.ucalgary.ca/about-arctic-journal" TargetMode="External"/><Relationship Id="rId5" Type="http://schemas.openxmlformats.org/officeDocument/2006/relationships/hyperlink" Target="https://www.arcticjournal.org/" TargetMode="Externa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docs.google.com/spreadsheets/d/1ak985WGOgGbJRJbZFanoktAN_UFeExpE/edit#gid=5255084"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thinkchecksubmit.org/"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https://prism.ucalgary.ca/bitstream/handle/1880/106227/Eaton%20-%20Avoiding%20Predatory%20Journals%20and%20Questionable%20Conferences%20-%20A%20Resource%20Guide.pdf?sequence=1&amp;isAllowed=y" TargetMode="External"/><Relationship Id="rId4" Type="http://schemas.openxmlformats.org/officeDocument/2006/relationships/hyperlink" Target="https://publicationethics.org/guidance/Guidelines"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www.nature.com/articles/d41586-019-01643-3?WT.ec_i" TargetMode="External"/><Relationship Id="rId3" Type="http://schemas.openxmlformats.org/officeDocument/2006/relationships/hyperlink" Target="https://beallslist.net/" TargetMode="External"/><Relationship Id="rId7" Type="http://schemas.openxmlformats.org/officeDocument/2006/relationships/hyperlink" Target="https://doi.org/10.1002/leap.1325"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https://doi.org/10.1007/s00264-020-04504-1" TargetMode="External"/><Relationship Id="rId5" Type="http://schemas.openxmlformats.org/officeDocument/2006/relationships/hyperlink" Target="https://www.timeshighereducation.com/news/hijacked-journals-siphon-millions-dollars-research" TargetMode="External"/><Relationship Id="rId4" Type="http://schemas.openxmlformats.org/officeDocument/2006/relationships/hyperlink" Target="https://doi.org/10.24318/cope.2018.1.1"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42F84E-9F2C-4C02-B4B2-E143ABC95BB8}"/>
              </a:ext>
            </a:extLst>
          </p:cNvPr>
          <p:cNvSpPr>
            <a:spLocks noGrp="1"/>
          </p:cNvSpPr>
          <p:nvPr>
            <p:ph type="ctrTitle"/>
          </p:nvPr>
        </p:nvSpPr>
        <p:spPr>
          <a:xfrm>
            <a:off x="1524000" y="630237"/>
            <a:ext cx="9144000" cy="1643180"/>
          </a:xfrm>
        </p:spPr>
        <p:txBody>
          <a:bodyPr>
            <a:normAutofit fontScale="90000"/>
          </a:bodyPr>
          <a:lstStyle/>
          <a:p>
            <a:r>
              <a:rPr lang="en-GB" b="1" dirty="0">
                <a:solidFill>
                  <a:schemeClr val="bg1"/>
                </a:solidFill>
                <a:latin typeface="Calibri"/>
                <a:ea typeface="Calibri"/>
                <a:cs typeface="Calibri"/>
                <a:sym typeface="Calibri"/>
              </a:rPr>
              <a:t>Guidance on ethical publishing and dissemination</a:t>
            </a:r>
            <a:endParaRPr lang="tr-TR" b="1" dirty="0">
              <a:solidFill>
                <a:schemeClr val="bg1"/>
              </a:solidFill>
              <a:latin typeface="Arial" panose="020B0604020202020204" pitchFamily="34" charset="0"/>
              <a:cs typeface="Arial" panose="020B0604020202020204" pitchFamily="34" charset="0"/>
            </a:endParaRPr>
          </a:p>
        </p:txBody>
      </p:sp>
      <p:sp>
        <p:nvSpPr>
          <p:cNvPr id="3" name="Alt Başlık 2">
            <a:extLst>
              <a:ext uri="{FF2B5EF4-FFF2-40B4-BE49-F238E27FC236}">
                <a16:creationId xmlns:a16="http://schemas.microsoft.com/office/drawing/2014/main" id="{F60DA8BF-AA61-43F4-A1C0-AAAC6B73E788}"/>
              </a:ext>
            </a:extLst>
          </p:cNvPr>
          <p:cNvSpPr>
            <a:spLocks noGrp="1"/>
          </p:cNvSpPr>
          <p:nvPr>
            <p:ph type="subTitle" idx="1"/>
          </p:nvPr>
        </p:nvSpPr>
        <p:spPr>
          <a:xfrm>
            <a:off x="1524000" y="2717654"/>
            <a:ext cx="9144000" cy="1223964"/>
          </a:xfrm>
        </p:spPr>
        <p:txBody>
          <a:bodyPr/>
          <a:lstStyle/>
          <a:p>
            <a:pPr marL="0" lvl="0" indent="0" rtl="0">
              <a:lnSpc>
                <a:spcPct val="90000"/>
              </a:lnSpc>
              <a:spcBef>
                <a:spcPts val="0"/>
              </a:spcBef>
              <a:spcAft>
                <a:spcPts val="0"/>
              </a:spcAft>
              <a:buClr>
                <a:srgbClr val="747474"/>
              </a:buClr>
              <a:buSzPts val="2400"/>
              <a:buNone/>
            </a:pPr>
            <a:r>
              <a:rPr lang="en-GB" b="1" dirty="0">
                <a:solidFill>
                  <a:schemeClr val="bg1"/>
                </a:solidFill>
                <a:latin typeface="Calibri"/>
                <a:ea typeface="Calibri"/>
                <a:cs typeface="Calibri"/>
                <a:sym typeface="Calibri"/>
              </a:rPr>
              <a:t>Dr Irene Glendinning</a:t>
            </a:r>
          </a:p>
          <a:p>
            <a:pPr marL="0" lvl="0" indent="0" rtl="0">
              <a:lnSpc>
                <a:spcPct val="90000"/>
              </a:lnSpc>
              <a:spcBef>
                <a:spcPts val="0"/>
              </a:spcBef>
              <a:spcAft>
                <a:spcPts val="0"/>
              </a:spcAft>
              <a:buClr>
                <a:srgbClr val="747474"/>
              </a:buClr>
              <a:buSzPts val="2400"/>
              <a:buNone/>
            </a:pPr>
            <a:r>
              <a:rPr lang="en-GB" b="1" dirty="0">
                <a:solidFill>
                  <a:schemeClr val="bg1"/>
                </a:solidFill>
                <a:latin typeface="Calibri"/>
                <a:ea typeface="Calibri"/>
                <a:cs typeface="Calibri"/>
                <a:sym typeface="Calibri"/>
              </a:rPr>
              <a:t>Academic Integrity Lead</a:t>
            </a:r>
          </a:p>
          <a:p>
            <a:pPr marL="0" lvl="0" indent="0" rtl="0">
              <a:lnSpc>
                <a:spcPct val="90000"/>
              </a:lnSpc>
              <a:spcBef>
                <a:spcPts val="0"/>
              </a:spcBef>
              <a:spcAft>
                <a:spcPts val="0"/>
              </a:spcAft>
              <a:buClr>
                <a:srgbClr val="747474"/>
              </a:buClr>
              <a:buSzPts val="2400"/>
              <a:buNone/>
            </a:pPr>
            <a:r>
              <a:rPr lang="en-GB" b="1" dirty="0">
                <a:solidFill>
                  <a:schemeClr val="bg1"/>
                </a:solidFill>
              </a:rPr>
              <a:t>Coventry University Group</a:t>
            </a:r>
            <a:endParaRPr lang="en-GB" b="1" dirty="0">
              <a:solidFill>
                <a:schemeClr val="bg1"/>
              </a:solidFill>
              <a:latin typeface="Calibri"/>
              <a:ea typeface="Calibri"/>
              <a:cs typeface="Calibri"/>
              <a:sym typeface="Calibri"/>
            </a:endParaRPr>
          </a:p>
        </p:txBody>
      </p:sp>
      <p:sp>
        <p:nvSpPr>
          <p:cNvPr id="4" name="PoljeZBesedilom 3"/>
          <p:cNvSpPr txBox="1"/>
          <p:nvPr/>
        </p:nvSpPr>
        <p:spPr>
          <a:xfrm>
            <a:off x="633413" y="4229100"/>
            <a:ext cx="10925174" cy="723275"/>
          </a:xfrm>
          <a:prstGeom prst="rect">
            <a:avLst/>
          </a:prstGeom>
          <a:noFill/>
        </p:spPr>
        <p:txBody>
          <a:bodyPr wrap="square" rtlCol="0">
            <a:spAutoFit/>
          </a:bodyPr>
          <a:lstStyle/>
          <a:p>
            <a:r>
              <a:rPr lang="en-US" sz="1200" b="1" dirty="0">
                <a:solidFill>
                  <a:schemeClr val="bg1"/>
                </a:solidFill>
              </a:rPr>
              <a:t>3</a:t>
            </a:r>
            <a:r>
              <a:rPr lang="en-US" sz="1200" b="1" baseline="30000" dirty="0">
                <a:solidFill>
                  <a:schemeClr val="bg1"/>
                </a:solidFill>
              </a:rPr>
              <a:t>rd</a:t>
            </a:r>
            <a:r>
              <a:rPr lang="en-US" sz="1200" b="1" dirty="0">
                <a:solidFill>
                  <a:schemeClr val="bg1"/>
                </a:solidFill>
              </a:rPr>
              <a:t> ENAI Academic Integrity Summer School 2023</a:t>
            </a:r>
            <a:r>
              <a:rPr lang="sl-SI" sz="1200" b="1" dirty="0">
                <a:solidFill>
                  <a:schemeClr val="bg1"/>
                </a:solidFill>
              </a:rPr>
              <a:t>, </a:t>
            </a:r>
            <a:r>
              <a:rPr lang="en-US" sz="1200" dirty="0">
                <a:solidFill>
                  <a:schemeClr val="bg1"/>
                </a:solidFill>
              </a:rPr>
              <a:t>21st – 25th August 2023</a:t>
            </a:r>
            <a:r>
              <a:rPr lang="sl-SI" sz="1200" dirty="0">
                <a:solidFill>
                  <a:schemeClr val="bg1"/>
                </a:solidFill>
              </a:rPr>
              <a:t>, </a:t>
            </a:r>
            <a:r>
              <a:rPr lang="en-US" sz="1200" dirty="0">
                <a:solidFill>
                  <a:schemeClr val="bg1"/>
                </a:solidFill>
              </a:rPr>
              <a:t>Faculty of Electrical Engineering and Computer Science, University of Maribor, Slovenia</a:t>
            </a:r>
          </a:p>
          <a:p>
            <a:endParaRPr lang="en-US" sz="1100" b="1" dirty="0">
              <a:solidFill>
                <a:schemeClr val="bg1"/>
              </a:solidFill>
            </a:endParaRPr>
          </a:p>
          <a:p>
            <a:endParaRPr lang="sl-SI" dirty="0">
              <a:solidFill>
                <a:schemeClr val="bg1"/>
              </a:solidFill>
            </a:endParaRPr>
          </a:p>
        </p:txBody>
      </p:sp>
    </p:spTree>
    <p:extLst>
      <p:ext uri="{BB962C8B-B14F-4D97-AF65-F5344CB8AC3E}">
        <p14:creationId xmlns:p14="http://schemas.microsoft.com/office/powerpoint/2010/main" val="436364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048C1F-0C10-47E9-B74E-848247685207}"/>
              </a:ext>
            </a:extLst>
          </p:cNvPr>
          <p:cNvSpPr>
            <a:spLocks noGrp="1"/>
          </p:cNvSpPr>
          <p:nvPr>
            <p:ph type="title"/>
          </p:nvPr>
        </p:nvSpPr>
        <p:spPr>
          <a:xfrm>
            <a:off x="838200" y="365125"/>
            <a:ext cx="8247077" cy="1325563"/>
          </a:xfrm>
        </p:spPr>
        <p:txBody>
          <a:bodyPr/>
          <a:lstStyle/>
          <a:p>
            <a:r>
              <a:rPr lang="en-US" altLang="en-US" dirty="0">
                <a:solidFill>
                  <a:srgbClr val="0070C0"/>
                </a:solidFill>
                <a:latin typeface="Open Sans" panose="020B0606030504020204" pitchFamily="34" charset="0"/>
                <a:ea typeface="Open Sans" panose="020B0606030504020204" pitchFamily="34" charset="0"/>
                <a:cs typeface="Open Sans" panose="020B0606030504020204" pitchFamily="34" charset="0"/>
              </a:rPr>
              <a:t>Other </a:t>
            </a:r>
            <a:r>
              <a:rPr lang="en-US" altLang="en-US" sz="4400" dirty="0">
                <a:solidFill>
                  <a:srgbClr val="0070C0"/>
                </a:solidFill>
                <a:latin typeface="Open Sans" panose="020B0606030504020204" pitchFamily="34" charset="0"/>
                <a:ea typeface="Open Sans" panose="020B0606030504020204" pitchFamily="34" charset="0"/>
                <a:cs typeface="Open Sans" panose="020B0606030504020204" pitchFamily="34" charset="0"/>
              </a:rPr>
              <a:t>types of peer review</a:t>
            </a:r>
            <a:endParaRPr lang="tr-TR" dirty="0">
              <a:solidFill>
                <a:srgbClr val="0070C0"/>
              </a:solidFill>
            </a:endParaRPr>
          </a:p>
        </p:txBody>
      </p:sp>
      <p:graphicFrame>
        <p:nvGraphicFramePr>
          <p:cNvPr id="6" name="Table 5">
            <a:extLst>
              <a:ext uri="{FF2B5EF4-FFF2-40B4-BE49-F238E27FC236}">
                <a16:creationId xmlns:a16="http://schemas.microsoft.com/office/drawing/2014/main" id="{89109601-6964-7BEC-A7A0-BC0267F7A9A0}"/>
              </a:ext>
            </a:extLst>
          </p:cNvPr>
          <p:cNvGraphicFramePr>
            <a:graphicFrameLocks noGrp="1"/>
          </p:cNvGraphicFramePr>
          <p:nvPr>
            <p:extLst>
              <p:ext uri="{D42A27DB-BD31-4B8C-83A1-F6EECF244321}">
                <p14:modId xmlns:p14="http://schemas.microsoft.com/office/powerpoint/2010/main" val="802748218"/>
              </p:ext>
            </p:extLst>
          </p:nvPr>
        </p:nvGraphicFramePr>
        <p:xfrm>
          <a:off x="209724" y="1535186"/>
          <a:ext cx="11694253" cy="5052796"/>
        </p:xfrm>
        <a:graphic>
          <a:graphicData uri="http://schemas.openxmlformats.org/drawingml/2006/table">
            <a:tbl>
              <a:tblPr firstRow="1" firstCol="1" bandRow="1"/>
              <a:tblGrid>
                <a:gridCol w="3263318">
                  <a:extLst>
                    <a:ext uri="{9D8B030D-6E8A-4147-A177-3AD203B41FA5}">
                      <a16:colId xmlns:a16="http://schemas.microsoft.com/office/drawing/2014/main" val="3067870134"/>
                    </a:ext>
                  </a:extLst>
                </a:gridCol>
                <a:gridCol w="8430935">
                  <a:extLst>
                    <a:ext uri="{9D8B030D-6E8A-4147-A177-3AD203B41FA5}">
                      <a16:colId xmlns:a16="http://schemas.microsoft.com/office/drawing/2014/main" val="1211213593"/>
                    </a:ext>
                  </a:extLst>
                </a:gridCol>
              </a:tblGrid>
              <a:tr h="359231">
                <a:tc>
                  <a:txBody>
                    <a:bodyPr/>
                    <a:lstStyle/>
                    <a:p>
                      <a:pPr algn="ctr">
                        <a:lnSpc>
                          <a:spcPct val="107000"/>
                        </a:lnSpc>
                        <a:spcAft>
                          <a:spcPts val="800"/>
                        </a:spcAft>
                      </a:pPr>
                      <a:r>
                        <a:rPr lang="en-GB"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Review type</a:t>
                      </a:r>
                      <a:endParaRPr lang="en-GB"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24950" marR="24950" marT="3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800"/>
                        </a:spcAft>
                      </a:pPr>
                      <a:r>
                        <a:rPr lang="en-GB"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Features</a:t>
                      </a:r>
                      <a:endParaRPr lang="en-GB"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24950" marR="24950" marT="3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045006495"/>
                  </a:ext>
                </a:extLst>
              </a:tr>
              <a:tr h="1047532">
                <a:tc>
                  <a:txBody>
                    <a:bodyPr/>
                    <a:lstStyle/>
                    <a:p>
                      <a:pPr>
                        <a:lnSpc>
                          <a:spcPct val="107000"/>
                        </a:lnSpc>
                        <a:spcAft>
                          <a:spcPts val="800"/>
                        </a:spcAft>
                      </a:pPr>
                      <a:r>
                        <a:rPr lang="en-GB" sz="24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Transparent / open peer review</a:t>
                      </a:r>
                    </a:p>
                  </a:txBody>
                  <a:tcPr marL="24950" marR="24950" marT="3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268288" lvl="0" indent="-268288">
                        <a:lnSpc>
                          <a:spcPct val="100000"/>
                        </a:lnSpc>
                        <a:spcAft>
                          <a:spcPts val="0"/>
                        </a:spcAft>
                        <a:buFont typeface="Arial" panose="020B0604020202020204" pitchFamily="34" charset="0"/>
                        <a:buChar char="•"/>
                        <a:tabLst>
                          <a:tab pos="457200" algn="l"/>
                        </a:tabLst>
                      </a:pPr>
                      <a:r>
                        <a:rPr lang="en-GB"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Reviewers play a vital role in academic publishing</a:t>
                      </a:r>
                    </a:p>
                    <a:p>
                      <a:pPr marL="268288" lvl="0" indent="-268288">
                        <a:lnSpc>
                          <a:spcPct val="100000"/>
                        </a:lnSpc>
                        <a:spcAft>
                          <a:spcPts val="0"/>
                        </a:spcAft>
                        <a:buFont typeface="Arial" panose="020B0604020202020204" pitchFamily="34" charset="0"/>
                        <a:buChar char="•"/>
                        <a:tabLst>
                          <a:tab pos="457200" algn="l"/>
                        </a:tabLst>
                      </a:pPr>
                      <a:r>
                        <a:rPr lang="en-GB"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Acknowledges the important role of reviewers</a:t>
                      </a:r>
                    </a:p>
                    <a:p>
                      <a:pPr marL="268288" lvl="0" indent="-268288">
                        <a:lnSpc>
                          <a:spcPct val="100000"/>
                        </a:lnSpc>
                        <a:spcAft>
                          <a:spcPts val="0"/>
                        </a:spcAft>
                        <a:buFont typeface="Arial" panose="020B0604020202020204" pitchFamily="34" charset="0"/>
                        <a:buChar char="•"/>
                        <a:tabLst>
                          <a:tab pos="457200" algn="l"/>
                        </a:tabLst>
                      </a:pPr>
                      <a:r>
                        <a:rPr lang="en-GB"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Enriches published articles and improves reading experience</a:t>
                      </a:r>
                    </a:p>
                  </a:txBody>
                  <a:tcPr marL="24950" marR="24950" marT="3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9299342"/>
                  </a:ext>
                </a:extLst>
              </a:tr>
              <a:tr h="1395610">
                <a:tc>
                  <a:txBody>
                    <a:bodyPr/>
                    <a:lstStyle/>
                    <a:p>
                      <a:pPr>
                        <a:lnSpc>
                          <a:spcPct val="107000"/>
                        </a:lnSpc>
                        <a:spcAft>
                          <a:spcPts val="800"/>
                        </a:spcAft>
                      </a:pPr>
                      <a:r>
                        <a:rPr lang="en-GB" sz="24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Collaborative review</a:t>
                      </a:r>
                    </a:p>
                  </a:txBody>
                  <a:tcPr marL="24950" marR="24950" marT="3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268288" lvl="0" indent="-250825">
                        <a:lnSpc>
                          <a:spcPct val="100000"/>
                        </a:lnSpc>
                        <a:spcAft>
                          <a:spcPts val="0"/>
                        </a:spcAft>
                        <a:buFont typeface="Arial" panose="020B0604020202020204" pitchFamily="34" charset="0"/>
                        <a:buChar char="•"/>
                        <a:tabLst>
                          <a:tab pos="457200" algn="l"/>
                        </a:tabLst>
                      </a:pPr>
                      <a:r>
                        <a:rPr lang="en-GB"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Two or more reviewers work together, discuss their opinions and submit a unified report.</a:t>
                      </a:r>
                    </a:p>
                    <a:p>
                      <a:pPr marL="268288" lvl="0" indent="-250825">
                        <a:lnSpc>
                          <a:spcPct val="100000"/>
                        </a:lnSpc>
                        <a:spcAft>
                          <a:spcPts val="0"/>
                        </a:spcAft>
                        <a:buFont typeface="Arial" panose="020B0604020202020204" pitchFamily="34" charset="0"/>
                        <a:buChar char="•"/>
                        <a:tabLst>
                          <a:tab pos="457200" algn="l"/>
                        </a:tabLst>
                      </a:pPr>
                      <a:r>
                        <a:rPr lang="en-GB"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Reviewers collaborate with authors to improve the paper until it reaches a publishable standard</a:t>
                      </a:r>
                    </a:p>
                  </a:txBody>
                  <a:tcPr marL="24950" marR="24950" marT="3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561947960"/>
                  </a:ext>
                </a:extLst>
              </a:tr>
              <a:tr h="1047532">
                <a:tc>
                  <a:txBody>
                    <a:bodyPr/>
                    <a:lstStyle/>
                    <a:p>
                      <a:pPr>
                        <a:lnSpc>
                          <a:spcPct val="107000"/>
                        </a:lnSpc>
                        <a:spcAft>
                          <a:spcPts val="800"/>
                        </a:spcAft>
                      </a:pPr>
                      <a:r>
                        <a:rPr lang="en-GB" sz="24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Pre-prints </a:t>
                      </a:r>
                    </a:p>
                    <a:p>
                      <a:pPr>
                        <a:lnSpc>
                          <a:spcPct val="107000"/>
                        </a:lnSpc>
                        <a:spcAft>
                          <a:spcPts val="800"/>
                        </a:spcAft>
                      </a:pPr>
                      <a:r>
                        <a:rPr lang="en-GB" sz="24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Post-publication review</a:t>
                      </a:r>
                    </a:p>
                  </a:txBody>
                  <a:tcPr marL="24950" marR="24950" marT="3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268288" lvl="0" indent="-268288">
                        <a:lnSpc>
                          <a:spcPct val="100000"/>
                        </a:lnSpc>
                        <a:spcAft>
                          <a:spcPts val="0"/>
                        </a:spcAft>
                        <a:buFont typeface="Arial" panose="020B0604020202020204" pitchFamily="34" charset="0"/>
                        <a:buChar char="•"/>
                        <a:tabLst>
                          <a:tab pos="457200" algn="l"/>
                        </a:tabLst>
                      </a:pPr>
                      <a:r>
                        <a:rPr lang="en-GB"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Draft published after editorial checks</a:t>
                      </a:r>
                    </a:p>
                    <a:p>
                      <a:pPr marL="268288" lvl="0" indent="-268288">
                        <a:lnSpc>
                          <a:spcPct val="100000"/>
                        </a:lnSpc>
                        <a:spcAft>
                          <a:spcPts val="0"/>
                        </a:spcAft>
                        <a:buFont typeface="Arial" panose="020B0604020202020204" pitchFamily="34" charset="0"/>
                        <a:buChar char="•"/>
                        <a:tabLst>
                          <a:tab pos="457200" algn="l"/>
                        </a:tabLst>
                      </a:pPr>
                      <a:r>
                        <a:rPr lang="en-GB"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Appraisal and revision of a paper continues – or occurs – after publication.</a:t>
                      </a:r>
                    </a:p>
                  </a:txBody>
                  <a:tcPr marL="24950" marR="24950" marT="3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857981577"/>
                  </a:ext>
                </a:extLst>
              </a:tr>
              <a:tr h="1007321">
                <a:tc>
                  <a:txBody>
                    <a:bodyPr/>
                    <a:lstStyle/>
                    <a:p>
                      <a:pPr>
                        <a:lnSpc>
                          <a:spcPct val="107000"/>
                        </a:lnSpc>
                        <a:spcAft>
                          <a:spcPts val="800"/>
                        </a:spcAft>
                      </a:pPr>
                      <a:r>
                        <a:rPr lang="en-GB" sz="24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Triple-blind peer-review</a:t>
                      </a:r>
                    </a:p>
                  </a:txBody>
                  <a:tcPr marL="24950" marR="24950" marT="3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268288" lvl="0" indent="-268288">
                        <a:lnSpc>
                          <a:spcPct val="100000"/>
                        </a:lnSpc>
                        <a:spcAft>
                          <a:spcPts val="0"/>
                        </a:spcAft>
                        <a:buFont typeface="Arial" panose="020B0604020202020204" pitchFamily="34" charset="0"/>
                        <a:buChar char="•"/>
                        <a:tabLst>
                          <a:tab pos="457200" algn="l"/>
                        </a:tabLst>
                      </a:pPr>
                      <a:r>
                        <a:rPr lang="en-GB"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Reviewers &amp; handling editors do not know identity of authors. </a:t>
                      </a:r>
                    </a:p>
                    <a:p>
                      <a:pPr marL="268288" lvl="0" indent="-268288">
                        <a:lnSpc>
                          <a:spcPct val="100000"/>
                        </a:lnSpc>
                        <a:spcAft>
                          <a:spcPts val="0"/>
                        </a:spcAft>
                        <a:buFont typeface="Arial" panose="020B0604020202020204" pitchFamily="34" charset="0"/>
                        <a:buChar char="•"/>
                        <a:tabLst>
                          <a:tab pos="457200" algn="l"/>
                        </a:tabLst>
                      </a:pPr>
                      <a:r>
                        <a:rPr lang="en-GB"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Evaluation of articles should based on scientific merit.</a:t>
                      </a:r>
                    </a:p>
                  </a:txBody>
                  <a:tcPr marL="24950" marR="24950" marT="3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216573842"/>
                  </a:ext>
                </a:extLst>
              </a:tr>
            </a:tbl>
          </a:graphicData>
        </a:graphic>
      </p:graphicFrame>
    </p:spTree>
    <p:extLst>
      <p:ext uri="{BB962C8B-B14F-4D97-AF65-F5344CB8AC3E}">
        <p14:creationId xmlns:p14="http://schemas.microsoft.com/office/powerpoint/2010/main" val="1727459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048C1F-0C10-47E9-B74E-848247685207}"/>
              </a:ext>
            </a:extLst>
          </p:cNvPr>
          <p:cNvSpPr>
            <a:spLocks noGrp="1"/>
          </p:cNvSpPr>
          <p:nvPr>
            <p:ph type="title"/>
          </p:nvPr>
        </p:nvSpPr>
        <p:spPr/>
        <p:txBody>
          <a:bodyPr/>
          <a:lstStyle/>
          <a:p>
            <a:r>
              <a:rPr lang="en-GB" dirty="0">
                <a:solidFill>
                  <a:srgbClr val="0070C0"/>
                </a:solidFill>
              </a:rPr>
              <a:t>Why do we have peer review?</a:t>
            </a:r>
            <a:endParaRPr lang="tr-TR" dirty="0">
              <a:solidFill>
                <a:srgbClr val="0070C0"/>
              </a:solidFill>
            </a:endParaRPr>
          </a:p>
        </p:txBody>
      </p:sp>
      <p:sp>
        <p:nvSpPr>
          <p:cNvPr id="3" name="İçerik Yer Tutucusu 2">
            <a:extLst>
              <a:ext uri="{FF2B5EF4-FFF2-40B4-BE49-F238E27FC236}">
                <a16:creationId xmlns:a16="http://schemas.microsoft.com/office/drawing/2014/main" id="{F6329C70-BD6C-44A0-9E6B-484DE46321B6}"/>
              </a:ext>
            </a:extLst>
          </p:cNvPr>
          <p:cNvSpPr>
            <a:spLocks noGrp="1"/>
          </p:cNvSpPr>
          <p:nvPr>
            <p:ph idx="1"/>
          </p:nvPr>
        </p:nvSpPr>
        <p:spPr/>
        <p:txBody>
          <a:bodyPr/>
          <a:lstStyle/>
          <a:p>
            <a:r>
              <a:rPr lang="en-US" dirty="0">
                <a:solidFill>
                  <a:srgbClr val="00B0F0"/>
                </a:solidFill>
              </a:rPr>
              <a:t>Please share your thoughts and ideas</a:t>
            </a:r>
            <a:endParaRPr lang="tr-TR" dirty="0">
              <a:solidFill>
                <a:srgbClr val="00B0F0"/>
              </a:solidFill>
            </a:endParaRPr>
          </a:p>
        </p:txBody>
      </p:sp>
    </p:spTree>
    <p:extLst>
      <p:ext uri="{BB962C8B-B14F-4D97-AF65-F5344CB8AC3E}">
        <p14:creationId xmlns:p14="http://schemas.microsoft.com/office/powerpoint/2010/main" val="1817038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048C1F-0C10-47E9-B74E-848247685207}"/>
              </a:ext>
            </a:extLst>
          </p:cNvPr>
          <p:cNvSpPr>
            <a:spLocks noGrp="1"/>
          </p:cNvSpPr>
          <p:nvPr>
            <p:ph type="title"/>
          </p:nvPr>
        </p:nvSpPr>
        <p:spPr/>
        <p:txBody>
          <a:bodyPr/>
          <a:lstStyle/>
          <a:p>
            <a:r>
              <a:rPr lang="en-GB" dirty="0">
                <a:solidFill>
                  <a:srgbClr val="0070C0"/>
                </a:solidFill>
              </a:rPr>
              <a:t>Why do we have peer review?</a:t>
            </a:r>
            <a:endParaRPr lang="tr-TR" dirty="0">
              <a:solidFill>
                <a:srgbClr val="0070C0"/>
              </a:solidFill>
            </a:endParaRPr>
          </a:p>
        </p:txBody>
      </p:sp>
      <p:sp>
        <p:nvSpPr>
          <p:cNvPr id="3" name="İçerik Yer Tutucusu 2">
            <a:extLst>
              <a:ext uri="{FF2B5EF4-FFF2-40B4-BE49-F238E27FC236}">
                <a16:creationId xmlns:a16="http://schemas.microsoft.com/office/drawing/2014/main" id="{F6329C70-BD6C-44A0-9E6B-484DE46321B6}"/>
              </a:ext>
            </a:extLst>
          </p:cNvPr>
          <p:cNvSpPr>
            <a:spLocks noGrp="1"/>
          </p:cNvSpPr>
          <p:nvPr>
            <p:ph idx="1"/>
          </p:nvPr>
        </p:nvSpPr>
        <p:spPr/>
        <p:txBody>
          <a:bodyPr/>
          <a:lstStyle/>
          <a:p>
            <a:r>
              <a:rPr lang="en-GB" sz="2800" dirty="0">
                <a:solidFill>
                  <a:schemeClr val="accent5">
                    <a:lumMod val="75000"/>
                  </a:schemeClr>
                </a:solidFill>
              </a:rPr>
              <a:t>To check that proposals fit the scope and subject of the publication</a:t>
            </a:r>
          </a:p>
          <a:p>
            <a:r>
              <a:rPr lang="en-GB" sz="2800" dirty="0">
                <a:solidFill>
                  <a:schemeClr val="accent5">
                    <a:lumMod val="75000"/>
                  </a:schemeClr>
                </a:solidFill>
              </a:rPr>
              <a:t>To ensure the quality of papers within a journal or chapters of a book</a:t>
            </a:r>
          </a:p>
          <a:p>
            <a:r>
              <a:rPr lang="en-GB" sz="2800" dirty="0">
                <a:solidFill>
                  <a:schemeClr val="accent5">
                    <a:lumMod val="75000"/>
                  </a:schemeClr>
                </a:solidFill>
              </a:rPr>
              <a:t>To check whether the contribution is relevant and complete</a:t>
            </a:r>
          </a:p>
          <a:p>
            <a:r>
              <a:rPr lang="en-GB" sz="2800" dirty="0">
                <a:solidFill>
                  <a:schemeClr val="accent5">
                    <a:lumMod val="75000"/>
                  </a:schemeClr>
                </a:solidFill>
              </a:rPr>
              <a:t>To suggest how authors </a:t>
            </a:r>
            <a:r>
              <a:rPr lang="en-GB" dirty="0">
                <a:solidFill>
                  <a:schemeClr val="accent5">
                    <a:lumMod val="75000"/>
                  </a:schemeClr>
                </a:solidFill>
              </a:rPr>
              <a:t>can</a:t>
            </a:r>
            <a:r>
              <a:rPr lang="en-GB" sz="2800" dirty="0">
                <a:solidFill>
                  <a:schemeClr val="accent5">
                    <a:lumMod val="75000"/>
                  </a:schemeClr>
                </a:solidFill>
              </a:rPr>
              <a:t> improve their writing and communication</a:t>
            </a:r>
          </a:p>
          <a:p>
            <a:r>
              <a:rPr lang="en-GB" dirty="0">
                <a:solidFill>
                  <a:schemeClr val="accent5">
                    <a:lumMod val="75000"/>
                  </a:schemeClr>
                </a:solidFill>
              </a:rPr>
              <a:t>To clarify any concerns</a:t>
            </a:r>
            <a:endParaRPr lang="en-GB" sz="2800" dirty="0">
              <a:solidFill>
                <a:schemeClr val="accent5">
                  <a:lumMod val="75000"/>
                </a:schemeClr>
              </a:solidFill>
            </a:endParaRPr>
          </a:p>
          <a:p>
            <a:r>
              <a:rPr lang="en-GB" sz="2800" dirty="0">
                <a:solidFill>
                  <a:schemeClr val="accent5">
                    <a:lumMod val="75000"/>
                  </a:schemeClr>
                </a:solidFill>
              </a:rPr>
              <a:t>To check for accuracy of information</a:t>
            </a:r>
          </a:p>
          <a:p>
            <a:r>
              <a:rPr lang="en-GB" sz="2800" dirty="0">
                <a:solidFill>
                  <a:schemeClr val="accent5">
                    <a:lumMod val="75000"/>
                  </a:schemeClr>
                </a:solidFill>
              </a:rPr>
              <a:t>To ensure that only good science gets published</a:t>
            </a:r>
          </a:p>
          <a:p>
            <a:r>
              <a:rPr lang="en-GB" dirty="0">
                <a:solidFill>
                  <a:schemeClr val="accent5">
                    <a:lumMod val="75000"/>
                  </a:schemeClr>
                </a:solidFill>
              </a:rPr>
              <a:t>For evaluating applications for funding and grants</a:t>
            </a:r>
            <a:endParaRPr lang="en-GB" sz="2800" dirty="0">
              <a:solidFill>
                <a:schemeClr val="accent5">
                  <a:lumMod val="75000"/>
                </a:schemeClr>
              </a:solidFill>
            </a:endParaRPr>
          </a:p>
          <a:p>
            <a:endParaRPr lang="en-GB" sz="2800" dirty="0"/>
          </a:p>
        </p:txBody>
      </p:sp>
    </p:spTree>
    <p:extLst>
      <p:ext uri="{BB962C8B-B14F-4D97-AF65-F5344CB8AC3E}">
        <p14:creationId xmlns:p14="http://schemas.microsoft.com/office/powerpoint/2010/main" val="2532450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048C1F-0C10-47E9-B74E-848247685207}"/>
              </a:ext>
            </a:extLst>
          </p:cNvPr>
          <p:cNvSpPr>
            <a:spLocks noGrp="1"/>
          </p:cNvSpPr>
          <p:nvPr>
            <p:ph type="title"/>
          </p:nvPr>
        </p:nvSpPr>
        <p:spPr/>
        <p:txBody>
          <a:bodyPr/>
          <a:lstStyle/>
          <a:p>
            <a:r>
              <a:rPr lang="en-GB" dirty="0">
                <a:solidFill>
                  <a:srgbClr val="0070C0"/>
                </a:solidFill>
              </a:rPr>
              <a:t>Corruption of peer review</a:t>
            </a:r>
            <a:endParaRPr lang="tr-TR" dirty="0">
              <a:solidFill>
                <a:srgbClr val="0070C0"/>
              </a:solidFill>
            </a:endParaRPr>
          </a:p>
        </p:txBody>
      </p:sp>
      <p:sp>
        <p:nvSpPr>
          <p:cNvPr id="3" name="İçerik Yer Tutucusu 2">
            <a:extLst>
              <a:ext uri="{FF2B5EF4-FFF2-40B4-BE49-F238E27FC236}">
                <a16:creationId xmlns:a16="http://schemas.microsoft.com/office/drawing/2014/main" id="{F6329C70-BD6C-44A0-9E6B-484DE46321B6}"/>
              </a:ext>
            </a:extLst>
          </p:cNvPr>
          <p:cNvSpPr>
            <a:spLocks noGrp="1"/>
          </p:cNvSpPr>
          <p:nvPr>
            <p:ph idx="1"/>
          </p:nvPr>
        </p:nvSpPr>
        <p:spPr/>
        <p:txBody>
          <a:bodyPr/>
          <a:lstStyle/>
          <a:p>
            <a:r>
              <a:rPr lang="en-GB" dirty="0">
                <a:solidFill>
                  <a:srgbClr val="0070C0"/>
                </a:solidFill>
              </a:rPr>
              <a:t>Unprofessional conduct by reviewers, editors or authors </a:t>
            </a:r>
          </a:p>
          <a:p>
            <a:r>
              <a:rPr lang="en-GB" dirty="0">
                <a:solidFill>
                  <a:srgbClr val="0070C0"/>
                </a:solidFill>
              </a:rPr>
              <a:t>Publishers &amp; editors falsely claiming to conduct peer review</a:t>
            </a:r>
          </a:p>
          <a:p>
            <a:r>
              <a:rPr lang="en-GB" dirty="0">
                <a:solidFill>
                  <a:srgbClr val="0070C0"/>
                </a:solidFill>
              </a:rPr>
              <a:t>Fake reviews</a:t>
            </a:r>
          </a:p>
          <a:p>
            <a:r>
              <a:rPr lang="en-GB" dirty="0">
                <a:solidFill>
                  <a:srgbClr val="0070C0"/>
                </a:solidFill>
              </a:rPr>
              <a:t>Peer review rings</a:t>
            </a:r>
          </a:p>
          <a:p>
            <a:r>
              <a:rPr lang="en-GB" dirty="0">
                <a:solidFill>
                  <a:srgbClr val="0070C0"/>
                </a:solidFill>
              </a:rPr>
              <a:t>Hijacking and cloning of reputable journals</a:t>
            </a:r>
          </a:p>
          <a:p>
            <a:r>
              <a:rPr lang="en-GB" dirty="0">
                <a:solidFill>
                  <a:srgbClr val="0070C0"/>
                </a:solidFill>
              </a:rPr>
              <a:t>Reviewer publishing the draft as their own work</a:t>
            </a:r>
          </a:p>
          <a:p>
            <a:r>
              <a:rPr lang="en-GB" dirty="0">
                <a:solidFill>
                  <a:srgbClr val="0070C0"/>
                </a:solidFill>
              </a:rPr>
              <a:t>Unfairly negative reviews – </a:t>
            </a:r>
            <a:r>
              <a:rPr lang="en-GB" dirty="0" err="1">
                <a:solidFill>
                  <a:srgbClr val="0070C0"/>
                </a:solidFill>
              </a:rPr>
              <a:t>eg</a:t>
            </a:r>
            <a:r>
              <a:rPr lang="en-GB" dirty="0">
                <a:solidFill>
                  <a:srgbClr val="0070C0"/>
                </a:solidFill>
              </a:rPr>
              <a:t> rivalry between research teams</a:t>
            </a:r>
          </a:p>
          <a:p>
            <a:r>
              <a:rPr lang="en-GB" dirty="0">
                <a:solidFill>
                  <a:srgbClr val="0070C0"/>
                </a:solidFill>
              </a:rPr>
              <a:t>Reviewers not declaring conflicts of interest</a:t>
            </a:r>
          </a:p>
        </p:txBody>
      </p:sp>
    </p:spTree>
    <p:extLst>
      <p:ext uri="{BB962C8B-B14F-4D97-AF65-F5344CB8AC3E}">
        <p14:creationId xmlns:p14="http://schemas.microsoft.com/office/powerpoint/2010/main" val="2672031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048C1F-0C10-47E9-B74E-848247685207}"/>
              </a:ext>
            </a:extLst>
          </p:cNvPr>
          <p:cNvSpPr>
            <a:spLocks noGrp="1"/>
          </p:cNvSpPr>
          <p:nvPr>
            <p:ph type="title"/>
          </p:nvPr>
        </p:nvSpPr>
        <p:spPr>
          <a:xfrm>
            <a:off x="6283355" y="4588778"/>
            <a:ext cx="5192784" cy="2038525"/>
          </a:xfrm>
        </p:spPr>
        <p:txBody>
          <a:bodyPr>
            <a:noAutofit/>
          </a:bodyPr>
          <a:lstStyle/>
          <a:p>
            <a:r>
              <a:rPr lang="en-GB" sz="1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Kincaid, E. (2022). Exclusive: </a:t>
            </a:r>
            <a:r>
              <a:rPr lang="en-GB" sz="1800" dirty="0" err="1">
                <a:solidFill>
                  <a:srgbClr val="0070C0"/>
                </a:solidFill>
                <a:effectLst/>
                <a:latin typeface="Calibri" panose="020F0502020204030204" pitchFamily="34" charset="0"/>
                <a:ea typeface="Calibri" panose="020F0502020204030204" pitchFamily="34" charset="0"/>
                <a:cs typeface="Calibri" panose="020F0502020204030204" pitchFamily="34" charset="0"/>
              </a:rPr>
              <a:t>Hindawi</a:t>
            </a:r>
            <a:r>
              <a:rPr lang="en-GB" sz="1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and Wiley to retract over 500 paper linked to peer review rings. Retraction Watch, 28</a:t>
            </a:r>
            <a:r>
              <a:rPr lang="en-GB" sz="1800" baseline="300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a:t>
            </a:r>
            <a:r>
              <a:rPr lang="en-GB" sz="1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September, 2022. https://retractionwatch.com/2022/09/28/exclusive-hindawi-and-wiley-to-retract-over-500-papers-linked-to-peer-review-rings/</a:t>
            </a:r>
            <a:endParaRPr lang="en-GB"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screenshot of a news article">
            <a:extLst>
              <a:ext uri="{FF2B5EF4-FFF2-40B4-BE49-F238E27FC236}">
                <a16:creationId xmlns:a16="http://schemas.microsoft.com/office/drawing/2014/main" id="{AE0EF01C-0EDD-CB55-E325-4CA6F5976EFC}"/>
              </a:ext>
            </a:extLst>
          </p:cNvPr>
          <p:cNvPicPr>
            <a:picLocks noChangeAspect="1"/>
          </p:cNvPicPr>
          <p:nvPr/>
        </p:nvPicPr>
        <p:blipFill>
          <a:blip r:embed="rId3"/>
          <a:stretch>
            <a:fillRect/>
          </a:stretch>
        </p:blipFill>
        <p:spPr>
          <a:xfrm>
            <a:off x="0" y="-1"/>
            <a:ext cx="5795714" cy="6858001"/>
          </a:xfrm>
          <a:prstGeom prst="rect">
            <a:avLst/>
          </a:prstGeom>
        </p:spPr>
      </p:pic>
    </p:spTree>
    <p:extLst>
      <p:ext uri="{BB962C8B-B14F-4D97-AF65-F5344CB8AC3E}">
        <p14:creationId xmlns:p14="http://schemas.microsoft.com/office/powerpoint/2010/main" val="2014950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048C1F-0C10-47E9-B74E-848247685207}"/>
              </a:ext>
            </a:extLst>
          </p:cNvPr>
          <p:cNvSpPr>
            <a:spLocks noGrp="1"/>
          </p:cNvSpPr>
          <p:nvPr>
            <p:ph type="title"/>
          </p:nvPr>
        </p:nvSpPr>
        <p:spPr/>
        <p:txBody>
          <a:bodyPr/>
          <a:lstStyle/>
          <a:p>
            <a:r>
              <a:rPr lang="en-GB" dirty="0">
                <a:solidFill>
                  <a:srgbClr val="0070C0"/>
                </a:solidFill>
              </a:rPr>
              <a:t>Why is peer review challenging?</a:t>
            </a:r>
            <a:endParaRPr lang="tr-TR" dirty="0">
              <a:solidFill>
                <a:srgbClr val="0070C0"/>
              </a:solidFill>
            </a:endParaRPr>
          </a:p>
        </p:txBody>
      </p:sp>
      <p:sp>
        <p:nvSpPr>
          <p:cNvPr id="3" name="İçerik Yer Tutucusu 2">
            <a:extLst>
              <a:ext uri="{FF2B5EF4-FFF2-40B4-BE49-F238E27FC236}">
                <a16:creationId xmlns:a16="http://schemas.microsoft.com/office/drawing/2014/main" id="{F6329C70-BD6C-44A0-9E6B-484DE46321B6}"/>
              </a:ext>
            </a:extLst>
          </p:cNvPr>
          <p:cNvSpPr>
            <a:spLocks noGrp="1"/>
          </p:cNvSpPr>
          <p:nvPr>
            <p:ph idx="1"/>
          </p:nvPr>
        </p:nvSpPr>
        <p:spPr/>
        <p:txBody>
          <a:bodyPr/>
          <a:lstStyle/>
          <a:p>
            <a:pPr marL="457200" lvl="0" indent="-390525" algn="l" rtl="0">
              <a:lnSpc>
                <a:spcPct val="90000"/>
              </a:lnSpc>
              <a:spcBef>
                <a:spcPts val="1000"/>
              </a:spcBef>
              <a:spcAft>
                <a:spcPts val="0"/>
              </a:spcAft>
              <a:buSzPts val="2550"/>
              <a:buChar char="•"/>
            </a:pPr>
            <a:r>
              <a:rPr lang="en-US" dirty="0">
                <a:solidFill>
                  <a:srgbClr val="0070C0"/>
                </a:solidFill>
              </a:rPr>
              <a:t>Peer review r</a:t>
            </a:r>
            <a:r>
              <a:rPr lang="en-US" sz="2800" dirty="0">
                <a:solidFill>
                  <a:srgbClr val="0070C0"/>
                </a:solidFill>
              </a:rPr>
              <a:t>elies on </a:t>
            </a:r>
            <a:r>
              <a:rPr lang="en-US" sz="2800" b="1" dirty="0">
                <a:solidFill>
                  <a:srgbClr val="0070C0"/>
                </a:solidFill>
              </a:rPr>
              <a:t>voluntary efforts </a:t>
            </a:r>
            <a:r>
              <a:rPr lang="en-US" sz="2800" dirty="0">
                <a:solidFill>
                  <a:srgbClr val="0070C0"/>
                </a:solidFill>
              </a:rPr>
              <a:t>of very busy academics</a:t>
            </a:r>
          </a:p>
          <a:p>
            <a:pPr marL="457200" lvl="0" indent="-390525" algn="l" rtl="0">
              <a:lnSpc>
                <a:spcPct val="90000"/>
              </a:lnSpc>
              <a:spcBef>
                <a:spcPts val="1000"/>
              </a:spcBef>
              <a:spcAft>
                <a:spcPts val="0"/>
              </a:spcAft>
              <a:buSzPts val="2550"/>
              <a:buChar char="•"/>
            </a:pPr>
            <a:r>
              <a:rPr lang="en-US" sz="2800" b="1" dirty="0">
                <a:solidFill>
                  <a:srgbClr val="0070C0"/>
                </a:solidFill>
              </a:rPr>
              <a:t>Trust-based system</a:t>
            </a:r>
            <a:r>
              <a:rPr lang="en-US" sz="2800" dirty="0">
                <a:solidFill>
                  <a:srgbClr val="0070C0"/>
                </a:solidFill>
              </a:rPr>
              <a:t>: not everyone involved is trustworthy (</a:t>
            </a:r>
            <a:r>
              <a:rPr lang="en-US" sz="2800" dirty="0" err="1">
                <a:solidFill>
                  <a:srgbClr val="0070C0"/>
                </a:solidFill>
              </a:rPr>
              <a:t>Abalkina</a:t>
            </a:r>
            <a:r>
              <a:rPr lang="en-US" sz="2800" dirty="0">
                <a:solidFill>
                  <a:srgbClr val="0070C0"/>
                </a:solidFill>
              </a:rPr>
              <a:t>, 2021)</a:t>
            </a:r>
          </a:p>
          <a:p>
            <a:pPr marL="457200" lvl="0" indent="-390525" algn="l" rtl="0">
              <a:lnSpc>
                <a:spcPct val="90000"/>
              </a:lnSpc>
              <a:spcBef>
                <a:spcPts val="1000"/>
              </a:spcBef>
              <a:spcAft>
                <a:spcPts val="0"/>
              </a:spcAft>
              <a:buSzPts val="2550"/>
              <a:buChar char="•"/>
            </a:pPr>
            <a:r>
              <a:rPr lang="en-US" sz="2800" dirty="0">
                <a:solidFill>
                  <a:srgbClr val="0070C0"/>
                </a:solidFill>
              </a:rPr>
              <a:t>Publish or perish mentality and misguided incentives drive some people to evade or </a:t>
            </a:r>
            <a:r>
              <a:rPr lang="en-US" sz="2800" b="1" dirty="0">
                <a:solidFill>
                  <a:srgbClr val="0070C0"/>
                </a:solidFill>
              </a:rPr>
              <a:t>fake the necessary checks </a:t>
            </a:r>
            <a:r>
              <a:rPr lang="en-US" sz="2800" dirty="0">
                <a:solidFill>
                  <a:srgbClr val="0070C0"/>
                </a:solidFill>
              </a:rPr>
              <a:t>and balances (</a:t>
            </a:r>
            <a:r>
              <a:rPr lang="en-US" sz="2800" dirty="0">
                <a:solidFill>
                  <a:srgbClr val="0070C0"/>
                </a:solidFill>
                <a:latin typeface="Calibri"/>
                <a:ea typeface="Calibri"/>
                <a:cs typeface="Calibri"/>
                <a:sym typeface="Calibri"/>
              </a:rPr>
              <a:t>Mills &amp; Inouye, 2020). </a:t>
            </a:r>
            <a:endParaRPr lang="en-US" sz="2800" dirty="0">
              <a:solidFill>
                <a:srgbClr val="0070C0"/>
              </a:solidFill>
            </a:endParaRPr>
          </a:p>
          <a:p>
            <a:pPr marL="457200" lvl="0" indent="-390525" algn="l" rtl="0">
              <a:lnSpc>
                <a:spcPct val="90000"/>
              </a:lnSpc>
              <a:spcBef>
                <a:spcPts val="1000"/>
              </a:spcBef>
              <a:spcAft>
                <a:spcPts val="1000"/>
              </a:spcAft>
              <a:buSzPts val="2550"/>
              <a:buChar char="•"/>
            </a:pPr>
            <a:r>
              <a:rPr lang="en-US" sz="2800" dirty="0">
                <a:solidFill>
                  <a:srgbClr val="0070C0"/>
                </a:solidFill>
              </a:rPr>
              <a:t>There is </a:t>
            </a:r>
            <a:r>
              <a:rPr lang="en-US" sz="2800" b="1" dirty="0">
                <a:solidFill>
                  <a:srgbClr val="0070C0"/>
                </a:solidFill>
              </a:rPr>
              <a:t>money</a:t>
            </a:r>
            <a:r>
              <a:rPr lang="en-US" sz="2800" dirty="0">
                <a:solidFill>
                  <a:srgbClr val="0070C0"/>
                </a:solidFill>
              </a:rPr>
              <a:t> to be made from academic publishing and dissemination (Grove, 2021)</a:t>
            </a:r>
          </a:p>
        </p:txBody>
      </p:sp>
    </p:spTree>
    <p:extLst>
      <p:ext uri="{BB962C8B-B14F-4D97-AF65-F5344CB8AC3E}">
        <p14:creationId xmlns:p14="http://schemas.microsoft.com/office/powerpoint/2010/main" val="859904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048C1F-0C10-47E9-B74E-848247685207}"/>
              </a:ext>
            </a:extLst>
          </p:cNvPr>
          <p:cNvSpPr>
            <a:spLocks noGrp="1"/>
          </p:cNvSpPr>
          <p:nvPr>
            <p:ph type="title"/>
          </p:nvPr>
        </p:nvSpPr>
        <p:spPr/>
        <p:txBody>
          <a:bodyPr/>
          <a:lstStyle/>
          <a:p>
            <a:r>
              <a:rPr lang="en-GB" dirty="0">
                <a:solidFill>
                  <a:srgbClr val="0070C0"/>
                </a:solidFill>
              </a:rPr>
              <a:t>More on peer review fraud</a:t>
            </a:r>
            <a:endParaRPr lang="tr-TR" dirty="0">
              <a:solidFill>
                <a:srgbClr val="0070C0"/>
              </a:solidFill>
            </a:endParaRPr>
          </a:p>
        </p:txBody>
      </p:sp>
      <p:sp>
        <p:nvSpPr>
          <p:cNvPr id="3" name="İçerik Yer Tutucusu 2">
            <a:extLst>
              <a:ext uri="{FF2B5EF4-FFF2-40B4-BE49-F238E27FC236}">
                <a16:creationId xmlns:a16="http://schemas.microsoft.com/office/drawing/2014/main" id="{F6329C70-BD6C-44A0-9E6B-484DE46321B6}"/>
              </a:ext>
            </a:extLst>
          </p:cNvPr>
          <p:cNvSpPr>
            <a:spLocks noGrp="1"/>
          </p:cNvSpPr>
          <p:nvPr>
            <p:ph idx="1"/>
          </p:nvPr>
        </p:nvSpPr>
        <p:spPr/>
        <p:txBody>
          <a:bodyPr>
            <a:normAutofit lnSpcReduction="10000"/>
          </a:bodyPr>
          <a:lstStyle/>
          <a:p>
            <a:pPr marL="360363" indent="-360363" rtl="0" fontAlgn="base">
              <a:lnSpc>
                <a:spcPct val="100000"/>
              </a:lnSpc>
              <a:spcBef>
                <a:spcPts val="0"/>
              </a:spcBef>
              <a:spcAft>
                <a:spcPts val="600"/>
              </a:spcAft>
              <a:buFont typeface="Arial" panose="020B0604020202020204" pitchFamily="34" charset="0"/>
              <a:buChar char="•"/>
            </a:pPr>
            <a:r>
              <a:rPr lang="en-US" sz="2800" b="0" i="0" u="none" strike="noStrike" dirty="0">
                <a:solidFill>
                  <a:srgbClr val="0070C0"/>
                </a:solidFill>
                <a:effectLst/>
                <a:latin typeface="Calibri" panose="020F0502020204030204" pitchFamily="34" charset="0"/>
              </a:rPr>
              <a:t>Editors ask </a:t>
            </a:r>
            <a:r>
              <a:rPr lang="en-US" dirty="0">
                <a:solidFill>
                  <a:srgbClr val="0070C0"/>
                </a:solidFill>
                <a:latin typeface="Calibri" panose="020F0502020204030204" pitchFamily="34" charset="0"/>
              </a:rPr>
              <a:t>authors to name</a:t>
            </a:r>
            <a:r>
              <a:rPr lang="en-US" sz="2800" b="0" i="0" u="none" strike="noStrike" dirty="0">
                <a:solidFill>
                  <a:srgbClr val="0070C0"/>
                </a:solidFill>
                <a:effectLst/>
                <a:latin typeface="Calibri" panose="020F0502020204030204" pitchFamily="34" charset="0"/>
              </a:rPr>
              <a:t> existing experts in the field as reviewers, author supplies the</a:t>
            </a:r>
            <a:r>
              <a:rPr lang="en-US" sz="2800" b="1" i="0" u="none" strike="noStrike" dirty="0">
                <a:solidFill>
                  <a:srgbClr val="0070C0"/>
                </a:solidFill>
                <a:effectLst/>
                <a:latin typeface="Calibri" panose="020F0502020204030204" pitchFamily="34" charset="0"/>
              </a:rPr>
              <a:t> name and fake email address </a:t>
            </a:r>
            <a:r>
              <a:rPr lang="en-US" sz="2800" b="0" i="0" u="none" strike="noStrike" dirty="0">
                <a:solidFill>
                  <a:srgbClr val="0070C0"/>
                </a:solidFill>
                <a:effectLst/>
                <a:latin typeface="Calibri" panose="020F0502020204030204" pitchFamily="34" charset="0"/>
              </a:rPr>
              <a:t>that they control.</a:t>
            </a:r>
            <a:endParaRPr lang="en-US" sz="2800" b="0" i="0" u="none" strike="noStrike" dirty="0">
              <a:solidFill>
                <a:srgbClr val="0070C0"/>
              </a:solidFill>
              <a:effectLst/>
              <a:latin typeface="Arial" panose="020B0604020202020204" pitchFamily="34" charset="0"/>
            </a:endParaRPr>
          </a:p>
          <a:p>
            <a:pPr marL="360363" indent="-360363" rtl="0" fontAlgn="base">
              <a:lnSpc>
                <a:spcPct val="100000"/>
              </a:lnSpc>
              <a:spcBef>
                <a:spcPts val="0"/>
              </a:spcBef>
              <a:spcAft>
                <a:spcPts val="600"/>
              </a:spcAft>
              <a:buFont typeface="Arial" panose="020B0604020202020204" pitchFamily="34" charset="0"/>
              <a:buChar char="•"/>
            </a:pPr>
            <a:r>
              <a:rPr lang="en-US" sz="2800" b="0" i="0" u="none" strike="noStrike" dirty="0">
                <a:solidFill>
                  <a:srgbClr val="0070C0"/>
                </a:solidFill>
                <a:effectLst/>
                <a:latin typeface="Calibri" panose="020F0502020204030204" pitchFamily="34" charset="0"/>
              </a:rPr>
              <a:t>Authors recommend </a:t>
            </a:r>
            <a:r>
              <a:rPr lang="en-US" sz="2800" b="1" i="0" u="none" strike="noStrike" dirty="0">
                <a:solidFill>
                  <a:srgbClr val="0070C0"/>
                </a:solidFill>
                <a:effectLst/>
                <a:latin typeface="Calibri" panose="020F0502020204030204" pitchFamily="34" charset="0"/>
              </a:rPr>
              <a:t>fictitious reviewers </a:t>
            </a:r>
            <a:r>
              <a:rPr lang="en-US" sz="2800" b="0" i="0" u="none" strike="noStrike" dirty="0">
                <a:solidFill>
                  <a:srgbClr val="0070C0"/>
                </a:solidFill>
                <a:effectLst/>
                <a:latin typeface="Calibri" panose="020F0502020204030204" pitchFamily="34" charset="0"/>
              </a:rPr>
              <a:t>and supply an email address that they control.</a:t>
            </a:r>
          </a:p>
          <a:p>
            <a:pPr marL="360363" indent="-360363" rtl="0" fontAlgn="base">
              <a:lnSpc>
                <a:spcPct val="100000"/>
              </a:lnSpc>
              <a:spcBef>
                <a:spcPts val="0"/>
              </a:spcBef>
              <a:spcAft>
                <a:spcPts val="600"/>
              </a:spcAft>
              <a:buFont typeface="Arial" panose="020B0604020202020204" pitchFamily="34" charset="0"/>
              <a:buChar char="•"/>
            </a:pPr>
            <a:r>
              <a:rPr lang="en-US" sz="2800" b="0" i="0" u="none" strike="noStrike" dirty="0">
                <a:solidFill>
                  <a:srgbClr val="0070C0"/>
                </a:solidFill>
                <a:effectLst/>
                <a:latin typeface="Calibri" panose="020F0502020204030204" pitchFamily="34" charset="0"/>
              </a:rPr>
              <a:t>A </a:t>
            </a:r>
            <a:r>
              <a:rPr lang="en-US" sz="2800" b="1" i="0" u="none" strike="noStrike" dirty="0">
                <a:solidFill>
                  <a:srgbClr val="0070C0"/>
                </a:solidFill>
                <a:effectLst/>
                <a:latin typeface="Calibri" panose="020F0502020204030204" pitchFamily="34" charset="0"/>
              </a:rPr>
              <a:t>“paper mill” </a:t>
            </a:r>
            <a:r>
              <a:rPr lang="en-US" sz="2800" b="0" i="0" u="none" strike="noStrike" dirty="0">
                <a:solidFill>
                  <a:srgbClr val="0070C0"/>
                </a:solidFill>
                <a:effectLst/>
                <a:latin typeface="Calibri" panose="020F0502020204030204" pitchFamily="34" charset="0"/>
              </a:rPr>
              <a:t>submits a paper, naming an author using a fake email address or simply creates a fake reviewer account and recommend it as a reviewer.</a:t>
            </a:r>
          </a:p>
          <a:p>
            <a:pPr marL="360363" indent="-360363" rtl="0" fontAlgn="base">
              <a:lnSpc>
                <a:spcPct val="100000"/>
              </a:lnSpc>
              <a:spcBef>
                <a:spcPts val="0"/>
              </a:spcBef>
              <a:spcAft>
                <a:spcPts val="600"/>
              </a:spcAft>
              <a:buFont typeface="Arial" panose="020B0604020202020204" pitchFamily="34" charset="0"/>
              <a:buChar char="•"/>
            </a:pPr>
            <a:r>
              <a:rPr lang="en-US" sz="2800" b="0" i="0" u="none" strike="noStrike" dirty="0">
                <a:solidFill>
                  <a:srgbClr val="0070C0"/>
                </a:solidFill>
                <a:effectLst/>
                <a:latin typeface="Calibri" panose="020F0502020204030204" pitchFamily="34" charset="0"/>
              </a:rPr>
              <a:t>Paper mills sell authorship and co-authorship for accepted fake papers to anyone willing to pay their fee.</a:t>
            </a:r>
            <a:endParaRPr lang="en-US" sz="2800" b="0" i="0" u="none" strike="noStrike" dirty="0">
              <a:solidFill>
                <a:srgbClr val="0070C0"/>
              </a:solidFill>
              <a:effectLst/>
              <a:latin typeface="Arial" panose="020B0604020202020204" pitchFamily="34" charset="0"/>
            </a:endParaRPr>
          </a:p>
          <a:p>
            <a:pPr marL="114300" indent="0">
              <a:buNone/>
            </a:pPr>
            <a:r>
              <a:rPr lang="en-US" sz="1600" b="0" i="0" u="none" strike="noStrike" dirty="0">
                <a:solidFill>
                  <a:srgbClr val="0070C0"/>
                </a:solidFill>
                <a:effectLst/>
                <a:latin typeface="Calibri" panose="020F0502020204030204" pitchFamily="34" charset="0"/>
              </a:rPr>
              <a:t>(Adapted from Adam Day. SAGE Publishing, 1 Oliver’s Yard, London, EC1Y 1SP, https://arxiv.org/pdf/2202.03310.pdf)</a:t>
            </a:r>
            <a:endParaRPr lang="en-GB" sz="1600" dirty="0">
              <a:solidFill>
                <a:srgbClr val="0070C0"/>
              </a:solidFill>
            </a:endParaRPr>
          </a:p>
        </p:txBody>
      </p:sp>
    </p:spTree>
    <p:extLst>
      <p:ext uri="{BB962C8B-B14F-4D97-AF65-F5344CB8AC3E}">
        <p14:creationId xmlns:p14="http://schemas.microsoft.com/office/powerpoint/2010/main" val="3814857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048C1F-0C10-47E9-B74E-848247685207}"/>
              </a:ext>
            </a:extLst>
          </p:cNvPr>
          <p:cNvSpPr>
            <a:spLocks noGrp="1"/>
          </p:cNvSpPr>
          <p:nvPr>
            <p:ph type="title"/>
          </p:nvPr>
        </p:nvSpPr>
        <p:spPr/>
        <p:txBody>
          <a:bodyPr/>
          <a:lstStyle/>
          <a:p>
            <a:r>
              <a:rPr lang="en-GB" dirty="0">
                <a:solidFill>
                  <a:srgbClr val="0070C0"/>
                </a:solidFill>
              </a:rPr>
              <a:t>Disreputable publishers and journals</a:t>
            </a:r>
            <a:endParaRPr lang="tr-TR" dirty="0">
              <a:solidFill>
                <a:srgbClr val="0070C0"/>
              </a:solidFill>
            </a:endParaRPr>
          </a:p>
        </p:txBody>
      </p:sp>
      <p:sp>
        <p:nvSpPr>
          <p:cNvPr id="3" name="İçerik Yer Tutucusu 2">
            <a:extLst>
              <a:ext uri="{FF2B5EF4-FFF2-40B4-BE49-F238E27FC236}">
                <a16:creationId xmlns:a16="http://schemas.microsoft.com/office/drawing/2014/main" id="{F6329C70-BD6C-44A0-9E6B-484DE46321B6}"/>
              </a:ext>
            </a:extLst>
          </p:cNvPr>
          <p:cNvSpPr>
            <a:spLocks noGrp="1"/>
          </p:cNvSpPr>
          <p:nvPr>
            <p:ph idx="1"/>
          </p:nvPr>
        </p:nvSpPr>
        <p:spPr>
          <a:xfrm>
            <a:off x="838200" y="2055303"/>
            <a:ext cx="10515600" cy="4121660"/>
          </a:xfrm>
        </p:spPr>
        <p:txBody>
          <a:bodyPr/>
          <a:lstStyle/>
          <a:p>
            <a:r>
              <a:rPr lang="en-GB" dirty="0">
                <a:solidFill>
                  <a:srgbClr val="0070C0"/>
                </a:solidFill>
              </a:rPr>
              <a:t>Often called predatory or potentially predatory (PPJs)</a:t>
            </a:r>
          </a:p>
          <a:p>
            <a:r>
              <a:rPr lang="en-GB" dirty="0">
                <a:solidFill>
                  <a:srgbClr val="0070C0"/>
                </a:solidFill>
              </a:rPr>
              <a:t>White lists and black lists (e.g. </a:t>
            </a:r>
            <a:r>
              <a:rPr lang="en-GB" dirty="0" err="1">
                <a:solidFill>
                  <a:srgbClr val="0070C0"/>
                </a:solidFill>
              </a:rPr>
              <a:t>Cabells</a:t>
            </a:r>
            <a:r>
              <a:rPr lang="en-GB" dirty="0">
                <a:solidFill>
                  <a:srgbClr val="0070C0"/>
                </a:solidFill>
              </a:rPr>
              <a:t>, Beall’s List)</a:t>
            </a:r>
          </a:p>
          <a:p>
            <a:r>
              <a:rPr lang="en-GB" dirty="0">
                <a:solidFill>
                  <a:srgbClr val="0070C0"/>
                </a:solidFill>
              </a:rPr>
              <a:t>Poor quality, only interested in making money</a:t>
            </a:r>
          </a:p>
          <a:p>
            <a:r>
              <a:rPr lang="en-GB" dirty="0">
                <a:solidFill>
                  <a:srgbClr val="0070C0"/>
                </a:solidFill>
              </a:rPr>
              <a:t>Weak or absent editorial and publishing services</a:t>
            </a:r>
          </a:p>
          <a:p>
            <a:r>
              <a:rPr lang="en-GB" dirty="0">
                <a:solidFill>
                  <a:srgbClr val="0070C0"/>
                </a:solidFill>
              </a:rPr>
              <a:t>Ineffective or no peer review</a:t>
            </a:r>
          </a:p>
          <a:p>
            <a:r>
              <a:rPr lang="en-GB" dirty="0">
                <a:solidFill>
                  <a:srgbClr val="0070C0"/>
                </a:solidFill>
              </a:rPr>
              <a:t>Non-specialist, publish anything submitted</a:t>
            </a:r>
          </a:p>
          <a:p>
            <a:r>
              <a:rPr lang="en-GB" dirty="0">
                <a:solidFill>
                  <a:srgbClr val="0070C0"/>
                </a:solidFill>
              </a:rPr>
              <a:t>Avoid publishing in any journal that is of dubious quality</a:t>
            </a:r>
          </a:p>
          <a:p>
            <a:endParaRPr lang="en-GB" dirty="0"/>
          </a:p>
        </p:txBody>
      </p:sp>
    </p:spTree>
    <p:extLst>
      <p:ext uri="{BB962C8B-B14F-4D97-AF65-F5344CB8AC3E}">
        <p14:creationId xmlns:p14="http://schemas.microsoft.com/office/powerpoint/2010/main" val="472427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048C1F-0C10-47E9-B74E-848247685207}"/>
              </a:ext>
            </a:extLst>
          </p:cNvPr>
          <p:cNvSpPr>
            <a:spLocks noGrp="1"/>
          </p:cNvSpPr>
          <p:nvPr>
            <p:ph type="title"/>
          </p:nvPr>
        </p:nvSpPr>
        <p:spPr/>
        <p:txBody>
          <a:bodyPr/>
          <a:lstStyle/>
          <a:p>
            <a:r>
              <a:rPr lang="en-GB" dirty="0">
                <a:solidFill>
                  <a:srgbClr val="0070C0"/>
                </a:solidFill>
              </a:rPr>
              <a:t>EPAD resources</a:t>
            </a:r>
            <a:endParaRPr lang="tr-TR" dirty="0">
              <a:solidFill>
                <a:srgbClr val="0070C0"/>
              </a:solidFill>
            </a:endParaRPr>
          </a:p>
        </p:txBody>
      </p:sp>
      <p:sp>
        <p:nvSpPr>
          <p:cNvPr id="3" name="İçerik Yer Tutucusu 2">
            <a:extLst>
              <a:ext uri="{FF2B5EF4-FFF2-40B4-BE49-F238E27FC236}">
                <a16:creationId xmlns:a16="http://schemas.microsoft.com/office/drawing/2014/main" id="{F6329C70-BD6C-44A0-9E6B-484DE46321B6}"/>
              </a:ext>
            </a:extLst>
          </p:cNvPr>
          <p:cNvSpPr>
            <a:spLocks noGrp="1"/>
          </p:cNvSpPr>
          <p:nvPr>
            <p:ph idx="1"/>
          </p:nvPr>
        </p:nvSpPr>
        <p:spPr>
          <a:xfrm>
            <a:off x="838200" y="2298583"/>
            <a:ext cx="10515600" cy="3878380"/>
          </a:xfrm>
        </p:spPr>
        <p:txBody>
          <a:bodyPr/>
          <a:lstStyle/>
          <a:p>
            <a:pPr marL="457200" lvl="0" indent="-342900" algn="l" rtl="0">
              <a:spcBef>
                <a:spcPts val="1000"/>
              </a:spcBef>
              <a:spcAft>
                <a:spcPts val="0"/>
              </a:spcAft>
              <a:buSzPts val="1800"/>
              <a:buChar char="•"/>
            </a:pPr>
            <a:r>
              <a:rPr lang="en-US" dirty="0">
                <a:solidFill>
                  <a:srgbClr val="0070C0"/>
                </a:solidFill>
              </a:rPr>
              <a:t>Checklist on identifying disreputable publishers and journals</a:t>
            </a:r>
          </a:p>
          <a:p>
            <a:pPr marL="457200" lvl="0" indent="-342900" algn="l" rtl="0">
              <a:spcBef>
                <a:spcPts val="0"/>
              </a:spcBef>
              <a:spcAft>
                <a:spcPts val="0"/>
              </a:spcAft>
              <a:buSzPts val="1800"/>
              <a:buChar char="•"/>
            </a:pPr>
            <a:r>
              <a:rPr lang="en-US" dirty="0">
                <a:solidFill>
                  <a:srgbClr val="0070C0"/>
                </a:solidFill>
              </a:rPr>
              <a:t>Guidance notes for Authors</a:t>
            </a:r>
          </a:p>
          <a:p>
            <a:pPr marL="457200" lvl="0" indent="-342900" algn="l" rtl="0">
              <a:spcBef>
                <a:spcPts val="0"/>
              </a:spcBef>
              <a:spcAft>
                <a:spcPts val="0"/>
              </a:spcAft>
              <a:buSzPts val="1800"/>
              <a:buChar char="•"/>
            </a:pPr>
            <a:r>
              <a:rPr lang="en-US" dirty="0">
                <a:solidFill>
                  <a:srgbClr val="0070C0"/>
                </a:solidFill>
              </a:rPr>
              <a:t>Guidance notes for Peer Reviewers</a:t>
            </a:r>
          </a:p>
          <a:p>
            <a:pPr marL="457200" lvl="0" indent="-342900" algn="l" rtl="0">
              <a:spcBef>
                <a:spcPts val="0"/>
              </a:spcBef>
              <a:spcAft>
                <a:spcPts val="0"/>
              </a:spcAft>
              <a:buSzPts val="1800"/>
              <a:buChar char="•"/>
            </a:pPr>
            <a:r>
              <a:rPr lang="en-US" u="sng" dirty="0">
                <a:solidFill>
                  <a:schemeClr val="hlink"/>
                </a:solidFill>
                <a:hlinkClick r:id="rId3"/>
              </a:rPr>
              <a:t>https://drive.google.com/drive/folders/1JqfpihgKYjq4mz-j73gxyly0iOz--dgY?usp=sharing</a:t>
            </a:r>
            <a:r>
              <a:rPr lang="en-US" dirty="0"/>
              <a:t> </a:t>
            </a:r>
          </a:p>
        </p:txBody>
      </p:sp>
    </p:spTree>
    <p:extLst>
      <p:ext uri="{BB962C8B-B14F-4D97-AF65-F5344CB8AC3E}">
        <p14:creationId xmlns:p14="http://schemas.microsoft.com/office/powerpoint/2010/main" val="246134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048C1F-0C10-47E9-B74E-848247685207}"/>
              </a:ext>
            </a:extLst>
          </p:cNvPr>
          <p:cNvSpPr>
            <a:spLocks noGrp="1"/>
          </p:cNvSpPr>
          <p:nvPr>
            <p:ph type="title"/>
          </p:nvPr>
        </p:nvSpPr>
        <p:spPr>
          <a:xfrm>
            <a:off x="972424" y="214123"/>
            <a:ext cx="8339356" cy="733833"/>
          </a:xfrm>
        </p:spPr>
        <p:txBody>
          <a:bodyPr>
            <a:normAutofit fontScale="90000"/>
          </a:bodyPr>
          <a:lstStyle/>
          <a:p>
            <a:r>
              <a:rPr lang="en-GB" dirty="0">
                <a:solidFill>
                  <a:srgbClr val="0070C0"/>
                </a:solidFill>
              </a:rPr>
              <a:t>A few clues for helping to identify PPJs</a:t>
            </a:r>
            <a:endParaRPr lang="tr-TR" dirty="0">
              <a:solidFill>
                <a:srgbClr val="0070C0"/>
              </a:solidFill>
            </a:endParaRPr>
          </a:p>
        </p:txBody>
      </p:sp>
      <p:sp>
        <p:nvSpPr>
          <p:cNvPr id="3" name="İçerik Yer Tutucusu 2">
            <a:extLst>
              <a:ext uri="{FF2B5EF4-FFF2-40B4-BE49-F238E27FC236}">
                <a16:creationId xmlns:a16="http://schemas.microsoft.com/office/drawing/2014/main" id="{F6329C70-BD6C-44A0-9E6B-484DE46321B6}"/>
              </a:ext>
            </a:extLst>
          </p:cNvPr>
          <p:cNvSpPr>
            <a:spLocks noGrp="1"/>
          </p:cNvSpPr>
          <p:nvPr>
            <p:ph idx="1"/>
          </p:nvPr>
        </p:nvSpPr>
        <p:spPr>
          <a:xfrm>
            <a:off x="511728" y="947956"/>
            <a:ext cx="10842072" cy="5771626"/>
          </a:xfrm>
        </p:spPr>
        <p:txBody>
          <a:bodyPr>
            <a:normAutofit fontScale="85000" lnSpcReduction="20000"/>
          </a:bodyPr>
          <a:lstStyle/>
          <a:p>
            <a:pPr marL="285750" indent="-285750">
              <a:spcAft>
                <a:spcPts val="600"/>
              </a:spcAft>
              <a:buFont typeface="Arial" panose="020B0604020202020204" pitchFamily="34" charset="0"/>
              <a:buChar char="•"/>
            </a:pPr>
            <a:r>
              <a:rPr lang="en-GB" sz="2800" dirty="0">
                <a:solidFill>
                  <a:srgbClr val="0070C0"/>
                </a:solidFill>
              </a:rPr>
              <a:t>The papers of the journal are of poor research quality</a:t>
            </a:r>
            <a:endParaRPr lang="en-GB" sz="800" dirty="0">
              <a:solidFill>
                <a:srgbClr val="0070C0"/>
              </a:solidFill>
            </a:endParaRPr>
          </a:p>
          <a:p>
            <a:pPr marL="285750" indent="-285750">
              <a:spcAft>
                <a:spcPts val="600"/>
              </a:spcAft>
              <a:buFont typeface="Arial" panose="020B0604020202020204" pitchFamily="34" charset="0"/>
              <a:buChar char="•"/>
            </a:pPr>
            <a:r>
              <a:rPr lang="en-GB" sz="2800" dirty="0">
                <a:solidFill>
                  <a:srgbClr val="0070C0"/>
                </a:solidFill>
              </a:rPr>
              <a:t>The journal website does not present an editorial board (or has fake board members)</a:t>
            </a:r>
            <a:endParaRPr lang="en-GB" sz="1100" dirty="0">
              <a:solidFill>
                <a:srgbClr val="0070C0"/>
              </a:solidFill>
            </a:endParaRPr>
          </a:p>
          <a:p>
            <a:pPr marL="285750" indent="-285750">
              <a:spcAft>
                <a:spcPts val="600"/>
              </a:spcAft>
              <a:buFont typeface="Arial" panose="020B0604020202020204" pitchFamily="34" charset="0"/>
              <a:buChar char="•"/>
            </a:pPr>
            <a:r>
              <a:rPr lang="en-GB" sz="2800" dirty="0">
                <a:solidFill>
                  <a:srgbClr val="0070C0"/>
                </a:solidFill>
              </a:rPr>
              <a:t>Incorrect or strange address of the editorial office</a:t>
            </a:r>
            <a:endParaRPr lang="en-GB" sz="1100" dirty="0">
              <a:solidFill>
                <a:srgbClr val="0070C0"/>
              </a:solidFill>
            </a:endParaRPr>
          </a:p>
          <a:p>
            <a:pPr marL="285750" indent="-285750">
              <a:spcAft>
                <a:spcPts val="600"/>
              </a:spcAft>
              <a:buFont typeface="Arial" panose="020B0604020202020204" pitchFamily="34" charset="0"/>
              <a:buChar char="•"/>
            </a:pPr>
            <a:r>
              <a:rPr lang="en-GB" sz="2800" dirty="0">
                <a:solidFill>
                  <a:srgbClr val="0070C0"/>
                </a:solidFill>
              </a:rPr>
              <a:t>The journal title claims a national affiliation that does not match its location </a:t>
            </a:r>
            <a:endParaRPr lang="en-GB" sz="1100" dirty="0">
              <a:solidFill>
                <a:srgbClr val="0070C0"/>
              </a:solidFill>
            </a:endParaRPr>
          </a:p>
          <a:p>
            <a:pPr marL="285750" indent="-285750">
              <a:spcAft>
                <a:spcPts val="600"/>
              </a:spcAft>
              <a:buFont typeface="Arial" panose="020B0604020202020204" pitchFamily="34" charset="0"/>
              <a:buChar char="•"/>
            </a:pPr>
            <a:r>
              <a:rPr lang="en-GB" sz="2800" dirty="0">
                <a:solidFill>
                  <a:srgbClr val="0070C0"/>
                </a:solidFill>
              </a:rPr>
              <a:t>The publishing schedule is not clearly stated (or impossibly short &amp; frequent)</a:t>
            </a:r>
            <a:endParaRPr lang="en-GB" sz="1100" dirty="0">
              <a:solidFill>
                <a:srgbClr val="0070C0"/>
              </a:solidFill>
            </a:endParaRPr>
          </a:p>
          <a:p>
            <a:pPr marL="285750" indent="-285750">
              <a:spcAft>
                <a:spcPts val="600"/>
              </a:spcAft>
              <a:buFont typeface="Arial" panose="020B0604020202020204" pitchFamily="34" charset="0"/>
              <a:buChar char="•"/>
            </a:pPr>
            <a:r>
              <a:rPr lang="en-GB" sz="2800" dirty="0">
                <a:solidFill>
                  <a:srgbClr val="0070C0"/>
                </a:solidFill>
              </a:rPr>
              <a:t>The journal mimics another journal title or the website of a reputable journal</a:t>
            </a:r>
            <a:endParaRPr lang="en-GB" sz="1100" dirty="0">
              <a:solidFill>
                <a:srgbClr val="0070C0"/>
              </a:solidFill>
            </a:endParaRPr>
          </a:p>
          <a:p>
            <a:pPr marL="285750" indent="-285750">
              <a:spcAft>
                <a:spcPts val="600"/>
              </a:spcAft>
              <a:buFont typeface="Arial" panose="020B0604020202020204" pitchFamily="34" charset="0"/>
              <a:buChar char="•"/>
            </a:pPr>
            <a:r>
              <a:rPr lang="en-GB" sz="2800" dirty="0">
                <a:solidFill>
                  <a:srgbClr val="0070C0"/>
                </a:solidFill>
              </a:rPr>
              <a:t>Claim of high impact factor despite the fact that the journal is relatively new</a:t>
            </a:r>
            <a:endParaRPr lang="en-GB" sz="1100" dirty="0">
              <a:solidFill>
                <a:srgbClr val="0070C0"/>
              </a:solidFill>
            </a:endParaRPr>
          </a:p>
          <a:p>
            <a:pPr marL="285750" indent="-285750">
              <a:spcAft>
                <a:spcPts val="600"/>
              </a:spcAft>
              <a:buFont typeface="Arial" panose="020B0604020202020204" pitchFamily="34" charset="0"/>
              <a:buChar char="•"/>
            </a:pPr>
            <a:r>
              <a:rPr lang="en-GB" sz="2800" dirty="0">
                <a:solidFill>
                  <a:srgbClr val="0070C0"/>
                </a:solidFill>
              </a:rPr>
              <a:t>The journal includes articles outside its stated scope</a:t>
            </a:r>
            <a:endParaRPr lang="en-GB" sz="1100" dirty="0">
              <a:solidFill>
                <a:srgbClr val="0070C0"/>
              </a:solidFill>
            </a:endParaRPr>
          </a:p>
          <a:p>
            <a:pPr marL="285750" indent="-285750">
              <a:spcAft>
                <a:spcPts val="600"/>
              </a:spcAft>
              <a:buFont typeface="Arial" panose="020B0604020202020204" pitchFamily="34" charset="0"/>
              <a:buChar char="•"/>
            </a:pPr>
            <a:r>
              <a:rPr lang="en-GB" sz="2800" dirty="0">
                <a:solidFill>
                  <a:srgbClr val="0070C0"/>
                </a:solidFill>
              </a:rPr>
              <a:t>Unsolicited invitation to submit an article for publication</a:t>
            </a:r>
            <a:endParaRPr lang="en-GB" sz="1100" dirty="0">
              <a:solidFill>
                <a:srgbClr val="0070C0"/>
              </a:solidFill>
            </a:endParaRPr>
          </a:p>
          <a:p>
            <a:pPr marL="285750" indent="-285750">
              <a:spcAft>
                <a:spcPts val="600"/>
              </a:spcAft>
              <a:buFont typeface="Arial" panose="020B0604020202020204" pitchFamily="34" charset="0"/>
              <a:buChar char="•"/>
            </a:pPr>
            <a:r>
              <a:rPr lang="en-GB" sz="2800" dirty="0">
                <a:solidFill>
                  <a:srgbClr val="0070C0"/>
                </a:solidFill>
              </a:rPr>
              <a:t>Emails from the journal editor and web site are written in poor language</a:t>
            </a:r>
          </a:p>
          <a:p>
            <a:pPr marL="285750" indent="-285750">
              <a:spcAft>
                <a:spcPts val="600"/>
              </a:spcAft>
              <a:buFont typeface="Arial" panose="020B0604020202020204" pitchFamily="34" charset="0"/>
              <a:buChar char="•"/>
            </a:pPr>
            <a:r>
              <a:rPr lang="en-GB" sz="2800" dirty="0">
                <a:solidFill>
                  <a:srgbClr val="0070C0"/>
                </a:solidFill>
              </a:rPr>
              <a:t>Vague journal title (international – research – scientific - global)</a:t>
            </a:r>
          </a:p>
          <a:p>
            <a:pPr marL="285750" indent="-285750">
              <a:spcAft>
                <a:spcPts val="600"/>
              </a:spcAft>
              <a:buFont typeface="Arial" panose="020B0604020202020204" pitchFamily="34" charset="0"/>
              <a:buChar char="•"/>
            </a:pPr>
            <a:r>
              <a:rPr lang="en-GB" dirty="0">
                <a:solidFill>
                  <a:srgbClr val="0070C0"/>
                </a:solidFill>
              </a:rPr>
              <a:t>Editors have </a:t>
            </a:r>
            <a:r>
              <a:rPr lang="en-GB" dirty="0" err="1">
                <a:solidFill>
                  <a:srgbClr val="0070C0"/>
                </a:solidFill>
              </a:rPr>
              <a:t>gmail</a:t>
            </a:r>
            <a:r>
              <a:rPr lang="en-GB" dirty="0">
                <a:solidFill>
                  <a:srgbClr val="0070C0"/>
                </a:solidFill>
              </a:rPr>
              <a:t> accounts or similar</a:t>
            </a:r>
            <a:endParaRPr lang="en-GB" sz="2800" dirty="0">
              <a:solidFill>
                <a:srgbClr val="0070C0"/>
              </a:solidFill>
            </a:endParaRPr>
          </a:p>
        </p:txBody>
      </p:sp>
    </p:spTree>
    <p:extLst>
      <p:ext uri="{BB962C8B-B14F-4D97-AF65-F5344CB8AC3E}">
        <p14:creationId xmlns:p14="http://schemas.microsoft.com/office/powerpoint/2010/main" val="63774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048C1F-0C10-47E9-B74E-848247685207}"/>
              </a:ext>
            </a:extLst>
          </p:cNvPr>
          <p:cNvSpPr>
            <a:spLocks noGrp="1"/>
          </p:cNvSpPr>
          <p:nvPr>
            <p:ph type="title"/>
          </p:nvPr>
        </p:nvSpPr>
        <p:spPr/>
        <p:txBody>
          <a:bodyPr/>
          <a:lstStyle/>
          <a:p>
            <a:r>
              <a:rPr lang="en-US" dirty="0">
                <a:solidFill>
                  <a:srgbClr val="0070C0"/>
                </a:solidFill>
              </a:rPr>
              <a:t>Contents</a:t>
            </a:r>
            <a:endParaRPr lang="tr-TR" dirty="0">
              <a:solidFill>
                <a:srgbClr val="0070C0"/>
              </a:solidFill>
            </a:endParaRPr>
          </a:p>
        </p:txBody>
      </p:sp>
      <p:graphicFrame>
        <p:nvGraphicFramePr>
          <p:cNvPr id="6" name="Diagram 5">
            <a:extLst>
              <a:ext uri="{FF2B5EF4-FFF2-40B4-BE49-F238E27FC236}">
                <a16:creationId xmlns:a16="http://schemas.microsoft.com/office/drawing/2014/main" id="{76EB2F88-129C-FA93-7C5B-191E19883CA7}"/>
              </a:ext>
            </a:extLst>
          </p:cNvPr>
          <p:cNvGraphicFramePr/>
          <p:nvPr>
            <p:extLst>
              <p:ext uri="{D42A27DB-BD31-4B8C-83A1-F6EECF244321}">
                <p14:modId xmlns:p14="http://schemas.microsoft.com/office/powerpoint/2010/main" val="3049446103"/>
              </p:ext>
            </p:extLst>
          </p:nvPr>
        </p:nvGraphicFramePr>
        <p:xfrm>
          <a:off x="1224792" y="1690688"/>
          <a:ext cx="9311780" cy="3691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1962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048C1F-0C10-47E9-B74E-848247685207}"/>
              </a:ext>
            </a:extLst>
          </p:cNvPr>
          <p:cNvSpPr>
            <a:spLocks noGrp="1"/>
          </p:cNvSpPr>
          <p:nvPr>
            <p:ph type="title"/>
          </p:nvPr>
        </p:nvSpPr>
        <p:spPr>
          <a:xfrm>
            <a:off x="838200" y="314791"/>
            <a:ext cx="8322578" cy="566053"/>
          </a:xfrm>
        </p:spPr>
        <p:txBody>
          <a:bodyPr>
            <a:normAutofit fontScale="90000"/>
          </a:bodyPr>
          <a:lstStyle/>
          <a:p>
            <a:r>
              <a:rPr lang="en-US" dirty="0"/>
              <a:t>Fake conferences, for example:</a:t>
            </a:r>
            <a:endParaRPr lang="tr-TR" dirty="0"/>
          </a:p>
        </p:txBody>
      </p:sp>
      <p:sp>
        <p:nvSpPr>
          <p:cNvPr id="3" name="İçerik Yer Tutucusu 2">
            <a:extLst>
              <a:ext uri="{FF2B5EF4-FFF2-40B4-BE49-F238E27FC236}">
                <a16:creationId xmlns:a16="http://schemas.microsoft.com/office/drawing/2014/main" id="{F6329C70-BD6C-44A0-9E6B-484DE46321B6}"/>
              </a:ext>
            </a:extLst>
          </p:cNvPr>
          <p:cNvSpPr>
            <a:spLocks noGrp="1"/>
          </p:cNvSpPr>
          <p:nvPr>
            <p:ph idx="1"/>
          </p:nvPr>
        </p:nvSpPr>
        <p:spPr>
          <a:xfrm>
            <a:off x="838200" y="2164359"/>
            <a:ext cx="10515600" cy="4572001"/>
          </a:xfrm>
        </p:spPr>
        <p:txBody>
          <a:bodyPr>
            <a:normAutofit fontScale="85000" lnSpcReduction="20000"/>
          </a:bodyPr>
          <a:lstStyle/>
          <a:p>
            <a:pPr marL="0" marR="0" indent="0">
              <a:spcBef>
                <a:spcPts val="0"/>
              </a:spcBef>
              <a:spcAft>
                <a:spcPts val="800"/>
              </a:spcAft>
              <a:buNone/>
            </a:pPr>
            <a:r>
              <a:rPr lang="en-US" sz="1800" b="1">
                <a:effectLst/>
                <a:latin typeface="Times New Roman" panose="02020603050405020304" pitchFamily="18" charset="0"/>
              </a:rPr>
              <a:t>Dear Irene Glendinning,</a:t>
            </a:r>
          </a:p>
          <a:p>
            <a:pPr marL="0" marR="0" indent="0">
              <a:spcBef>
                <a:spcPts val="0"/>
              </a:spcBef>
              <a:spcAft>
                <a:spcPts val="800"/>
              </a:spcAft>
              <a:buNone/>
            </a:pPr>
            <a:r>
              <a:rPr lang="en-US" sz="1800">
                <a:effectLst/>
                <a:latin typeface="Times New Roman" panose="02020603050405020304" pitchFamily="18" charset="0"/>
              </a:rPr>
              <a:t>Greetings from Eurasia conferences!</a:t>
            </a:r>
            <a:endParaRPr lang="en-US" sz="1800">
              <a:effectLst/>
              <a:latin typeface="Calibri" panose="020F0502020204030204" pitchFamily="34" charset="0"/>
            </a:endParaRPr>
          </a:p>
          <a:p>
            <a:pPr marL="0" marR="0" indent="0" algn="just">
              <a:spcBef>
                <a:spcPts val="0"/>
              </a:spcBef>
              <a:spcAft>
                <a:spcPts val="1200"/>
              </a:spcAft>
              <a:buNone/>
            </a:pPr>
            <a:r>
              <a:rPr lang="en-US" sz="1800">
                <a:effectLst/>
                <a:latin typeface="Times New Roman" panose="02020603050405020304" pitchFamily="18" charset="0"/>
              </a:rPr>
              <a:t>With great pleasure, we invite you to join our prestigious event “3rd World Conference on Arts, Humanities, Social Sciences, and Education” which is all set to take place during Oct 16-17, 2023 and will have both online and on-site versions in Paris, France. We are delighted to have you as a potential speaker for our conference. As a distinguished expert in your field, your valuable insights will undoubtedly enrich our event and contribute to meaningful discussions among academics, researchers, and professionals from around the world.</a:t>
            </a:r>
            <a:endParaRPr lang="en-US" sz="1800">
              <a:effectLst/>
              <a:latin typeface="Calibri" panose="020F0502020204030204" pitchFamily="34" charset="0"/>
            </a:endParaRPr>
          </a:p>
          <a:p>
            <a:pPr marL="0" marR="0" indent="0">
              <a:spcBef>
                <a:spcPts val="0"/>
              </a:spcBef>
              <a:spcAft>
                <a:spcPts val="0"/>
              </a:spcAft>
              <a:buNone/>
            </a:pPr>
            <a:r>
              <a:rPr lang="en-US" sz="1800">
                <a:effectLst/>
                <a:latin typeface="Times New Roman" panose="02020603050405020304" pitchFamily="18" charset="0"/>
              </a:rPr>
              <a:t>For more details please visit: </a:t>
            </a:r>
            <a:r>
              <a:rPr lang="en-US" sz="1800">
                <a:solidFill>
                  <a:srgbClr val="0000FF"/>
                </a:solidFill>
                <a:effectLst/>
                <a:latin typeface="Times New Roman" panose="02020603050405020304" pitchFamily="18" charset="0"/>
                <a:hlinkClick r:id="rId3"/>
              </a:rPr>
              <a:t>https://eurasiaconferences.com/events/paris/2023/arts-humanities-social-sciences-and-education/</a:t>
            </a:r>
            <a:br>
              <a:rPr lang="en-US"/>
            </a:br>
            <a:br>
              <a:rPr lang="en-US"/>
            </a:br>
            <a:r>
              <a:rPr lang="en-US" sz="1800">
                <a:effectLst/>
                <a:latin typeface="Times New Roman" panose="02020603050405020304" pitchFamily="18" charset="0"/>
              </a:rPr>
              <a:t>Kindly submit your abstract as a positive acknowledgment and get an additional 25% discount on the registration fee</a:t>
            </a:r>
            <a:endParaRPr lang="en-US" sz="1800">
              <a:effectLst/>
              <a:latin typeface="Calibri" panose="020F0502020204030204" pitchFamily="34" charset="0"/>
            </a:endParaRPr>
          </a:p>
          <a:p>
            <a:pPr marL="0" marR="0" indent="0">
              <a:spcBef>
                <a:spcPts val="0"/>
              </a:spcBef>
              <a:spcAft>
                <a:spcPts val="800"/>
              </a:spcAft>
              <a:buNone/>
            </a:pPr>
            <a:br>
              <a:rPr lang="en-US" sz="1800">
                <a:effectLst/>
                <a:latin typeface="Times New Roman" panose="02020603050405020304" pitchFamily="18" charset="0"/>
              </a:rPr>
            </a:br>
            <a:endParaRPr lang="en-US" sz="1800">
              <a:effectLst/>
              <a:latin typeface="Calibri" panose="020F0502020204030204" pitchFamily="34" charset="0"/>
            </a:endParaRPr>
          </a:p>
          <a:p>
            <a:pPr marL="0" marR="0" indent="0">
              <a:spcBef>
                <a:spcPts val="0"/>
              </a:spcBef>
              <a:spcAft>
                <a:spcPts val="800"/>
              </a:spcAft>
              <a:buNone/>
            </a:pPr>
            <a:r>
              <a:rPr lang="en-US" sz="1800">
                <a:effectLst/>
                <a:latin typeface="Times New Roman" panose="02020603050405020304" pitchFamily="18" charset="0"/>
              </a:rPr>
              <a:t>We believe that your presence will be a great addition to the WCAHSSE-Paris-2023 stage. If you have any questions or need clarification, please feel free to contact me anytime</a:t>
            </a:r>
            <a:br>
              <a:rPr lang="en-US" sz="1800">
                <a:effectLst/>
                <a:latin typeface="Calibri" panose="020F0502020204030204" pitchFamily="34" charset="0"/>
              </a:rPr>
            </a:br>
            <a:endParaRPr lang="en-US" sz="1800">
              <a:effectLst/>
              <a:latin typeface="Calibri" panose="020F0502020204030204" pitchFamily="34" charset="0"/>
            </a:endParaRPr>
          </a:p>
          <a:p>
            <a:pPr marL="0" marR="0" indent="0">
              <a:spcBef>
                <a:spcPts val="0"/>
              </a:spcBef>
              <a:spcAft>
                <a:spcPts val="800"/>
              </a:spcAft>
              <a:buNone/>
            </a:pPr>
            <a:r>
              <a:rPr lang="en-US" sz="1800">
                <a:effectLst/>
                <a:latin typeface="Times New Roman" panose="02020603050405020304" pitchFamily="18" charset="0"/>
              </a:rPr>
              <a:t>Anticipating a positive reply from your end</a:t>
            </a:r>
            <a:br>
              <a:rPr lang="en-US" sz="1800">
                <a:effectLst/>
                <a:latin typeface="Times New Roman" panose="02020603050405020304" pitchFamily="18" charset="0"/>
              </a:rPr>
            </a:br>
            <a:br>
              <a:rPr lang="en-US" sz="1800">
                <a:effectLst/>
                <a:latin typeface="Times New Roman" panose="02020603050405020304" pitchFamily="18" charset="0"/>
              </a:rPr>
            </a:br>
            <a:br>
              <a:rPr lang="en-US" sz="1800">
                <a:effectLst/>
                <a:latin typeface="Times New Roman" panose="02020603050405020304" pitchFamily="18" charset="0"/>
              </a:rPr>
            </a:br>
            <a:r>
              <a:rPr lang="en-US" sz="1800">
                <a:effectLst/>
                <a:latin typeface="Times New Roman" panose="02020603050405020304" pitchFamily="18" charset="0"/>
              </a:rPr>
              <a:t>Best Regards,</a:t>
            </a:r>
            <a:br>
              <a:rPr lang="en-US" sz="1800">
                <a:effectLst/>
                <a:latin typeface="Times New Roman" panose="02020603050405020304" pitchFamily="18" charset="0"/>
              </a:rPr>
            </a:br>
            <a:r>
              <a:rPr lang="en-US" sz="1800">
                <a:effectLst/>
                <a:latin typeface="Times New Roman" panose="02020603050405020304" pitchFamily="18" charset="0"/>
              </a:rPr>
              <a:t>Maggie Grace</a:t>
            </a:r>
            <a:br>
              <a:rPr lang="en-US" sz="1800">
                <a:effectLst/>
                <a:latin typeface="Times New Roman" panose="02020603050405020304" pitchFamily="18" charset="0"/>
              </a:rPr>
            </a:br>
            <a:r>
              <a:rPr lang="en-US" sz="1800">
                <a:effectLst/>
                <a:latin typeface="Times New Roman" panose="02020603050405020304" pitchFamily="18" charset="0"/>
              </a:rPr>
              <a:t>Program Manager | WCAHSSE-Paris-2023</a:t>
            </a:r>
            <a:br>
              <a:rPr lang="en-US" sz="1800">
                <a:effectLst/>
                <a:latin typeface="Times New Roman" panose="02020603050405020304" pitchFamily="18" charset="0"/>
              </a:rPr>
            </a:br>
            <a:r>
              <a:rPr lang="en-US" sz="1800">
                <a:effectLst/>
                <a:latin typeface="Times New Roman" panose="02020603050405020304" pitchFamily="18" charset="0"/>
              </a:rPr>
              <a:t>Eurasia Conferences</a:t>
            </a:r>
            <a:br>
              <a:rPr lang="en-US" sz="1800">
                <a:effectLst/>
                <a:latin typeface="Times New Roman" panose="02020603050405020304" pitchFamily="18" charset="0"/>
              </a:rPr>
            </a:br>
            <a:r>
              <a:rPr lang="en-US" sz="1800">
                <a:effectLst/>
                <a:latin typeface="Times New Roman" panose="02020603050405020304" pitchFamily="18" charset="0"/>
              </a:rPr>
              <a:t>Kemp House, 152-160 City Road, London, EC1V 2NX.</a:t>
            </a:r>
            <a:r>
              <a:rPr lang="en-US">
                <a:effectLst/>
              </a:rPr>
              <a:t> </a:t>
            </a:r>
            <a:endParaRPr lang="tr-TR" dirty="0"/>
          </a:p>
        </p:txBody>
      </p:sp>
      <p:sp>
        <p:nvSpPr>
          <p:cNvPr id="5" name="TextBox 4">
            <a:extLst>
              <a:ext uri="{FF2B5EF4-FFF2-40B4-BE49-F238E27FC236}">
                <a16:creationId xmlns:a16="http://schemas.microsoft.com/office/drawing/2014/main" id="{03E6C010-1CDB-0DC6-039C-DC09E36330B1}"/>
              </a:ext>
            </a:extLst>
          </p:cNvPr>
          <p:cNvSpPr txBox="1"/>
          <p:nvPr/>
        </p:nvSpPr>
        <p:spPr>
          <a:xfrm>
            <a:off x="838200" y="1717690"/>
            <a:ext cx="7575958" cy="369332"/>
          </a:xfrm>
          <a:prstGeom prst="rect">
            <a:avLst/>
          </a:prstGeom>
          <a:noFill/>
        </p:spPr>
        <p:txBody>
          <a:bodyPr wrap="square">
            <a:spAutoFit/>
          </a:bodyPr>
          <a:lstStyle/>
          <a:p>
            <a:r>
              <a:rPr lang="en-US" b="1" i="0" dirty="0">
                <a:solidFill>
                  <a:srgbClr val="242424"/>
                </a:solidFill>
                <a:effectLst/>
                <a:latin typeface="Segoe UI" panose="020B0502040204020203" pitchFamily="34" charset="0"/>
              </a:rPr>
              <a:t>Subject: Paris Awaits: WCAHSSE-Paris-2023 Early Bird Discount</a:t>
            </a:r>
            <a:endParaRPr lang="en-GB" dirty="0"/>
          </a:p>
        </p:txBody>
      </p:sp>
      <p:sp>
        <p:nvSpPr>
          <p:cNvPr id="6" name="Rectangle 1">
            <a:extLst>
              <a:ext uri="{FF2B5EF4-FFF2-40B4-BE49-F238E27FC236}">
                <a16:creationId xmlns:a16="http://schemas.microsoft.com/office/drawing/2014/main" id="{6653D782-309F-4679-962D-2E489AF36C8D}"/>
              </a:ext>
            </a:extLst>
          </p:cNvPr>
          <p:cNvSpPr>
            <a:spLocks noChangeArrowheads="1"/>
          </p:cNvSpPr>
          <p:nvPr/>
        </p:nvSpPr>
        <p:spPr bwMode="auto">
          <a:xfrm>
            <a:off x="639661" y="968603"/>
            <a:ext cx="4036746"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424242"/>
                </a:solidFill>
                <a:effectLst/>
                <a:latin typeface="inherit"/>
                <a:cs typeface="Segoe UI" panose="020B0502040204020203" pitchFamily="34" charset="0"/>
              </a:rPr>
              <a:t>From: humanities@eurasiaconferences.org</a:t>
            </a:r>
            <a:endParaRPr kumimoji="0" lang="en-US" altLang="en-US" b="0" i="0" u="none" strike="noStrike" cap="none" normalizeH="0" baseline="0" dirty="0">
              <a:ln>
                <a:noFill/>
              </a:ln>
              <a:solidFill>
                <a:srgbClr val="424242"/>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2">
            <a:extLst>
              <a:ext uri="{FF2B5EF4-FFF2-40B4-BE49-F238E27FC236}">
                <a16:creationId xmlns:a16="http://schemas.microsoft.com/office/drawing/2014/main" id="{54E422BF-C658-CBEA-1574-920A81423D4C}"/>
              </a:ext>
            </a:extLst>
          </p:cNvPr>
          <p:cNvSpPr>
            <a:spLocks noChangeArrowheads="1"/>
          </p:cNvSpPr>
          <p:nvPr/>
        </p:nvSpPr>
        <p:spPr bwMode="auto">
          <a:xfrm>
            <a:off x="4999489" y="983055"/>
            <a:ext cx="2088859"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424242"/>
                </a:solidFill>
                <a:effectLst/>
                <a:latin typeface="inherit"/>
                <a:cs typeface="Segoe UI" panose="020B0502040204020203" pitchFamily="34" charset="0"/>
              </a:rPr>
              <a:t>To: Irene Glendinning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F026EAF2-CC3E-5AE2-5009-7681AD0D638A}"/>
              </a:ext>
            </a:extLst>
          </p:cNvPr>
          <p:cNvSpPr txBox="1"/>
          <p:nvPr/>
        </p:nvSpPr>
        <p:spPr>
          <a:xfrm>
            <a:off x="564160" y="1271021"/>
            <a:ext cx="2967605" cy="369332"/>
          </a:xfrm>
          <a:prstGeom prst="rect">
            <a:avLst/>
          </a:prstGeom>
          <a:noFill/>
        </p:spPr>
        <p:txBody>
          <a:bodyPr wrap="square">
            <a:spAutoFit/>
          </a:bodyPr>
          <a:lstStyle/>
          <a:p>
            <a:r>
              <a:rPr lang="en-GB" b="0" i="0" dirty="0">
                <a:solidFill>
                  <a:srgbClr val="424242"/>
                </a:solidFill>
                <a:effectLst/>
                <a:latin typeface="Segoe UI" panose="020B0502040204020203" pitchFamily="34" charset="0"/>
              </a:rPr>
              <a:t>Mon 21/08/2023 06:09</a:t>
            </a:r>
            <a:endParaRPr lang="en-GB" dirty="0"/>
          </a:p>
        </p:txBody>
      </p:sp>
    </p:spTree>
    <p:extLst>
      <p:ext uri="{BB962C8B-B14F-4D97-AF65-F5344CB8AC3E}">
        <p14:creationId xmlns:p14="http://schemas.microsoft.com/office/powerpoint/2010/main" val="1948025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048C1F-0C10-47E9-B74E-848247685207}"/>
              </a:ext>
            </a:extLst>
          </p:cNvPr>
          <p:cNvSpPr>
            <a:spLocks noGrp="1"/>
          </p:cNvSpPr>
          <p:nvPr>
            <p:ph type="title"/>
          </p:nvPr>
        </p:nvSpPr>
        <p:spPr>
          <a:xfrm>
            <a:off x="838200" y="365125"/>
            <a:ext cx="7324288" cy="1325563"/>
          </a:xfrm>
        </p:spPr>
        <p:txBody>
          <a:bodyPr>
            <a:normAutofit/>
          </a:bodyPr>
          <a:lstStyle/>
          <a:p>
            <a:r>
              <a:rPr lang="pt-PT" dirty="0">
                <a:solidFill>
                  <a:srgbClr val="0070C0"/>
                </a:solidFill>
              </a:rPr>
              <a:t>Distinguishing reputable from disreputable</a:t>
            </a:r>
            <a:endParaRPr lang="tr-TR" dirty="0">
              <a:solidFill>
                <a:srgbClr val="0070C0"/>
              </a:solidFill>
            </a:endParaRPr>
          </a:p>
        </p:txBody>
      </p:sp>
      <p:sp>
        <p:nvSpPr>
          <p:cNvPr id="7" name="TextBox 6">
            <a:extLst>
              <a:ext uri="{FF2B5EF4-FFF2-40B4-BE49-F238E27FC236}">
                <a16:creationId xmlns:a16="http://schemas.microsoft.com/office/drawing/2014/main" id="{4A9EA119-68B9-0D20-9CE4-A585A9DD0B8D}"/>
              </a:ext>
            </a:extLst>
          </p:cNvPr>
          <p:cNvSpPr txBox="1"/>
          <p:nvPr/>
        </p:nvSpPr>
        <p:spPr>
          <a:xfrm>
            <a:off x="679508" y="1971414"/>
            <a:ext cx="10544962" cy="5632311"/>
          </a:xfrm>
          <a:prstGeom prst="rect">
            <a:avLst/>
          </a:prstGeom>
          <a:noFill/>
        </p:spPr>
        <p:txBody>
          <a:bodyPr wrap="square">
            <a:spAutoFit/>
          </a:bodyPr>
          <a:lstStyle/>
          <a:p>
            <a:pPr lvl="0"/>
            <a:r>
              <a:rPr lang="pt-PT" sz="3600" dirty="0">
                <a:solidFill>
                  <a:srgbClr val="0070C0"/>
                </a:solidFill>
              </a:rPr>
              <a:t>Look at the following examples and discuss any clues about whether this publisher / journal is reputable or disreputable.</a:t>
            </a:r>
          </a:p>
          <a:p>
            <a:pPr marL="571500" lvl="0" indent="-571500">
              <a:buFont typeface="Arial" panose="020B0604020202020204" pitchFamily="34" charset="0"/>
              <a:buChar char="•"/>
            </a:pPr>
            <a:r>
              <a:rPr lang="pt-PT" sz="3600" dirty="0">
                <a:solidFill>
                  <a:srgbClr val="0070C0"/>
                </a:solidFill>
              </a:rPr>
              <a:t>What in the example gives you confidence that this publisher / journal / conference is reputable?</a:t>
            </a:r>
            <a:endParaRPr lang="en-TR" sz="3600" dirty="0">
              <a:solidFill>
                <a:srgbClr val="0070C0"/>
              </a:solidFill>
            </a:endParaRPr>
          </a:p>
          <a:p>
            <a:pPr marL="571500" lvl="0" indent="-571500">
              <a:buFont typeface="Arial" panose="020B0604020202020204" pitchFamily="34" charset="0"/>
              <a:buChar char="•"/>
            </a:pPr>
            <a:r>
              <a:rPr lang="pt-PT" sz="3600" dirty="0">
                <a:solidFill>
                  <a:srgbClr val="0070C0"/>
                </a:solidFill>
              </a:rPr>
              <a:t>What evidence can you find that the publisher / journal / conference call is poor quality or predatory?</a:t>
            </a:r>
            <a:endParaRPr lang="en-TR" sz="3600" dirty="0">
              <a:solidFill>
                <a:srgbClr val="0070C0"/>
              </a:solidFill>
            </a:endParaRPr>
          </a:p>
          <a:p>
            <a:pPr lvl="0"/>
            <a:endParaRPr lang="pt-PT" sz="3600" dirty="0">
              <a:solidFill>
                <a:srgbClr val="0070C0"/>
              </a:solidFill>
            </a:endParaRPr>
          </a:p>
          <a:p>
            <a:pPr lvl="0"/>
            <a:endParaRPr lang="en-TR" sz="3600" dirty="0">
              <a:solidFill>
                <a:srgbClr val="0070C0"/>
              </a:solidFill>
            </a:endParaRPr>
          </a:p>
        </p:txBody>
      </p:sp>
    </p:spTree>
    <p:extLst>
      <p:ext uri="{BB962C8B-B14F-4D97-AF65-F5344CB8AC3E}">
        <p14:creationId xmlns:p14="http://schemas.microsoft.com/office/powerpoint/2010/main" val="2816840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Google Shape;374;g257a924df75_0_18">
            <a:extLst>
              <a:ext uri="{FF2B5EF4-FFF2-40B4-BE49-F238E27FC236}">
                <a16:creationId xmlns:a16="http://schemas.microsoft.com/office/drawing/2014/main" id="{7B358B28-ABA2-4B09-2C85-A745B5DDE9DB}"/>
              </a:ext>
            </a:extLst>
          </p:cNvPr>
          <p:cNvPicPr preferRelativeResize="0"/>
          <p:nvPr/>
        </p:nvPicPr>
        <p:blipFill>
          <a:blip r:embed="rId3">
            <a:alphaModFix/>
          </a:blip>
          <a:stretch>
            <a:fillRect/>
          </a:stretch>
        </p:blipFill>
        <p:spPr>
          <a:xfrm>
            <a:off x="0" y="65877"/>
            <a:ext cx="8894019" cy="7250558"/>
          </a:xfrm>
          <a:prstGeom prst="rect">
            <a:avLst/>
          </a:prstGeom>
          <a:noFill/>
          <a:ln w="76200" cap="flat" cmpd="sng">
            <a:solidFill>
              <a:schemeClr val="dk2"/>
            </a:solidFill>
            <a:prstDash val="solid"/>
            <a:round/>
            <a:headEnd type="none" w="sm" len="sm"/>
            <a:tailEnd type="none" w="sm" len="sm"/>
          </a:ln>
        </p:spPr>
      </p:pic>
      <p:sp>
        <p:nvSpPr>
          <p:cNvPr id="9" name="Google Shape;375;g257a924df75_0_18">
            <a:extLst>
              <a:ext uri="{FF2B5EF4-FFF2-40B4-BE49-F238E27FC236}">
                <a16:creationId xmlns:a16="http://schemas.microsoft.com/office/drawing/2014/main" id="{E8B8DFB8-2E92-9945-2BC9-4289C972D683}"/>
              </a:ext>
            </a:extLst>
          </p:cNvPr>
          <p:cNvSpPr txBox="1"/>
          <p:nvPr/>
        </p:nvSpPr>
        <p:spPr>
          <a:xfrm>
            <a:off x="9754895" y="2983936"/>
            <a:ext cx="2315965" cy="1202171"/>
          </a:xfrm>
          <a:prstGeom prst="rect">
            <a:avLst/>
          </a:prstGeom>
          <a:solidFill>
            <a:schemeClr val="accent1"/>
          </a:solidFill>
          <a:ln>
            <a:noFill/>
          </a:ln>
        </p:spPr>
        <p:txBody>
          <a:bodyPr spcFirstLastPara="1" wrap="square" lIns="68569" tIns="68569" rIns="68569" bIns="68569" anchor="t" anchorCtr="0">
            <a:noAutofit/>
          </a:bodyPr>
          <a:lstStyle/>
          <a:p>
            <a:pPr algn="ctr"/>
            <a:r>
              <a:rPr lang="pt-PT" sz="3000" dirty="0" err="1">
                <a:solidFill>
                  <a:schemeClr val="bg1"/>
                </a:solidFill>
                <a:latin typeface="Calibri"/>
                <a:ea typeface="Calibri"/>
                <a:cs typeface="Calibri"/>
                <a:sym typeface="Calibri"/>
              </a:rPr>
              <a:t>Example</a:t>
            </a:r>
            <a:r>
              <a:rPr lang="pt-PT" sz="3000" dirty="0">
                <a:solidFill>
                  <a:schemeClr val="bg1"/>
                </a:solidFill>
                <a:latin typeface="Calibri"/>
                <a:ea typeface="Calibri"/>
                <a:cs typeface="Calibri"/>
                <a:sym typeface="Calibri"/>
              </a:rPr>
              <a:t> 1</a:t>
            </a:r>
            <a:endParaRPr sz="300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4190463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Google Shape;382;g257a924df75_0_10">
            <a:extLst>
              <a:ext uri="{FF2B5EF4-FFF2-40B4-BE49-F238E27FC236}">
                <a16:creationId xmlns:a16="http://schemas.microsoft.com/office/drawing/2014/main" id="{E563FF83-9FA9-B6DF-E9EB-F284D0F2C1F1}"/>
              </a:ext>
            </a:extLst>
          </p:cNvPr>
          <p:cNvPicPr preferRelativeResize="0"/>
          <p:nvPr/>
        </p:nvPicPr>
        <p:blipFill>
          <a:blip r:embed="rId3">
            <a:alphaModFix/>
          </a:blip>
          <a:stretch>
            <a:fillRect/>
          </a:stretch>
        </p:blipFill>
        <p:spPr>
          <a:xfrm>
            <a:off x="92280" y="86228"/>
            <a:ext cx="8766494" cy="6771772"/>
          </a:xfrm>
          <a:prstGeom prst="rect">
            <a:avLst/>
          </a:prstGeom>
          <a:noFill/>
          <a:ln w="76200" cap="flat" cmpd="sng">
            <a:solidFill>
              <a:schemeClr val="dk2"/>
            </a:solidFill>
            <a:prstDash val="solid"/>
            <a:round/>
            <a:headEnd type="none" w="sm" len="sm"/>
            <a:tailEnd type="none" w="sm" len="sm"/>
          </a:ln>
        </p:spPr>
      </p:pic>
      <p:sp>
        <p:nvSpPr>
          <p:cNvPr id="9" name="Google Shape;375;g257a924df75_0_18">
            <a:extLst>
              <a:ext uri="{FF2B5EF4-FFF2-40B4-BE49-F238E27FC236}">
                <a16:creationId xmlns:a16="http://schemas.microsoft.com/office/drawing/2014/main" id="{160CBE79-BB68-DD72-A83A-A1E12F7D576D}"/>
              </a:ext>
            </a:extLst>
          </p:cNvPr>
          <p:cNvSpPr txBox="1"/>
          <p:nvPr/>
        </p:nvSpPr>
        <p:spPr>
          <a:xfrm>
            <a:off x="10208507" y="3032110"/>
            <a:ext cx="1637550" cy="1092637"/>
          </a:xfrm>
          <a:prstGeom prst="rect">
            <a:avLst/>
          </a:prstGeom>
          <a:solidFill>
            <a:schemeClr val="accent1"/>
          </a:solidFill>
          <a:ln>
            <a:noFill/>
          </a:ln>
        </p:spPr>
        <p:txBody>
          <a:bodyPr spcFirstLastPara="1" wrap="square" lIns="68569" tIns="68569" rIns="68569" bIns="68569" anchor="t" anchorCtr="0">
            <a:noAutofit/>
          </a:bodyPr>
          <a:lstStyle/>
          <a:p>
            <a:pPr algn="ctr"/>
            <a:r>
              <a:rPr lang="pt-PT" sz="3000" dirty="0" err="1">
                <a:solidFill>
                  <a:schemeClr val="bg1"/>
                </a:solidFill>
                <a:latin typeface="Calibri"/>
                <a:ea typeface="Calibri"/>
                <a:cs typeface="Calibri"/>
                <a:sym typeface="Calibri"/>
              </a:rPr>
              <a:t>Example</a:t>
            </a:r>
            <a:r>
              <a:rPr lang="pt-PT" sz="3000" dirty="0">
                <a:solidFill>
                  <a:schemeClr val="bg1"/>
                </a:solidFill>
                <a:latin typeface="Calibri"/>
                <a:ea typeface="Calibri"/>
                <a:cs typeface="Calibri"/>
                <a:sym typeface="Calibri"/>
              </a:rPr>
              <a:t> 2</a:t>
            </a:r>
            <a:endParaRPr sz="300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61828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oogle Shape;390;g257a924df75_0_27">
            <a:extLst>
              <a:ext uri="{FF2B5EF4-FFF2-40B4-BE49-F238E27FC236}">
                <a16:creationId xmlns:a16="http://schemas.microsoft.com/office/drawing/2014/main" id="{A93BC9DB-B619-C6A0-112F-5E2F8593F1B8}"/>
              </a:ext>
            </a:extLst>
          </p:cNvPr>
          <p:cNvPicPr preferRelativeResize="0"/>
          <p:nvPr/>
        </p:nvPicPr>
        <p:blipFill>
          <a:blip r:embed="rId3">
            <a:alphaModFix/>
          </a:blip>
          <a:stretch>
            <a:fillRect/>
          </a:stretch>
        </p:blipFill>
        <p:spPr>
          <a:xfrm>
            <a:off x="206944" y="337657"/>
            <a:ext cx="8903500" cy="6182686"/>
          </a:xfrm>
          <a:prstGeom prst="rect">
            <a:avLst/>
          </a:prstGeom>
          <a:noFill/>
          <a:ln w="76200" cap="flat" cmpd="sng">
            <a:solidFill>
              <a:schemeClr val="dk2"/>
            </a:solidFill>
            <a:prstDash val="solid"/>
            <a:round/>
            <a:headEnd type="none" w="sm" len="sm"/>
            <a:tailEnd type="none" w="sm" len="sm"/>
          </a:ln>
        </p:spPr>
      </p:pic>
      <p:sp>
        <p:nvSpPr>
          <p:cNvPr id="3" name="Google Shape;375;g257a924df75_0_18">
            <a:extLst>
              <a:ext uri="{FF2B5EF4-FFF2-40B4-BE49-F238E27FC236}">
                <a16:creationId xmlns:a16="http://schemas.microsoft.com/office/drawing/2014/main" id="{59BDD063-88AA-0FC4-2798-995604F74BC9}"/>
              </a:ext>
            </a:extLst>
          </p:cNvPr>
          <p:cNvSpPr txBox="1"/>
          <p:nvPr/>
        </p:nvSpPr>
        <p:spPr>
          <a:xfrm>
            <a:off x="10151238" y="2449391"/>
            <a:ext cx="1601738" cy="1215964"/>
          </a:xfrm>
          <a:prstGeom prst="rect">
            <a:avLst/>
          </a:prstGeom>
          <a:solidFill>
            <a:schemeClr val="accent1"/>
          </a:solidFill>
          <a:ln>
            <a:noFill/>
          </a:ln>
        </p:spPr>
        <p:txBody>
          <a:bodyPr spcFirstLastPara="1" wrap="square" lIns="68569" tIns="68569" rIns="68569" bIns="68569" anchor="t" anchorCtr="0">
            <a:noAutofit/>
          </a:bodyPr>
          <a:lstStyle/>
          <a:p>
            <a:pPr algn="ctr"/>
            <a:r>
              <a:rPr lang="pt-PT" sz="2200" dirty="0" err="1">
                <a:solidFill>
                  <a:schemeClr val="bg1"/>
                </a:solidFill>
                <a:latin typeface="Calibri"/>
                <a:ea typeface="Calibri"/>
                <a:cs typeface="Calibri"/>
                <a:sym typeface="Calibri"/>
              </a:rPr>
              <a:t>Example</a:t>
            </a:r>
            <a:r>
              <a:rPr lang="pt-PT" sz="2200" dirty="0">
                <a:solidFill>
                  <a:schemeClr val="bg1"/>
                </a:solidFill>
                <a:latin typeface="Calibri"/>
                <a:ea typeface="Calibri"/>
                <a:cs typeface="Calibri"/>
                <a:sym typeface="Calibri"/>
              </a:rPr>
              <a:t> 3</a:t>
            </a:r>
          </a:p>
          <a:p>
            <a:pPr algn="ctr"/>
            <a:r>
              <a:rPr lang="pt-PT" sz="2200" dirty="0">
                <a:solidFill>
                  <a:schemeClr val="bg1"/>
                </a:solidFill>
                <a:latin typeface="Calibri"/>
                <a:ea typeface="Calibri"/>
                <a:cs typeface="Calibri"/>
                <a:sym typeface="Calibri"/>
              </a:rPr>
              <a:t>More </a:t>
            </a:r>
            <a:r>
              <a:rPr lang="pt-PT" sz="2200" dirty="0" err="1">
                <a:solidFill>
                  <a:schemeClr val="bg1"/>
                </a:solidFill>
                <a:latin typeface="Calibri"/>
                <a:ea typeface="Calibri"/>
                <a:cs typeface="Calibri"/>
                <a:sym typeface="Calibri"/>
              </a:rPr>
              <a:t>on</a:t>
            </a:r>
            <a:r>
              <a:rPr lang="pt-PT" sz="2200" dirty="0">
                <a:solidFill>
                  <a:schemeClr val="bg1"/>
                </a:solidFill>
                <a:latin typeface="Calibri"/>
                <a:ea typeface="Calibri"/>
                <a:cs typeface="Calibri"/>
                <a:sym typeface="Calibri"/>
              </a:rPr>
              <a:t> </a:t>
            </a:r>
            <a:r>
              <a:rPr lang="pt-PT" sz="2200" dirty="0" err="1">
                <a:solidFill>
                  <a:schemeClr val="bg1"/>
                </a:solidFill>
                <a:latin typeface="Calibri"/>
                <a:ea typeface="Calibri"/>
                <a:cs typeface="Calibri"/>
                <a:sym typeface="Calibri"/>
              </a:rPr>
              <a:t>next</a:t>
            </a:r>
            <a:r>
              <a:rPr lang="pt-PT" sz="2200" dirty="0">
                <a:solidFill>
                  <a:schemeClr val="bg1"/>
                </a:solidFill>
                <a:latin typeface="Calibri"/>
                <a:ea typeface="Calibri"/>
                <a:cs typeface="Calibri"/>
                <a:sym typeface="Calibri"/>
              </a:rPr>
              <a:t> slide</a:t>
            </a:r>
            <a:endParaRPr sz="220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704904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oogle Shape;398;g257a924df75_0_35">
            <a:extLst>
              <a:ext uri="{FF2B5EF4-FFF2-40B4-BE49-F238E27FC236}">
                <a16:creationId xmlns:a16="http://schemas.microsoft.com/office/drawing/2014/main" id="{B025D765-0447-341F-A86A-DB8F6CB1B357}"/>
              </a:ext>
            </a:extLst>
          </p:cNvPr>
          <p:cNvPicPr preferRelativeResize="0"/>
          <p:nvPr/>
        </p:nvPicPr>
        <p:blipFill>
          <a:blip r:embed="rId3">
            <a:alphaModFix/>
          </a:blip>
          <a:stretch>
            <a:fillRect/>
          </a:stretch>
        </p:blipFill>
        <p:spPr>
          <a:xfrm>
            <a:off x="160074" y="167779"/>
            <a:ext cx="8816146" cy="6610525"/>
          </a:xfrm>
          <a:prstGeom prst="rect">
            <a:avLst/>
          </a:prstGeom>
          <a:noFill/>
          <a:ln w="76200" cap="flat" cmpd="sng">
            <a:solidFill>
              <a:schemeClr val="dk2"/>
            </a:solidFill>
            <a:prstDash val="solid"/>
            <a:round/>
            <a:headEnd type="none" w="sm" len="sm"/>
            <a:tailEnd type="none" w="sm" len="sm"/>
          </a:ln>
        </p:spPr>
      </p:pic>
      <p:sp>
        <p:nvSpPr>
          <p:cNvPr id="3" name="Google Shape;375;g257a924df75_0_18">
            <a:extLst>
              <a:ext uri="{FF2B5EF4-FFF2-40B4-BE49-F238E27FC236}">
                <a16:creationId xmlns:a16="http://schemas.microsoft.com/office/drawing/2014/main" id="{AE062A31-BF02-5326-6BBF-25AF6132ED56}"/>
              </a:ext>
            </a:extLst>
          </p:cNvPr>
          <p:cNvSpPr txBox="1"/>
          <p:nvPr/>
        </p:nvSpPr>
        <p:spPr>
          <a:xfrm>
            <a:off x="10062621" y="2912477"/>
            <a:ext cx="1782634" cy="1261978"/>
          </a:xfrm>
          <a:prstGeom prst="rect">
            <a:avLst/>
          </a:prstGeom>
          <a:solidFill>
            <a:schemeClr val="accent1"/>
          </a:solidFill>
          <a:ln>
            <a:noFill/>
          </a:ln>
        </p:spPr>
        <p:txBody>
          <a:bodyPr spcFirstLastPara="1" wrap="square" lIns="68569" tIns="68569" rIns="68569" bIns="68569" anchor="t" anchorCtr="0">
            <a:noAutofit/>
          </a:bodyPr>
          <a:lstStyle/>
          <a:p>
            <a:pPr algn="ctr"/>
            <a:r>
              <a:rPr lang="pt-PT" sz="2400" dirty="0" err="1">
                <a:solidFill>
                  <a:schemeClr val="bg1"/>
                </a:solidFill>
                <a:latin typeface="Calibri"/>
                <a:ea typeface="Calibri"/>
                <a:cs typeface="Calibri"/>
                <a:sym typeface="Calibri"/>
              </a:rPr>
              <a:t>Example</a:t>
            </a:r>
            <a:r>
              <a:rPr lang="pt-PT" sz="2400" dirty="0">
                <a:solidFill>
                  <a:schemeClr val="bg1"/>
                </a:solidFill>
                <a:latin typeface="Calibri"/>
                <a:ea typeface="Calibri"/>
                <a:cs typeface="Calibri"/>
                <a:sym typeface="Calibri"/>
              </a:rPr>
              <a:t> 3</a:t>
            </a:r>
          </a:p>
          <a:p>
            <a:pPr algn="ctr"/>
            <a:r>
              <a:rPr lang="pt-PT" sz="2400" dirty="0" err="1">
                <a:solidFill>
                  <a:schemeClr val="bg1"/>
                </a:solidFill>
                <a:latin typeface="Calibri"/>
                <a:ea typeface="Calibri"/>
                <a:cs typeface="Calibri"/>
                <a:sym typeface="Calibri"/>
              </a:rPr>
              <a:t>Second</a:t>
            </a:r>
            <a:r>
              <a:rPr lang="pt-PT" sz="2400" dirty="0">
                <a:solidFill>
                  <a:schemeClr val="bg1"/>
                </a:solidFill>
                <a:latin typeface="Calibri"/>
                <a:ea typeface="Calibri"/>
                <a:cs typeface="Calibri"/>
                <a:sym typeface="Calibri"/>
              </a:rPr>
              <a:t> </a:t>
            </a:r>
            <a:r>
              <a:rPr lang="pt-PT" sz="2400" dirty="0" err="1">
                <a:solidFill>
                  <a:schemeClr val="bg1"/>
                </a:solidFill>
                <a:latin typeface="Calibri"/>
                <a:ea typeface="Calibri"/>
                <a:cs typeface="Calibri"/>
                <a:sym typeface="Calibri"/>
              </a:rPr>
              <a:t>extract</a:t>
            </a:r>
            <a:endParaRPr sz="240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1170602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6" name="Google Shape;406;g257a924df75_0_47"/>
          <p:cNvSpPr txBox="1">
            <a:spLocks noGrp="1"/>
          </p:cNvSpPr>
          <p:nvPr>
            <p:ph type="sldNum" idx="12"/>
          </p:nvPr>
        </p:nvSpPr>
        <p:spPr>
          <a:xfrm>
            <a:off x="8610600" y="6356351"/>
            <a:ext cx="2743200" cy="365100"/>
          </a:xfrm>
          <a:prstGeom prst="rect">
            <a:avLst/>
          </a:prstGeom>
        </p:spPr>
        <p:txBody>
          <a:bodyPr spcFirstLastPara="1" vert="horz" wrap="square" lIns="91425" tIns="45700" rIns="91425" bIns="45700" rtlCol="0" anchor="ctr" anchorCtr="0">
            <a:noAutofit/>
          </a:bodyPr>
          <a:lstStyle/>
          <a:p>
            <a:pPr>
              <a:buClr>
                <a:srgbClr val="000000"/>
              </a:buClr>
            </a:pPr>
            <a:fld id="{00000000-1234-1234-1234-123412341234}" type="slidenum">
              <a:rPr lang="pt-PT"/>
              <a:pPr>
                <a:buClr>
                  <a:srgbClr val="000000"/>
                </a:buClr>
              </a:pPr>
              <a:t>26</a:t>
            </a:fld>
            <a:endParaRPr/>
          </a:p>
        </p:txBody>
      </p:sp>
      <p:pic>
        <p:nvPicPr>
          <p:cNvPr id="3" name="Picture 2">
            <a:extLst>
              <a:ext uri="{FF2B5EF4-FFF2-40B4-BE49-F238E27FC236}">
                <a16:creationId xmlns:a16="http://schemas.microsoft.com/office/drawing/2014/main" id="{C610CDDD-AA18-3270-F427-65E2DC5D99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9" y="0"/>
            <a:ext cx="6063065" cy="6858000"/>
          </a:xfrm>
          <a:prstGeom prst="rect">
            <a:avLst/>
          </a:prstGeom>
        </p:spPr>
      </p:pic>
      <p:pic>
        <p:nvPicPr>
          <p:cNvPr id="6" name="Picture 5">
            <a:extLst>
              <a:ext uri="{FF2B5EF4-FFF2-40B4-BE49-F238E27FC236}">
                <a16:creationId xmlns:a16="http://schemas.microsoft.com/office/drawing/2014/main" id="{C5246E98-902C-8169-83DA-F0B9BF2B96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8951" y="0"/>
            <a:ext cx="5290115" cy="6858000"/>
          </a:xfrm>
          <a:prstGeom prst="rect">
            <a:avLst/>
          </a:prstGeom>
        </p:spPr>
      </p:pic>
      <p:sp>
        <p:nvSpPr>
          <p:cNvPr id="7" name="Google Shape;375;g257a924df75_0_18">
            <a:extLst>
              <a:ext uri="{FF2B5EF4-FFF2-40B4-BE49-F238E27FC236}">
                <a16:creationId xmlns:a16="http://schemas.microsoft.com/office/drawing/2014/main" id="{A5CF6161-7677-1D0A-B800-A7980870EBB6}"/>
              </a:ext>
            </a:extLst>
          </p:cNvPr>
          <p:cNvSpPr txBox="1"/>
          <p:nvPr/>
        </p:nvSpPr>
        <p:spPr>
          <a:xfrm>
            <a:off x="4685551" y="5264602"/>
            <a:ext cx="2183400" cy="1456849"/>
          </a:xfrm>
          <a:prstGeom prst="rect">
            <a:avLst/>
          </a:prstGeom>
          <a:solidFill>
            <a:schemeClr val="accent1"/>
          </a:solidFill>
          <a:ln>
            <a:noFill/>
          </a:ln>
        </p:spPr>
        <p:txBody>
          <a:bodyPr spcFirstLastPara="1" wrap="square" lIns="91425" tIns="91425" rIns="91425" bIns="91425" anchor="t" anchorCtr="0">
            <a:noAutofit/>
          </a:bodyPr>
          <a:lstStyle/>
          <a:p>
            <a:pPr algn="ctr"/>
            <a:r>
              <a:rPr lang="pt-PT" sz="4000" dirty="0" err="1">
                <a:solidFill>
                  <a:schemeClr val="bg1"/>
                </a:solidFill>
                <a:latin typeface="Calibri"/>
                <a:ea typeface="Calibri"/>
                <a:cs typeface="Calibri"/>
                <a:sym typeface="Calibri"/>
              </a:rPr>
              <a:t>Example</a:t>
            </a:r>
            <a:r>
              <a:rPr lang="pt-PT" sz="4000" dirty="0">
                <a:solidFill>
                  <a:schemeClr val="bg1"/>
                </a:solidFill>
                <a:latin typeface="Calibri"/>
                <a:ea typeface="Calibri"/>
                <a:cs typeface="Calibri"/>
                <a:sym typeface="Calibri"/>
              </a:rPr>
              <a:t> 4</a:t>
            </a:r>
            <a:endParaRPr sz="4000" dirty="0">
              <a:solidFill>
                <a:schemeClr val="bg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257a924df75_0_2"/>
          <p:cNvSpPr txBox="1">
            <a:spLocks noGrp="1"/>
          </p:cNvSpPr>
          <p:nvPr>
            <p:ph type="sldNum" idx="12"/>
          </p:nvPr>
        </p:nvSpPr>
        <p:spPr>
          <a:xfrm>
            <a:off x="8610600" y="6356351"/>
            <a:ext cx="2743200" cy="365100"/>
          </a:xfrm>
          <a:prstGeom prst="rect">
            <a:avLst/>
          </a:prstGeom>
        </p:spPr>
        <p:txBody>
          <a:bodyPr spcFirstLastPara="1" vert="horz" wrap="square" lIns="91425" tIns="45700" rIns="91425" bIns="45700" rtlCol="0" anchor="ctr" anchorCtr="0">
            <a:noAutofit/>
          </a:bodyPr>
          <a:lstStyle/>
          <a:p>
            <a:pPr>
              <a:buClr>
                <a:srgbClr val="000000"/>
              </a:buClr>
            </a:pPr>
            <a:fld id="{00000000-1234-1234-1234-123412341234}" type="slidenum">
              <a:rPr lang="pt-PT"/>
              <a:pPr>
                <a:buClr>
                  <a:srgbClr val="000000"/>
                </a:buClr>
              </a:pPr>
              <a:t>27</a:t>
            </a:fld>
            <a:endParaRPr/>
          </a:p>
        </p:txBody>
      </p:sp>
      <p:pic>
        <p:nvPicPr>
          <p:cNvPr id="245" name="Google Shape;245;g257a924df75_0_2"/>
          <p:cNvPicPr preferRelativeResize="0"/>
          <p:nvPr/>
        </p:nvPicPr>
        <p:blipFill>
          <a:blip r:embed="rId3">
            <a:alphaModFix/>
          </a:blip>
          <a:stretch>
            <a:fillRect/>
          </a:stretch>
        </p:blipFill>
        <p:spPr>
          <a:xfrm>
            <a:off x="-210451" y="1"/>
            <a:ext cx="12402451" cy="6658951"/>
          </a:xfrm>
          <a:prstGeom prst="rect">
            <a:avLst/>
          </a:prstGeom>
          <a:noFill/>
          <a:ln>
            <a:noFill/>
          </a:ln>
        </p:spPr>
      </p:pic>
      <p:sp>
        <p:nvSpPr>
          <p:cNvPr id="3" name="Google Shape;375;g257a924df75_0_18">
            <a:extLst>
              <a:ext uri="{FF2B5EF4-FFF2-40B4-BE49-F238E27FC236}">
                <a16:creationId xmlns:a16="http://schemas.microsoft.com/office/drawing/2014/main" id="{8B1A93E0-51E8-4EBD-AEB4-28CB04FC9706}"/>
              </a:ext>
            </a:extLst>
          </p:cNvPr>
          <p:cNvSpPr txBox="1"/>
          <p:nvPr/>
        </p:nvSpPr>
        <p:spPr>
          <a:xfrm>
            <a:off x="5683279" y="5487580"/>
            <a:ext cx="1666107" cy="1171371"/>
          </a:xfrm>
          <a:prstGeom prst="rect">
            <a:avLst/>
          </a:prstGeom>
          <a:solidFill>
            <a:schemeClr val="accent1"/>
          </a:solidFill>
          <a:ln>
            <a:noFill/>
          </a:ln>
        </p:spPr>
        <p:txBody>
          <a:bodyPr spcFirstLastPara="1" wrap="square" lIns="91425" tIns="91425" rIns="91425" bIns="91425" anchor="t" anchorCtr="0">
            <a:noAutofit/>
          </a:bodyPr>
          <a:lstStyle/>
          <a:p>
            <a:pPr algn="ctr"/>
            <a:r>
              <a:rPr lang="pt-PT" sz="3200" dirty="0">
                <a:solidFill>
                  <a:schemeClr val="bg1"/>
                </a:solidFill>
                <a:latin typeface="Calibri"/>
                <a:ea typeface="Calibri"/>
                <a:cs typeface="Calibri"/>
                <a:sym typeface="Calibri"/>
              </a:rPr>
              <a:t>Example 5</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594D229-EECD-43CD-938A-08E625CA83D6}"/>
              </a:ext>
            </a:extLst>
          </p:cNvPr>
          <p:cNvSpPr txBox="1"/>
          <p:nvPr/>
        </p:nvSpPr>
        <p:spPr>
          <a:xfrm>
            <a:off x="10189465" y="142992"/>
            <a:ext cx="1792224" cy="461665"/>
          </a:xfrm>
          <a:prstGeom prst="rect">
            <a:avLst/>
          </a:prstGeom>
          <a:solidFill>
            <a:schemeClr val="bg1"/>
          </a:solidFill>
          <a:ln>
            <a:solidFill>
              <a:schemeClr val="bg1"/>
            </a:solidFill>
          </a:ln>
        </p:spPr>
        <p:txBody>
          <a:bodyPr wrap="square" rtlCol="0">
            <a:spAutoFit/>
          </a:bodyPr>
          <a:lstStyle/>
          <a:p>
            <a:endParaRPr lang="en-GB" sz="2400" dirty="0"/>
          </a:p>
        </p:txBody>
      </p:sp>
      <p:sp>
        <p:nvSpPr>
          <p:cNvPr id="44033" name="Title 1">
            <a:extLst>
              <a:ext uri="{FF2B5EF4-FFF2-40B4-BE49-F238E27FC236}">
                <a16:creationId xmlns:a16="http://schemas.microsoft.com/office/drawing/2014/main" id="{6A9650D4-A1C5-6F4B-874E-C3CB4955F1EF}"/>
              </a:ext>
            </a:extLst>
          </p:cNvPr>
          <p:cNvSpPr>
            <a:spLocks noGrp="1"/>
          </p:cNvSpPr>
          <p:nvPr>
            <p:ph type="title"/>
          </p:nvPr>
        </p:nvSpPr>
        <p:spPr>
          <a:xfrm>
            <a:off x="2085173" y="99422"/>
            <a:ext cx="9608400" cy="890269"/>
          </a:xfrm>
        </p:spPr>
        <p:txBody>
          <a:bodyPr>
            <a:normAutofit/>
          </a:bodyPr>
          <a:lstStyle/>
          <a:p>
            <a:r>
              <a:rPr lang="en-GB" altLang="tr-TR" sz="4267" b="1" dirty="0"/>
              <a:t>Hijacked and cloned Journals</a:t>
            </a:r>
            <a:endParaRPr lang="en-GB" altLang="tr-TR" sz="4267" dirty="0"/>
          </a:p>
        </p:txBody>
      </p:sp>
      <p:sp>
        <p:nvSpPr>
          <p:cNvPr id="12" name="TextBox 11">
            <a:extLst>
              <a:ext uri="{FF2B5EF4-FFF2-40B4-BE49-F238E27FC236}">
                <a16:creationId xmlns:a16="http://schemas.microsoft.com/office/drawing/2014/main" id="{5DD165D8-0E05-E048-8CC3-E5447C3D3431}"/>
              </a:ext>
            </a:extLst>
          </p:cNvPr>
          <p:cNvSpPr txBox="1"/>
          <p:nvPr/>
        </p:nvSpPr>
        <p:spPr>
          <a:xfrm>
            <a:off x="1106423" y="1006190"/>
            <a:ext cx="3490788" cy="369332"/>
          </a:xfrm>
          <a:prstGeom prst="rect">
            <a:avLst/>
          </a:prstGeom>
          <a:solidFill>
            <a:srgbClr val="FF0000"/>
          </a:solidFill>
        </p:spPr>
        <p:txBody>
          <a:bodyPr wrap="square" rtlCol="0">
            <a:spAutoFit/>
          </a:bodyPr>
          <a:lstStyle/>
          <a:p>
            <a:pPr algn="ctr"/>
            <a:r>
              <a:rPr lang="en-GB" b="1" dirty="0">
                <a:solidFill>
                  <a:schemeClr val="bg1"/>
                </a:solidFill>
              </a:rPr>
              <a:t>Legitimate journal webpage</a:t>
            </a:r>
          </a:p>
        </p:txBody>
      </p:sp>
      <p:sp>
        <p:nvSpPr>
          <p:cNvPr id="3" name="Slide Number Placeholder 2">
            <a:extLst>
              <a:ext uri="{FF2B5EF4-FFF2-40B4-BE49-F238E27FC236}">
                <a16:creationId xmlns:a16="http://schemas.microsoft.com/office/drawing/2014/main" id="{72E4327D-9C60-A74F-9F56-4C56D784E996}"/>
              </a:ext>
            </a:extLst>
          </p:cNvPr>
          <p:cNvSpPr>
            <a:spLocks noGrp="1"/>
          </p:cNvSpPr>
          <p:nvPr>
            <p:ph type="sldNum" sz="quarter" idx="12"/>
          </p:nvPr>
        </p:nvSpPr>
        <p:spPr/>
        <p:txBody>
          <a:bodyPr/>
          <a:lstStyle/>
          <a:p>
            <a:pPr>
              <a:defRPr/>
            </a:pPr>
            <a:fld id="{D44D50C2-E225-B148-9617-D565D514D855}" type="slidenum">
              <a:rPr lang="tr-TR" altLang="en-US" smtClean="0"/>
              <a:pPr>
                <a:defRPr/>
              </a:pPr>
              <a:t>28</a:t>
            </a:fld>
            <a:endParaRPr lang="tr-TR" altLang="en-US"/>
          </a:p>
        </p:txBody>
      </p:sp>
      <p:sp>
        <p:nvSpPr>
          <p:cNvPr id="8" name="TextBox 7">
            <a:extLst>
              <a:ext uri="{FF2B5EF4-FFF2-40B4-BE49-F238E27FC236}">
                <a16:creationId xmlns:a16="http://schemas.microsoft.com/office/drawing/2014/main" id="{631335B7-70D2-4793-B326-2327FCF3E354}"/>
              </a:ext>
            </a:extLst>
          </p:cNvPr>
          <p:cNvSpPr txBox="1"/>
          <p:nvPr/>
        </p:nvSpPr>
        <p:spPr>
          <a:xfrm>
            <a:off x="11693574" y="6374479"/>
            <a:ext cx="510076" cy="338554"/>
          </a:xfrm>
          <a:prstGeom prst="rect">
            <a:avLst/>
          </a:prstGeom>
          <a:noFill/>
        </p:spPr>
        <p:txBody>
          <a:bodyPr wrap="none" rtlCol="0">
            <a:spAutoFit/>
          </a:bodyPr>
          <a:lstStyle/>
          <a:p>
            <a:r>
              <a:rPr lang="en-GB" sz="1600" b="1" dirty="0">
                <a:solidFill>
                  <a:schemeClr val="bg1"/>
                </a:solidFill>
              </a:rPr>
              <a:t>SDS</a:t>
            </a:r>
          </a:p>
        </p:txBody>
      </p:sp>
      <p:pic>
        <p:nvPicPr>
          <p:cNvPr id="5" name="Picture 4">
            <a:extLst>
              <a:ext uri="{FF2B5EF4-FFF2-40B4-BE49-F238E27FC236}">
                <a16:creationId xmlns:a16="http://schemas.microsoft.com/office/drawing/2014/main" id="{624937F2-DB89-4A6E-98FD-9F91881355E9}"/>
              </a:ext>
            </a:extLst>
          </p:cNvPr>
          <p:cNvPicPr>
            <a:picLocks noChangeAspect="1"/>
          </p:cNvPicPr>
          <p:nvPr/>
        </p:nvPicPr>
        <p:blipFill>
          <a:blip r:embed="rId3"/>
          <a:stretch>
            <a:fillRect/>
          </a:stretch>
        </p:blipFill>
        <p:spPr>
          <a:xfrm>
            <a:off x="292609" y="1573427"/>
            <a:ext cx="5453452" cy="4715016"/>
          </a:xfrm>
          <a:prstGeom prst="rect">
            <a:avLst/>
          </a:prstGeom>
        </p:spPr>
      </p:pic>
      <p:sp>
        <p:nvSpPr>
          <p:cNvPr id="14" name="TextBox 13">
            <a:extLst>
              <a:ext uri="{FF2B5EF4-FFF2-40B4-BE49-F238E27FC236}">
                <a16:creationId xmlns:a16="http://schemas.microsoft.com/office/drawing/2014/main" id="{840D73E2-FD05-4F49-8562-760D92DE87AA}"/>
              </a:ext>
            </a:extLst>
          </p:cNvPr>
          <p:cNvSpPr txBox="1"/>
          <p:nvPr/>
        </p:nvSpPr>
        <p:spPr>
          <a:xfrm>
            <a:off x="7334845" y="989691"/>
            <a:ext cx="3490788" cy="369332"/>
          </a:xfrm>
          <a:prstGeom prst="rect">
            <a:avLst/>
          </a:prstGeom>
          <a:solidFill>
            <a:srgbClr val="FF0000"/>
          </a:solidFill>
        </p:spPr>
        <p:txBody>
          <a:bodyPr wrap="square" rtlCol="0">
            <a:spAutoFit/>
          </a:bodyPr>
          <a:lstStyle/>
          <a:p>
            <a:pPr algn="ctr"/>
            <a:r>
              <a:rPr lang="en-GB" b="1" dirty="0">
                <a:solidFill>
                  <a:schemeClr val="bg1"/>
                </a:solidFill>
              </a:rPr>
              <a:t>Cloned journal webpage</a:t>
            </a:r>
          </a:p>
        </p:txBody>
      </p:sp>
      <p:pic>
        <p:nvPicPr>
          <p:cNvPr id="1026" name="Picture 2" descr="Screenshot of the hijacked journal webpage">
            <a:extLst>
              <a:ext uri="{FF2B5EF4-FFF2-40B4-BE49-F238E27FC236}">
                <a16:creationId xmlns:a16="http://schemas.microsoft.com/office/drawing/2014/main" id="{DE2D0042-5D7F-4C93-BF5F-B973727D1F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6225" y="1620198"/>
            <a:ext cx="5972184" cy="466824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4B8FE082-F1C9-40A0-8BE5-516D3E506B68}"/>
              </a:ext>
            </a:extLst>
          </p:cNvPr>
          <p:cNvSpPr txBox="1"/>
          <p:nvPr/>
        </p:nvSpPr>
        <p:spPr>
          <a:xfrm>
            <a:off x="6095999" y="6348210"/>
            <a:ext cx="5597573" cy="369332"/>
          </a:xfrm>
          <a:prstGeom prst="rect">
            <a:avLst/>
          </a:prstGeom>
          <a:solidFill>
            <a:schemeClr val="accent6"/>
          </a:solidFill>
        </p:spPr>
        <p:txBody>
          <a:bodyPr wrap="square">
            <a:spAutoFit/>
          </a:bodyPr>
          <a:lstStyle/>
          <a:p>
            <a:pPr algn="ctr"/>
            <a:r>
              <a:rPr lang="en-GB" u="sng" dirty="0">
                <a:solidFill>
                  <a:schemeClr val="bg1"/>
                </a:solidFill>
                <a:latin typeface="+mj-lt"/>
                <a:hlinkClick r:id="rId5">
                  <a:extLst>
                    <a:ext uri="{A12FA001-AC4F-418D-AE19-62706E023703}">
                      <ahyp:hlinkClr xmlns:ahyp="http://schemas.microsoft.com/office/drawing/2018/hyperlinkcolor" val="tx"/>
                    </a:ext>
                  </a:extLst>
                </a:hlinkClick>
              </a:rPr>
              <a:t>https://www.arcticjournal.org/</a:t>
            </a:r>
            <a:endParaRPr lang="en-GB" dirty="0">
              <a:solidFill>
                <a:schemeClr val="bg1"/>
              </a:solidFill>
              <a:latin typeface="+mj-lt"/>
            </a:endParaRPr>
          </a:p>
        </p:txBody>
      </p:sp>
      <p:sp>
        <p:nvSpPr>
          <p:cNvPr id="2" name="TextBox 1">
            <a:extLst>
              <a:ext uri="{FF2B5EF4-FFF2-40B4-BE49-F238E27FC236}">
                <a16:creationId xmlns:a16="http://schemas.microsoft.com/office/drawing/2014/main" id="{38BE9021-2DD0-E58D-ECF9-D0515729F3F4}"/>
              </a:ext>
            </a:extLst>
          </p:cNvPr>
          <p:cNvSpPr txBox="1"/>
          <p:nvPr/>
        </p:nvSpPr>
        <p:spPr>
          <a:xfrm>
            <a:off x="418444" y="6374479"/>
            <a:ext cx="4713732" cy="369332"/>
          </a:xfrm>
          <a:prstGeom prst="rect">
            <a:avLst/>
          </a:prstGeom>
          <a:solidFill>
            <a:srgbClr val="002060"/>
          </a:solidFill>
        </p:spPr>
        <p:txBody>
          <a:bodyPr wrap="square">
            <a:spAutoFit/>
          </a:bodyPr>
          <a:lstStyle/>
          <a:p>
            <a:pPr algn="ctr"/>
            <a:r>
              <a:rPr lang="en-GB" b="0" i="0" u="sng" dirty="0">
                <a:solidFill>
                  <a:schemeClr val="bg1"/>
                </a:solidFill>
                <a:effectLst/>
                <a:latin typeface="+mj-lt"/>
                <a:hlinkClick r:id="rId6">
                  <a:extLst>
                    <a:ext uri="{A12FA001-AC4F-418D-AE19-62706E023703}">
                      <ahyp:hlinkClr xmlns:ahyp="http://schemas.microsoft.com/office/drawing/2018/hyperlinkcolor" val="tx"/>
                    </a:ext>
                  </a:extLst>
                </a:hlinkClick>
              </a:rPr>
              <a:t>https://arctic.ucalgary.ca/about-arctic-journal</a:t>
            </a:r>
            <a:endParaRPr lang="en-GB" dirty="0">
              <a:solidFill>
                <a:schemeClr val="bg1"/>
              </a:solidFill>
              <a:latin typeface="+mj-lt"/>
            </a:endParaRPr>
          </a:p>
        </p:txBody>
      </p:sp>
    </p:spTree>
    <p:extLst>
      <p:ext uri="{BB962C8B-B14F-4D97-AF65-F5344CB8AC3E}">
        <p14:creationId xmlns:p14="http://schemas.microsoft.com/office/powerpoint/2010/main" val="4230587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0762E7-29E1-E6F7-62FA-828516D48C84}"/>
              </a:ext>
            </a:extLst>
          </p:cNvPr>
          <p:cNvSpPr>
            <a:spLocks noGrp="1"/>
          </p:cNvSpPr>
          <p:nvPr>
            <p:ph type="title"/>
          </p:nvPr>
        </p:nvSpPr>
        <p:spPr>
          <a:xfrm>
            <a:off x="251670" y="365125"/>
            <a:ext cx="9236279" cy="1325563"/>
          </a:xfrm>
        </p:spPr>
        <p:txBody>
          <a:bodyPr/>
          <a:lstStyle/>
          <a:p>
            <a:r>
              <a:rPr lang="pt-PT" sz="4400" dirty="0">
                <a:solidFill>
                  <a:srgbClr val="0070C0"/>
                </a:solidFill>
              </a:rPr>
              <a:t>Checking journal quality is vital because</a:t>
            </a:r>
            <a:r>
              <a:rPr lang="pt-PT" sz="4400" dirty="0"/>
              <a:t>:</a:t>
            </a:r>
            <a:endParaRPr lang="en-GB" dirty="0"/>
          </a:p>
        </p:txBody>
      </p:sp>
      <p:graphicFrame>
        <p:nvGraphicFramePr>
          <p:cNvPr id="8" name="Diagram 7">
            <a:extLst>
              <a:ext uri="{FF2B5EF4-FFF2-40B4-BE49-F238E27FC236}">
                <a16:creationId xmlns:a16="http://schemas.microsoft.com/office/drawing/2014/main" id="{23CD947E-961E-B5EE-714F-685A2FAC702B}"/>
              </a:ext>
            </a:extLst>
          </p:cNvPr>
          <p:cNvGraphicFramePr/>
          <p:nvPr>
            <p:extLst>
              <p:ext uri="{D42A27DB-BD31-4B8C-83A1-F6EECF244321}">
                <p14:modId xmlns:p14="http://schemas.microsoft.com/office/powerpoint/2010/main" val="1626607770"/>
              </p:ext>
            </p:extLst>
          </p:nvPr>
        </p:nvGraphicFramePr>
        <p:xfrm>
          <a:off x="612396" y="1921079"/>
          <a:ext cx="10385571" cy="4504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1215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
          <p:cNvSpPr txBox="1">
            <a:spLocks noGrp="1"/>
          </p:cNvSpPr>
          <p:nvPr>
            <p:ph type="title"/>
          </p:nvPr>
        </p:nvSpPr>
        <p:spPr>
          <a:xfrm>
            <a:off x="956603" y="365128"/>
            <a:ext cx="9101797" cy="1114049"/>
          </a:xfrm>
          <a:prstGeom prst="rect">
            <a:avLst/>
          </a:prstGeom>
          <a:noFill/>
          <a:ln>
            <a:noFill/>
          </a:ln>
        </p:spPr>
        <p:txBody>
          <a:bodyPr spcFirstLastPara="1" vert="horz" wrap="square" lIns="121900" tIns="60933" rIns="121900" bIns="60933" rtlCol="0" anchor="ctr" anchorCtr="0">
            <a:normAutofit/>
          </a:bodyPr>
          <a:lstStyle/>
          <a:p>
            <a:pPr>
              <a:spcBef>
                <a:spcPts val="0"/>
              </a:spcBef>
              <a:buClr>
                <a:srgbClr val="009999"/>
              </a:buClr>
              <a:buSzPts val="1800"/>
            </a:pPr>
            <a:r>
              <a:rPr lang="en-GB" dirty="0"/>
              <a:t>Aims and objectives of EPAD</a:t>
            </a:r>
            <a:endParaRPr dirty="0"/>
          </a:p>
        </p:txBody>
      </p:sp>
      <p:sp>
        <p:nvSpPr>
          <p:cNvPr id="117" name="Google Shape;117;p4"/>
          <p:cNvSpPr txBox="1">
            <a:spLocks noGrp="1"/>
          </p:cNvSpPr>
          <p:nvPr>
            <p:ph type="body" idx="1"/>
          </p:nvPr>
        </p:nvSpPr>
        <p:spPr>
          <a:xfrm>
            <a:off x="421679" y="1744393"/>
            <a:ext cx="11064469" cy="4464148"/>
          </a:xfrm>
          <a:prstGeom prst="rect">
            <a:avLst/>
          </a:prstGeom>
          <a:noFill/>
          <a:ln>
            <a:noFill/>
          </a:ln>
        </p:spPr>
        <p:txBody>
          <a:bodyPr spcFirstLastPara="1" vert="horz" wrap="square" lIns="121900" tIns="60933" rIns="121900" bIns="60933" rtlCol="0" anchor="t" anchorCtr="0">
            <a:normAutofit fontScale="92500" lnSpcReduction="10000"/>
          </a:bodyPr>
          <a:lstStyle/>
          <a:p>
            <a:pPr marL="0" indent="0" algn="just">
              <a:spcBef>
                <a:spcPts val="0"/>
              </a:spcBef>
              <a:buSzPct val="108108"/>
              <a:buNone/>
            </a:pPr>
            <a:r>
              <a:rPr lang="en-GB" sz="2400" dirty="0">
                <a:solidFill>
                  <a:srgbClr val="000000"/>
                </a:solidFill>
                <a:latin typeface="Calibri"/>
                <a:ea typeface="Calibri"/>
                <a:cs typeface="Calibri"/>
                <a:sym typeface="Calibri"/>
              </a:rPr>
              <a:t>Ethical Publishing and Dissemination Working Group</a:t>
            </a:r>
          </a:p>
          <a:p>
            <a:pPr marL="0" indent="0" algn="just">
              <a:spcBef>
                <a:spcPts val="0"/>
              </a:spcBef>
              <a:buSzPct val="108108"/>
              <a:buNone/>
            </a:pPr>
            <a:endParaRPr lang="en-GB" sz="2400" dirty="0">
              <a:solidFill>
                <a:srgbClr val="000000"/>
              </a:solidFill>
              <a:latin typeface="Calibri"/>
              <a:ea typeface="Calibri"/>
              <a:cs typeface="Calibri"/>
              <a:sym typeface="Calibri"/>
            </a:endParaRPr>
          </a:p>
          <a:p>
            <a:pPr marL="355591" indent="-355591" algn="just">
              <a:spcBef>
                <a:spcPts val="0"/>
              </a:spcBef>
              <a:buSzPct val="108108"/>
              <a:buFont typeface="Arial"/>
              <a:buChar char="•"/>
            </a:pPr>
            <a:r>
              <a:rPr lang="en-GB" sz="2400" dirty="0">
                <a:solidFill>
                  <a:srgbClr val="000000"/>
                </a:solidFill>
                <a:latin typeface="Calibri"/>
                <a:ea typeface="Calibri"/>
                <a:cs typeface="Calibri"/>
                <a:sym typeface="Calibri"/>
              </a:rPr>
              <a:t>Identify, define and characterise questionable editorial, publishing and dissemination practices</a:t>
            </a:r>
            <a:endParaRPr dirty="0"/>
          </a:p>
          <a:p>
            <a:pPr marL="355591" indent="-355591" algn="just">
              <a:spcBef>
                <a:spcPts val="0"/>
              </a:spcBef>
              <a:buSzPct val="108108"/>
              <a:buFont typeface="Arial"/>
              <a:buChar char="•"/>
            </a:pPr>
            <a:r>
              <a:rPr lang="en-GB" sz="2400" dirty="0">
                <a:solidFill>
                  <a:srgbClr val="000000"/>
                </a:solidFill>
                <a:latin typeface="Calibri"/>
                <a:ea typeface="Calibri"/>
                <a:cs typeface="Calibri"/>
                <a:sym typeface="Calibri"/>
              </a:rPr>
              <a:t>Promote institutional academic integrity, using existing checklists to identify disreputable publishers and conferences</a:t>
            </a:r>
            <a:endParaRPr dirty="0"/>
          </a:p>
          <a:p>
            <a:pPr marL="355591" indent="-355591" algn="just">
              <a:spcBef>
                <a:spcPts val="0"/>
              </a:spcBef>
              <a:buSzPct val="108108"/>
              <a:buFont typeface="Arial"/>
              <a:buChar char="•"/>
            </a:pPr>
            <a:r>
              <a:rPr lang="en-GB" sz="2400" dirty="0">
                <a:solidFill>
                  <a:srgbClr val="000000"/>
                </a:solidFill>
                <a:latin typeface="Calibri"/>
                <a:ea typeface="Calibri"/>
                <a:cs typeface="Calibri"/>
                <a:sym typeface="Calibri"/>
              </a:rPr>
              <a:t>Disseminate good practice – with reference to COPE (Committee on Publication Ethics)</a:t>
            </a:r>
            <a:endParaRPr dirty="0"/>
          </a:p>
          <a:p>
            <a:pPr marL="355591" indent="-355591" algn="just">
              <a:spcBef>
                <a:spcPts val="0"/>
              </a:spcBef>
              <a:buSzPct val="108108"/>
              <a:buFont typeface="Arial"/>
              <a:buChar char="•"/>
            </a:pPr>
            <a:r>
              <a:rPr lang="en-GB" sz="2400" dirty="0">
                <a:solidFill>
                  <a:srgbClr val="000000"/>
                </a:solidFill>
                <a:latin typeface="Calibri"/>
                <a:ea typeface="Calibri"/>
                <a:cs typeface="Calibri"/>
                <a:sym typeface="Calibri"/>
              </a:rPr>
              <a:t>Highlight the threats from disreputable publishers and conferences</a:t>
            </a:r>
            <a:endParaRPr dirty="0"/>
          </a:p>
          <a:p>
            <a:pPr marL="355591" indent="-355591" algn="just">
              <a:spcBef>
                <a:spcPts val="0"/>
              </a:spcBef>
              <a:buSzPct val="108108"/>
              <a:buFont typeface="Arial"/>
              <a:buChar char="•"/>
            </a:pPr>
            <a:r>
              <a:rPr lang="en-GB" sz="2400" dirty="0">
                <a:solidFill>
                  <a:srgbClr val="000000"/>
                </a:solidFill>
                <a:latin typeface="Calibri"/>
                <a:ea typeface="Calibri"/>
                <a:cs typeface="Calibri"/>
                <a:sym typeface="Calibri"/>
              </a:rPr>
              <a:t>Provide support to students and scholars for developing knowledge and skills in distinguishing reputable from disreputable publications / journals / events</a:t>
            </a:r>
            <a:endParaRPr dirty="0"/>
          </a:p>
          <a:p>
            <a:pPr marL="355591" indent="-355591" algn="just">
              <a:spcBef>
                <a:spcPts val="0"/>
              </a:spcBef>
              <a:buSzPct val="108108"/>
              <a:buFont typeface="Arial"/>
              <a:buChar char="•"/>
            </a:pPr>
            <a:r>
              <a:rPr lang="en-GB" sz="2400" dirty="0">
                <a:solidFill>
                  <a:srgbClr val="000000"/>
                </a:solidFill>
                <a:latin typeface="Calibri"/>
                <a:ea typeface="Calibri"/>
                <a:cs typeface="Calibri"/>
                <a:sym typeface="Calibri"/>
              </a:rPr>
              <a:t>Conduct research about this phenomenon, for example – explore where / how / to what extent academic progression and promotion depends on the predatory industry</a:t>
            </a:r>
            <a:endParaRPr dirty="0"/>
          </a:p>
          <a:p>
            <a:pPr marL="355591" indent="-355591" algn="just">
              <a:spcBef>
                <a:spcPts val="0"/>
              </a:spcBef>
              <a:buSzPct val="108108"/>
              <a:buFont typeface="Arial"/>
              <a:buChar char="•"/>
            </a:pPr>
            <a:r>
              <a:rPr lang="en-GB" sz="2400" dirty="0">
                <a:solidFill>
                  <a:srgbClr val="000000"/>
                </a:solidFill>
                <a:latin typeface="Calibri"/>
                <a:ea typeface="Calibri"/>
                <a:cs typeface="Calibri"/>
                <a:sym typeface="Calibri"/>
              </a:rPr>
              <a:t>Network/collaborate with institutions, working groups, other people interested in this topic (EPAD, n.d.)</a:t>
            </a:r>
            <a:endParaRPr dirty="0"/>
          </a:p>
          <a:p>
            <a:pPr marL="355591" indent="-355591" algn="just">
              <a:spcBef>
                <a:spcPts val="0"/>
              </a:spcBef>
              <a:buSzPct val="108108"/>
              <a:buFont typeface="Arial"/>
              <a:buChar char="•"/>
            </a:pPr>
            <a:r>
              <a:rPr lang="en-GB" sz="2400" dirty="0">
                <a:solidFill>
                  <a:srgbClr val="000000"/>
                </a:solidFill>
                <a:latin typeface="Calibri"/>
                <a:ea typeface="Calibri"/>
                <a:cs typeface="Calibri"/>
                <a:sym typeface="Calibri"/>
              </a:rPr>
              <a:t>Run workshops and summer schools for PhD candidates, ECRs, supervisors.</a:t>
            </a:r>
            <a:endParaRPr sz="2400" dirty="0">
              <a:solidFill>
                <a:srgbClr val="888888"/>
              </a:solidFill>
              <a:latin typeface="Arial"/>
              <a:ea typeface="Arial"/>
              <a:cs typeface="Arial"/>
              <a:sym typeface="Arial"/>
            </a:endParaRPr>
          </a:p>
          <a:p>
            <a:pPr marL="609585" indent="-304792">
              <a:spcBef>
                <a:spcPts val="2667"/>
              </a:spcBef>
              <a:buClr>
                <a:schemeClr val="dk1"/>
              </a:buClr>
              <a:buSzPct val="69498"/>
              <a:buNone/>
            </a:pPr>
            <a:endParaRPr dirty="0"/>
          </a:p>
        </p:txBody>
      </p:sp>
      <p:sp>
        <p:nvSpPr>
          <p:cNvPr id="4" name="TextBox 3">
            <a:extLst>
              <a:ext uri="{FF2B5EF4-FFF2-40B4-BE49-F238E27FC236}">
                <a16:creationId xmlns:a16="http://schemas.microsoft.com/office/drawing/2014/main" id="{FE254247-6B3A-438D-A374-759735F87069}"/>
              </a:ext>
            </a:extLst>
          </p:cNvPr>
          <p:cNvSpPr txBox="1"/>
          <p:nvPr/>
        </p:nvSpPr>
        <p:spPr>
          <a:xfrm>
            <a:off x="11693573" y="6374479"/>
            <a:ext cx="370614" cy="338554"/>
          </a:xfrm>
          <a:prstGeom prst="rect">
            <a:avLst/>
          </a:prstGeom>
          <a:noFill/>
        </p:spPr>
        <p:txBody>
          <a:bodyPr wrap="none" rtlCol="0">
            <a:spAutoFit/>
          </a:bodyPr>
          <a:lstStyle/>
          <a:p>
            <a:r>
              <a:rPr lang="en-GB" sz="1600" b="1" dirty="0">
                <a:solidFill>
                  <a:schemeClr val="bg1"/>
                </a:solidFill>
              </a:rPr>
              <a:t>IG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048C1F-0C10-47E9-B74E-848247685207}"/>
              </a:ext>
            </a:extLst>
          </p:cNvPr>
          <p:cNvSpPr>
            <a:spLocks noGrp="1"/>
          </p:cNvSpPr>
          <p:nvPr>
            <p:ph type="title"/>
          </p:nvPr>
        </p:nvSpPr>
        <p:spPr>
          <a:xfrm>
            <a:off x="737532" y="2130803"/>
            <a:ext cx="10864442" cy="3137483"/>
          </a:xfrm>
        </p:spPr>
        <p:txBody>
          <a:bodyPr>
            <a:normAutofit/>
          </a:bodyPr>
          <a:lstStyle/>
          <a:p>
            <a:r>
              <a:rPr lang="en-GB" sz="4400" dirty="0">
                <a:effectLst/>
                <a:latin typeface="Calibri" panose="020F0502020204030204" pitchFamily="34" charset="0"/>
                <a:ea typeface="Calibri" panose="020F0502020204030204" pitchFamily="34" charset="0"/>
                <a:cs typeface="Calibri" panose="020F0502020204030204" pitchFamily="34" charset="0"/>
              </a:rPr>
              <a:t>Retraction Watch Hijacked Journals Checker:  </a:t>
            </a:r>
            <a:r>
              <a:rPr lang="en-GB" sz="4400" dirty="0">
                <a:effectLst/>
                <a:latin typeface="Calibri" panose="020F0502020204030204" pitchFamily="34" charset="0"/>
                <a:ea typeface="Calibri" panose="020F0502020204030204" pitchFamily="34" charset="0"/>
                <a:cs typeface="Calibri" panose="020F0502020204030204" pitchFamily="34" charset="0"/>
                <a:hlinkClick r:id="rId3"/>
              </a:rPr>
              <a:t>https://docs.google.com/spreadsheets/d/1ak985WGOgGbJRJbZFanoktAN_UFeExpE/edit#gid=5255084</a:t>
            </a:r>
            <a:r>
              <a:rPr lang="en-GB" sz="4400" dirty="0">
                <a:effectLst/>
                <a:latin typeface="Calibri" panose="020F0502020204030204" pitchFamily="34" charset="0"/>
                <a:ea typeface="Calibri" panose="020F0502020204030204" pitchFamily="34" charset="0"/>
                <a:cs typeface="Calibri" panose="020F0502020204030204" pitchFamily="34" charset="0"/>
              </a:rPr>
              <a:t> </a:t>
            </a:r>
            <a:endParaRPr lang="tr-TR" dirty="0"/>
          </a:p>
        </p:txBody>
      </p:sp>
    </p:spTree>
    <p:extLst>
      <p:ext uri="{BB962C8B-B14F-4D97-AF65-F5344CB8AC3E}">
        <p14:creationId xmlns:p14="http://schemas.microsoft.com/office/powerpoint/2010/main" val="1133461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048C1F-0C10-47E9-B74E-848247685207}"/>
              </a:ext>
            </a:extLst>
          </p:cNvPr>
          <p:cNvSpPr>
            <a:spLocks noGrp="1"/>
          </p:cNvSpPr>
          <p:nvPr>
            <p:ph type="title"/>
          </p:nvPr>
        </p:nvSpPr>
        <p:spPr>
          <a:xfrm>
            <a:off x="1006680" y="449015"/>
            <a:ext cx="7776594" cy="1325563"/>
          </a:xfrm>
        </p:spPr>
        <p:txBody>
          <a:bodyPr/>
          <a:lstStyle/>
          <a:p>
            <a:r>
              <a:rPr lang="en-GB" dirty="0">
                <a:solidFill>
                  <a:srgbClr val="0070C0"/>
                </a:solidFill>
              </a:rPr>
              <a:t>Drivers of corruption in academic publishing</a:t>
            </a:r>
            <a:endParaRPr lang="tr-TR" dirty="0">
              <a:solidFill>
                <a:srgbClr val="0070C0"/>
              </a:solidFill>
            </a:endParaRPr>
          </a:p>
        </p:txBody>
      </p:sp>
      <p:sp>
        <p:nvSpPr>
          <p:cNvPr id="3" name="İçerik Yer Tutucusu 2">
            <a:extLst>
              <a:ext uri="{FF2B5EF4-FFF2-40B4-BE49-F238E27FC236}">
                <a16:creationId xmlns:a16="http://schemas.microsoft.com/office/drawing/2014/main" id="{F6329C70-BD6C-44A0-9E6B-484DE46321B6}"/>
              </a:ext>
            </a:extLst>
          </p:cNvPr>
          <p:cNvSpPr>
            <a:spLocks noGrp="1"/>
          </p:cNvSpPr>
          <p:nvPr>
            <p:ph idx="1"/>
          </p:nvPr>
        </p:nvSpPr>
        <p:spPr>
          <a:xfrm>
            <a:off x="838200" y="2105637"/>
            <a:ext cx="10515600" cy="3414319"/>
          </a:xfrm>
        </p:spPr>
        <p:txBody>
          <a:bodyPr/>
          <a:lstStyle/>
          <a:p>
            <a:pPr marL="457200" lvl="0" indent="-390525" algn="l" rtl="0">
              <a:lnSpc>
                <a:spcPct val="90000"/>
              </a:lnSpc>
              <a:spcBef>
                <a:spcPts val="1000"/>
              </a:spcBef>
              <a:spcAft>
                <a:spcPts val="0"/>
              </a:spcAft>
              <a:buClr>
                <a:schemeClr val="dk1"/>
              </a:buClr>
              <a:buSzPts val="2550"/>
              <a:buChar char="•"/>
            </a:pPr>
            <a:r>
              <a:rPr lang="en-US" sz="2800" dirty="0">
                <a:solidFill>
                  <a:srgbClr val="0070C0"/>
                </a:solidFill>
              </a:rPr>
              <a:t>Journal publications required for PhD (</a:t>
            </a:r>
            <a:r>
              <a:rPr lang="en-US" sz="2800" dirty="0" err="1">
                <a:solidFill>
                  <a:srgbClr val="0070C0"/>
                </a:solidFill>
              </a:rPr>
              <a:t>eg</a:t>
            </a:r>
            <a:r>
              <a:rPr lang="en-US" sz="2800" dirty="0">
                <a:solidFill>
                  <a:srgbClr val="0070C0"/>
                </a:solidFill>
              </a:rPr>
              <a:t> Turkey)</a:t>
            </a:r>
          </a:p>
          <a:p>
            <a:pPr marL="457200" lvl="0" indent="-390525" algn="l" rtl="0">
              <a:lnSpc>
                <a:spcPct val="90000"/>
              </a:lnSpc>
              <a:spcBef>
                <a:spcPts val="1000"/>
              </a:spcBef>
              <a:spcAft>
                <a:spcPts val="0"/>
              </a:spcAft>
              <a:buClr>
                <a:schemeClr val="dk1"/>
              </a:buClr>
              <a:buSzPts val="2550"/>
              <a:buChar char="•"/>
            </a:pPr>
            <a:r>
              <a:rPr lang="en-US" sz="2800" dirty="0">
                <a:solidFill>
                  <a:srgbClr val="0070C0"/>
                </a:solidFill>
              </a:rPr>
              <a:t>Cash bonuses for publications (</a:t>
            </a:r>
            <a:r>
              <a:rPr lang="en-US" sz="2800" dirty="0" err="1">
                <a:solidFill>
                  <a:srgbClr val="0070C0"/>
                </a:solidFill>
              </a:rPr>
              <a:t>eg</a:t>
            </a:r>
            <a:r>
              <a:rPr lang="en-US" sz="2800" dirty="0">
                <a:solidFill>
                  <a:srgbClr val="0070C0"/>
                </a:solidFill>
              </a:rPr>
              <a:t> China, Thailand)</a:t>
            </a:r>
          </a:p>
          <a:p>
            <a:pPr marL="457200" lvl="0" indent="-390525" algn="l" rtl="0">
              <a:lnSpc>
                <a:spcPct val="90000"/>
              </a:lnSpc>
              <a:spcBef>
                <a:spcPts val="1000"/>
              </a:spcBef>
              <a:spcAft>
                <a:spcPts val="0"/>
              </a:spcAft>
              <a:buClr>
                <a:schemeClr val="dk1"/>
              </a:buClr>
              <a:buSzPts val="2550"/>
              <a:buChar char="•"/>
            </a:pPr>
            <a:r>
              <a:rPr lang="en-US" sz="2800" dirty="0">
                <a:solidFill>
                  <a:srgbClr val="0070C0"/>
                </a:solidFill>
              </a:rPr>
              <a:t>Publication record &gt; appointment, promotion, tenure</a:t>
            </a:r>
          </a:p>
          <a:p>
            <a:pPr marL="457200" lvl="0" indent="-390525" algn="l" rtl="0">
              <a:lnSpc>
                <a:spcPct val="90000"/>
              </a:lnSpc>
              <a:spcBef>
                <a:spcPts val="1000"/>
              </a:spcBef>
              <a:spcAft>
                <a:spcPts val="0"/>
              </a:spcAft>
              <a:buClr>
                <a:schemeClr val="dk1"/>
              </a:buClr>
              <a:buSzPts val="2550"/>
              <a:buChar char="•"/>
            </a:pPr>
            <a:r>
              <a:rPr lang="en-US" sz="2800" dirty="0">
                <a:solidFill>
                  <a:srgbClr val="0070C0"/>
                </a:solidFill>
              </a:rPr>
              <a:t>Lack of agreement about how to define reputable / disreputable journals and publishers</a:t>
            </a:r>
          </a:p>
          <a:p>
            <a:pPr marL="457200" lvl="0" indent="-390525" algn="l" rtl="0">
              <a:lnSpc>
                <a:spcPct val="90000"/>
              </a:lnSpc>
              <a:spcBef>
                <a:spcPts val="1000"/>
              </a:spcBef>
              <a:spcAft>
                <a:spcPts val="0"/>
              </a:spcAft>
              <a:buClr>
                <a:schemeClr val="dk1"/>
              </a:buClr>
              <a:buSzPts val="2550"/>
              <a:buChar char="•"/>
            </a:pPr>
            <a:r>
              <a:rPr lang="en-US" sz="2800" dirty="0">
                <a:solidFill>
                  <a:srgbClr val="0070C0"/>
                </a:solidFill>
              </a:rPr>
              <a:t>Anyone can set up a journal – good money to be made</a:t>
            </a:r>
          </a:p>
        </p:txBody>
      </p:sp>
    </p:spTree>
    <p:extLst>
      <p:ext uri="{BB962C8B-B14F-4D97-AF65-F5344CB8AC3E}">
        <p14:creationId xmlns:p14="http://schemas.microsoft.com/office/powerpoint/2010/main" val="1447371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048C1F-0C10-47E9-B74E-848247685207}"/>
              </a:ext>
            </a:extLst>
          </p:cNvPr>
          <p:cNvSpPr>
            <a:spLocks noGrp="1"/>
          </p:cNvSpPr>
          <p:nvPr>
            <p:ph type="title"/>
          </p:nvPr>
        </p:nvSpPr>
        <p:spPr>
          <a:xfrm>
            <a:off x="838200" y="365125"/>
            <a:ext cx="8322578" cy="1325563"/>
          </a:xfrm>
        </p:spPr>
        <p:txBody>
          <a:bodyPr/>
          <a:lstStyle/>
          <a:p>
            <a:r>
              <a:rPr lang="en-GB" dirty="0">
                <a:solidFill>
                  <a:srgbClr val="0070C0"/>
                </a:solidFill>
              </a:rPr>
              <a:t>Related scams and threats</a:t>
            </a:r>
            <a:endParaRPr lang="tr-TR" dirty="0">
              <a:solidFill>
                <a:srgbClr val="0070C0"/>
              </a:solidFill>
            </a:endParaRPr>
          </a:p>
        </p:txBody>
      </p:sp>
      <p:sp>
        <p:nvSpPr>
          <p:cNvPr id="3" name="İçerik Yer Tutucusu 2">
            <a:extLst>
              <a:ext uri="{FF2B5EF4-FFF2-40B4-BE49-F238E27FC236}">
                <a16:creationId xmlns:a16="http://schemas.microsoft.com/office/drawing/2014/main" id="{F6329C70-BD6C-44A0-9E6B-484DE46321B6}"/>
              </a:ext>
            </a:extLst>
          </p:cNvPr>
          <p:cNvSpPr>
            <a:spLocks noGrp="1"/>
          </p:cNvSpPr>
          <p:nvPr>
            <p:ph idx="1"/>
          </p:nvPr>
        </p:nvSpPr>
        <p:spPr>
          <a:xfrm>
            <a:off x="754310" y="2060517"/>
            <a:ext cx="10515600" cy="3383938"/>
          </a:xfrm>
        </p:spPr>
        <p:txBody>
          <a:bodyPr/>
          <a:lstStyle/>
          <a:p>
            <a:pPr marL="457200" lvl="0" indent="-390525" algn="l" rtl="0">
              <a:lnSpc>
                <a:spcPct val="90000"/>
              </a:lnSpc>
              <a:spcBef>
                <a:spcPts val="1000"/>
              </a:spcBef>
              <a:spcAft>
                <a:spcPts val="0"/>
              </a:spcAft>
              <a:buClr>
                <a:schemeClr val="dk1"/>
              </a:buClr>
              <a:buSzPts val="2550"/>
              <a:buChar char="•"/>
            </a:pPr>
            <a:r>
              <a:rPr lang="en-US" sz="2800" dirty="0">
                <a:solidFill>
                  <a:srgbClr val="0070C0"/>
                </a:solidFill>
              </a:rPr>
              <a:t>Paper mills</a:t>
            </a:r>
          </a:p>
          <a:p>
            <a:pPr marL="457200" lvl="0" indent="-390525" algn="l" rtl="0">
              <a:lnSpc>
                <a:spcPct val="90000"/>
              </a:lnSpc>
              <a:spcBef>
                <a:spcPts val="1000"/>
              </a:spcBef>
              <a:spcAft>
                <a:spcPts val="0"/>
              </a:spcAft>
              <a:buClr>
                <a:schemeClr val="dk1"/>
              </a:buClr>
              <a:buSzPts val="2550"/>
              <a:buChar char="•"/>
            </a:pPr>
            <a:r>
              <a:rPr lang="en-US" sz="2800" dirty="0">
                <a:solidFill>
                  <a:srgbClr val="0070C0"/>
                </a:solidFill>
              </a:rPr>
              <a:t>Plagiarism by translation</a:t>
            </a:r>
          </a:p>
          <a:p>
            <a:pPr marL="457200" lvl="0" indent="-390525" algn="l" rtl="0">
              <a:lnSpc>
                <a:spcPct val="90000"/>
              </a:lnSpc>
              <a:spcBef>
                <a:spcPts val="1000"/>
              </a:spcBef>
              <a:spcAft>
                <a:spcPts val="0"/>
              </a:spcAft>
              <a:buClr>
                <a:schemeClr val="dk1"/>
              </a:buClr>
              <a:buSzPts val="2550"/>
              <a:buChar char="•"/>
            </a:pPr>
            <a:r>
              <a:rPr lang="en-US" dirty="0">
                <a:solidFill>
                  <a:srgbClr val="0070C0"/>
                </a:solidFill>
              </a:rPr>
              <a:t>Salami slicing</a:t>
            </a:r>
            <a:endParaRPr lang="en-US" sz="2800" dirty="0">
              <a:solidFill>
                <a:srgbClr val="0070C0"/>
              </a:solidFill>
            </a:endParaRPr>
          </a:p>
          <a:p>
            <a:pPr marL="457200" lvl="0" indent="-390525" algn="l" rtl="0">
              <a:lnSpc>
                <a:spcPct val="90000"/>
              </a:lnSpc>
              <a:spcBef>
                <a:spcPts val="1000"/>
              </a:spcBef>
              <a:spcAft>
                <a:spcPts val="0"/>
              </a:spcAft>
              <a:buClr>
                <a:schemeClr val="dk1"/>
              </a:buClr>
              <a:buSzPts val="2550"/>
              <a:buChar char="•"/>
            </a:pPr>
            <a:r>
              <a:rPr lang="en-US" sz="2800" dirty="0">
                <a:solidFill>
                  <a:srgbClr val="0070C0"/>
                </a:solidFill>
              </a:rPr>
              <a:t>Gift, guest, paid for authorship</a:t>
            </a:r>
          </a:p>
          <a:p>
            <a:pPr marL="457200" lvl="0" indent="-390525" algn="l" rtl="0">
              <a:lnSpc>
                <a:spcPct val="90000"/>
              </a:lnSpc>
              <a:spcBef>
                <a:spcPts val="1000"/>
              </a:spcBef>
              <a:spcAft>
                <a:spcPts val="0"/>
              </a:spcAft>
              <a:buClr>
                <a:schemeClr val="dk1"/>
              </a:buClr>
              <a:buSzPts val="2550"/>
              <a:buChar char="•"/>
            </a:pPr>
            <a:r>
              <a:rPr lang="en-US" sz="2800" dirty="0">
                <a:solidFill>
                  <a:srgbClr val="0070C0"/>
                </a:solidFill>
              </a:rPr>
              <a:t>Supervisory bullying </a:t>
            </a:r>
            <a:r>
              <a:rPr lang="en-US" sz="2800" dirty="0" err="1">
                <a:solidFill>
                  <a:srgbClr val="0070C0"/>
                </a:solidFill>
              </a:rPr>
              <a:t>eg</a:t>
            </a:r>
            <a:r>
              <a:rPr lang="en-US" sz="2800" dirty="0">
                <a:solidFill>
                  <a:srgbClr val="0070C0"/>
                </a:solidFill>
              </a:rPr>
              <a:t> demanding first authorship</a:t>
            </a:r>
          </a:p>
          <a:p>
            <a:pPr marL="457200" lvl="0" indent="-390525" algn="l" rtl="0">
              <a:lnSpc>
                <a:spcPct val="90000"/>
              </a:lnSpc>
              <a:spcBef>
                <a:spcPts val="1000"/>
              </a:spcBef>
              <a:spcAft>
                <a:spcPts val="0"/>
              </a:spcAft>
              <a:buClr>
                <a:schemeClr val="dk1"/>
              </a:buClr>
              <a:buSzPts val="2550"/>
              <a:buChar char="•"/>
            </a:pPr>
            <a:r>
              <a:rPr lang="en-US" sz="2800" dirty="0">
                <a:solidFill>
                  <a:srgbClr val="0070C0"/>
                </a:solidFill>
              </a:rPr>
              <a:t>Neglectful or incompetent peer reviewers</a:t>
            </a:r>
          </a:p>
        </p:txBody>
      </p:sp>
    </p:spTree>
    <p:extLst>
      <p:ext uri="{BB962C8B-B14F-4D97-AF65-F5344CB8AC3E}">
        <p14:creationId xmlns:p14="http://schemas.microsoft.com/office/powerpoint/2010/main" val="1521164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048C1F-0C10-47E9-B74E-848247685207}"/>
              </a:ext>
            </a:extLst>
          </p:cNvPr>
          <p:cNvSpPr>
            <a:spLocks noGrp="1"/>
          </p:cNvSpPr>
          <p:nvPr>
            <p:ph type="title"/>
          </p:nvPr>
        </p:nvSpPr>
        <p:spPr>
          <a:xfrm>
            <a:off x="838200" y="365126"/>
            <a:ext cx="8322578" cy="943558"/>
          </a:xfrm>
        </p:spPr>
        <p:txBody>
          <a:bodyPr/>
          <a:lstStyle/>
          <a:p>
            <a:r>
              <a:rPr lang="en-GB" dirty="0">
                <a:solidFill>
                  <a:srgbClr val="0070C0"/>
                </a:solidFill>
              </a:rPr>
              <a:t>Fair authorship rules</a:t>
            </a:r>
            <a:endParaRPr lang="tr-TR" dirty="0">
              <a:solidFill>
                <a:srgbClr val="0070C0"/>
              </a:solidFill>
            </a:endParaRPr>
          </a:p>
        </p:txBody>
      </p:sp>
      <p:sp>
        <p:nvSpPr>
          <p:cNvPr id="3" name="İçerik Yer Tutucusu 2">
            <a:extLst>
              <a:ext uri="{FF2B5EF4-FFF2-40B4-BE49-F238E27FC236}">
                <a16:creationId xmlns:a16="http://schemas.microsoft.com/office/drawing/2014/main" id="{F6329C70-BD6C-44A0-9E6B-484DE46321B6}"/>
              </a:ext>
            </a:extLst>
          </p:cNvPr>
          <p:cNvSpPr>
            <a:spLocks noGrp="1"/>
          </p:cNvSpPr>
          <p:nvPr>
            <p:ph idx="1"/>
          </p:nvPr>
        </p:nvSpPr>
        <p:spPr>
          <a:xfrm>
            <a:off x="754310" y="1442906"/>
            <a:ext cx="10515600" cy="5415094"/>
          </a:xfrm>
        </p:spPr>
        <p:txBody>
          <a:bodyPr>
            <a:normAutofit fontScale="85000" lnSpcReduction="20000"/>
          </a:bodyPr>
          <a:lstStyle/>
          <a:p>
            <a:r>
              <a:rPr lang="en-GB" dirty="0">
                <a:solidFill>
                  <a:srgbClr val="0070C0"/>
                </a:solidFill>
              </a:rPr>
              <a:t>Authors should discuss authorship when planning research, agree authorship in writing, and revisit the agreement through stages of the research.</a:t>
            </a:r>
          </a:p>
          <a:p>
            <a:r>
              <a:rPr lang="en-GB" dirty="0">
                <a:solidFill>
                  <a:srgbClr val="0070C0"/>
                </a:solidFill>
              </a:rPr>
              <a:t>Handle disagreements as they happen.</a:t>
            </a:r>
          </a:p>
          <a:p>
            <a:r>
              <a:rPr lang="en-GB" dirty="0">
                <a:solidFill>
                  <a:srgbClr val="0070C0"/>
                </a:solidFill>
              </a:rPr>
              <a:t>Negotiate disputes and misconduct dispassionately, using facts and guidelines.</a:t>
            </a:r>
          </a:p>
          <a:p>
            <a:r>
              <a:rPr lang="en-GB" dirty="0">
                <a:solidFill>
                  <a:srgbClr val="0070C0"/>
                </a:solidFill>
              </a:rPr>
              <a:t>Acknowledgements may be acceptable to a journal when contributions do not constitute authorship.</a:t>
            </a:r>
          </a:p>
          <a:p>
            <a:r>
              <a:rPr lang="en-GB" dirty="0">
                <a:solidFill>
                  <a:srgbClr val="0070C0"/>
                </a:solidFill>
              </a:rPr>
              <a:t>Authors should describe what each author contributed to the research project.</a:t>
            </a:r>
          </a:p>
          <a:p>
            <a:r>
              <a:rPr lang="en-GB" dirty="0">
                <a:solidFill>
                  <a:srgbClr val="0070C0"/>
                </a:solidFill>
              </a:rPr>
              <a:t>The order of authors should be decided jointly between the authors and make it clear the editor the reasons behind the author order.</a:t>
            </a:r>
          </a:p>
          <a:p>
            <a:r>
              <a:rPr lang="en-GB" dirty="0">
                <a:solidFill>
                  <a:srgbClr val="0070C0"/>
                </a:solidFill>
              </a:rPr>
              <a:t>All authors should be listed.</a:t>
            </a:r>
          </a:p>
          <a:p>
            <a:r>
              <a:rPr lang="en-GB" dirty="0">
                <a:solidFill>
                  <a:srgbClr val="0070C0"/>
                </a:solidFill>
              </a:rPr>
              <a:t>People should not be added as authors if they have not contributed significantly to the project.</a:t>
            </a:r>
          </a:p>
          <a:p>
            <a:r>
              <a:rPr lang="en-GB" dirty="0">
                <a:solidFill>
                  <a:srgbClr val="0070C0"/>
                </a:solidFill>
              </a:rPr>
              <a:t>Read the journal's instructions for authors as they can differ between journals.</a:t>
            </a:r>
          </a:p>
          <a:p>
            <a:pPr marL="114300" indent="0">
              <a:buNone/>
            </a:pPr>
            <a:r>
              <a:rPr lang="en-GB" dirty="0">
                <a:solidFill>
                  <a:srgbClr val="0070C0"/>
                </a:solidFill>
              </a:rPr>
              <a:t>(COPE: https://publicationethics.org/resources/guidelines-new/how-handle-authorship-disputesa-guide-new-researchers)</a:t>
            </a:r>
          </a:p>
        </p:txBody>
      </p:sp>
    </p:spTree>
    <p:extLst>
      <p:ext uri="{BB962C8B-B14F-4D97-AF65-F5344CB8AC3E}">
        <p14:creationId xmlns:p14="http://schemas.microsoft.com/office/powerpoint/2010/main" val="1876909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048C1F-0C10-47E9-B74E-848247685207}"/>
              </a:ext>
            </a:extLst>
          </p:cNvPr>
          <p:cNvSpPr>
            <a:spLocks noGrp="1"/>
          </p:cNvSpPr>
          <p:nvPr>
            <p:ph type="title"/>
          </p:nvPr>
        </p:nvSpPr>
        <p:spPr>
          <a:xfrm>
            <a:off x="838200" y="365126"/>
            <a:ext cx="8322578" cy="1379784"/>
          </a:xfrm>
        </p:spPr>
        <p:txBody>
          <a:bodyPr>
            <a:normAutofit fontScale="90000"/>
          </a:bodyPr>
          <a:lstStyle/>
          <a:p>
            <a:r>
              <a:rPr lang="en-GB" sz="4400" dirty="0">
                <a:solidFill>
                  <a:srgbClr val="0070C0"/>
                </a:solidFill>
              </a:rPr>
              <a:t>How can we make academic publishing  and dissemination more ethical?</a:t>
            </a:r>
            <a:endParaRPr lang="tr-TR" b="1" dirty="0">
              <a:solidFill>
                <a:srgbClr val="0070C0"/>
              </a:solidFill>
            </a:endParaRPr>
          </a:p>
        </p:txBody>
      </p:sp>
      <p:sp>
        <p:nvSpPr>
          <p:cNvPr id="3" name="İçerik Yer Tutucusu 2">
            <a:extLst>
              <a:ext uri="{FF2B5EF4-FFF2-40B4-BE49-F238E27FC236}">
                <a16:creationId xmlns:a16="http://schemas.microsoft.com/office/drawing/2014/main" id="{F6329C70-BD6C-44A0-9E6B-484DE46321B6}"/>
              </a:ext>
            </a:extLst>
          </p:cNvPr>
          <p:cNvSpPr>
            <a:spLocks noGrp="1"/>
          </p:cNvSpPr>
          <p:nvPr>
            <p:ph idx="1"/>
          </p:nvPr>
        </p:nvSpPr>
        <p:spPr>
          <a:xfrm>
            <a:off x="754310" y="1921078"/>
            <a:ext cx="10515600" cy="3942827"/>
          </a:xfrm>
        </p:spPr>
        <p:txBody>
          <a:bodyPr>
            <a:normAutofit/>
          </a:bodyPr>
          <a:lstStyle/>
          <a:p>
            <a:pPr marL="457200" lvl="0" indent="-390525" algn="l" rtl="0">
              <a:lnSpc>
                <a:spcPct val="90000"/>
              </a:lnSpc>
              <a:spcBef>
                <a:spcPts val="1000"/>
              </a:spcBef>
              <a:spcAft>
                <a:spcPts val="0"/>
              </a:spcAft>
              <a:buClr>
                <a:schemeClr val="dk1"/>
              </a:buClr>
              <a:buSzPts val="2550"/>
              <a:buChar char="•"/>
            </a:pPr>
            <a:r>
              <a:rPr lang="en-US" sz="2800" dirty="0">
                <a:solidFill>
                  <a:srgbClr val="0070C0"/>
                </a:solidFill>
              </a:rPr>
              <a:t>Raise awareness through sessions like this and academic publications</a:t>
            </a:r>
          </a:p>
          <a:p>
            <a:pPr marL="457200" lvl="0" indent="-390525" algn="l" rtl="0">
              <a:lnSpc>
                <a:spcPct val="90000"/>
              </a:lnSpc>
              <a:spcBef>
                <a:spcPts val="1000"/>
              </a:spcBef>
              <a:spcAft>
                <a:spcPts val="0"/>
              </a:spcAft>
              <a:buClr>
                <a:schemeClr val="dk1"/>
              </a:buClr>
              <a:buSzPts val="2550"/>
              <a:buChar char="•"/>
            </a:pPr>
            <a:r>
              <a:rPr lang="en-US" sz="2800" dirty="0">
                <a:solidFill>
                  <a:srgbClr val="0070C0"/>
                </a:solidFill>
              </a:rPr>
              <a:t>Encourage providers to include relevant topics in ECR and PhD training</a:t>
            </a:r>
          </a:p>
          <a:p>
            <a:pPr marL="457200" lvl="0" indent="-390525" algn="l" rtl="0">
              <a:lnSpc>
                <a:spcPct val="90000"/>
              </a:lnSpc>
              <a:spcBef>
                <a:spcPts val="1000"/>
              </a:spcBef>
              <a:spcAft>
                <a:spcPts val="0"/>
              </a:spcAft>
              <a:buClr>
                <a:schemeClr val="dk1"/>
              </a:buClr>
              <a:buSzPts val="2550"/>
              <a:buChar char="•"/>
            </a:pPr>
            <a:r>
              <a:rPr lang="en-US" sz="2800" dirty="0">
                <a:solidFill>
                  <a:srgbClr val="0070C0"/>
                </a:solidFill>
              </a:rPr>
              <a:t>Highlight mistakes, </a:t>
            </a:r>
            <a:r>
              <a:rPr lang="en-US" sz="2800" dirty="0" err="1">
                <a:solidFill>
                  <a:srgbClr val="0070C0"/>
                </a:solidFill>
              </a:rPr>
              <a:t>eg</a:t>
            </a:r>
            <a:r>
              <a:rPr lang="en-US" sz="2800" dirty="0">
                <a:solidFill>
                  <a:srgbClr val="0070C0"/>
                </a:solidFill>
              </a:rPr>
              <a:t> misguided incentives driving publish or perish mentality</a:t>
            </a:r>
          </a:p>
          <a:p>
            <a:pPr marL="457200" lvl="0" indent="-390525" algn="l" rtl="0">
              <a:lnSpc>
                <a:spcPct val="90000"/>
              </a:lnSpc>
              <a:spcBef>
                <a:spcPts val="1000"/>
              </a:spcBef>
              <a:spcAft>
                <a:spcPts val="0"/>
              </a:spcAft>
              <a:buClr>
                <a:srgbClr val="0000FF"/>
              </a:buClr>
              <a:buSzPts val="2550"/>
              <a:buChar char="•"/>
            </a:pPr>
            <a:r>
              <a:rPr lang="en-US" sz="2800" dirty="0">
                <a:solidFill>
                  <a:srgbClr val="0070C0"/>
                </a:solidFill>
              </a:rPr>
              <a:t>Share and discuss good and less good practices on publishing</a:t>
            </a:r>
          </a:p>
          <a:p>
            <a:endParaRPr lang="en-GB" dirty="0">
              <a:solidFill>
                <a:srgbClr val="0070C0"/>
              </a:solidFill>
            </a:endParaRPr>
          </a:p>
        </p:txBody>
      </p:sp>
    </p:spTree>
    <p:extLst>
      <p:ext uri="{BB962C8B-B14F-4D97-AF65-F5344CB8AC3E}">
        <p14:creationId xmlns:p14="http://schemas.microsoft.com/office/powerpoint/2010/main" val="3215574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048C1F-0C10-47E9-B74E-848247685207}"/>
              </a:ext>
            </a:extLst>
          </p:cNvPr>
          <p:cNvSpPr>
            <a:spLocks noGrp="1"/>
          </p:cNvSpPr>
          <p:nvPr>
            <p:ph type="title"/>
          </p:nvPr>
        </p:nvSpPr>
        <p:spPr>
          <a:xfrm>
            <a:off x="838200" y="365126"/>
            <a:ext cx="8322578" cy="1379784"/>
          </a:xfrm>
        </p:spPr>
        <p:txBody>
          <a:bodyPr>
            <a:normAutofit/>
          </a:bodyPr>
          <a:lstStyle/>
          <a:p>
            <a:r>
              <a:rPr lang="en-GB" dirty="0"/>
              <a:t>Thanks for listening and contributing</a:t>
            </a:r>
            <a:endParaRPr lang="tr-TR" b="1" dirty="0">
              <a:solidFill>
                <a:srgbClr val="0070C0"/>
              </a:solidFill>
            </a:endParaRPr>
          </a:p>
        </p:txBody>
      </p:sp>
      <p:sp>
        <p:nvSpPr>
          <p:cNvPr id="3" name="İçerik Yer Tutucusu 2">
            <a:extLst>
              <a:ext uri="{FF2B5EF4-FFF2-40B4-BE49-F238E27FC236}">
                <a16:creationId xmlns:a16="http://schemas.microsoft.com/office/drawing/2014/main" id="{F6329C70-BD6C-44A0-9E6B-484DE46321B6}"/>
              </a:ext>
            </a:extLst>
          </p:cNvPr>
          <p:cNvSpPr>
            <a:spLocks noGrp="1"/>
          </p:cNvSpPr>
          <p:nvPr>
            <p:ph idx="1"/>
          </p:nvPr>
        </p:nvSpPr>
        <p:spPr>
          <a:xfrm>
            <a:off x="762699" y="3429000"/>
            <a:ext cx="10515600" cy="2021748"/>
          </a:xfrm>
        </p:spPr>
        <p:txBody>
          <a:bodyPr>
            <a:normAutofit/>
          </a:bodyPr>
          <a:lstStyle/>
          <a:p>
            <a:pPr marL="0" lvl="0" indent="0" algn="l" rtl="0">
              <a:lnSpc>
                <a:spcPct val="90000"/>
              </a:lnSpc>
              <a:spcBef>
                <a:spcPts val="0"/>
              </a:spcBef>
              <a:spcAft>
                <a:spcPts val="0"/>
              </a:spcAft>
              <a:buClr>
                <a:srgbClr val="939293"/>
              </a:buClr>
              <a:buSzPts val="2400"/>
              <a:buNone/>
            </a:pPr>
            <a:r>
              <a:rPr lang="en-US" dirty="0"/>
              <a:t>Thanks to other members of EPAD use of resources</a:t>
            </a:r>
          </a:p>
          <a:p>
            <a:pPr marL="0" lvl="0" indent="0" algn="l" rtl="0">
              <a:lnSpc>
                <a:spcPct val="90000"/>
              </a:lnSpc>
              <a:spcBef>
                <a:spcPts val="0"/>
              </a:spcBef>
              <a:spcAft>
                <a:spcPts val="0"/>
              </a:spcAft>
              <a:buClr>
                <a:srgbClr val="939293"/>
              </a:buClr>
              <a:buSzPts val="2400"/>
              <a:buNone/>
            </a:pPr>
            <a:r>
              <a:rPr lang="en-US" dirty="0"/>
              <a:t>EPAD welcomes new members </a:t>
            </a:r>
          </a:p>
          <a:p>
            <a:pPr marL="0" lvl="0" indent="0" algn="l" rtl="0">
              <a:lnSpc>
                <a:spcPct val="90000"/>
              </a:lnSpc>
              <a:spcBef>
                <a:spcPts val="0"/>
              </a:spcBef>
              <a:spcAft>
                <a:spcPts val="0"/>
              </a:spcAft>
              <a:buClr>
                <a:srgbClr val="939293"/>
              </a:buClr>
              <a:buSzPts val="2400"/>
              <a:buNone/>
            </a:pPr>
            <a:r>
              <a:rPr lang="en-US" dirty="0"/>
              <a:t>Join us for our annual conferences: 2024 in Gatineau-Ottawa</a:t>
            </a:r>
          </a:p>
          <a:p>
            <a:pPr marL="0" lvl="0" indent="0" algn="l" rtl="0">
              <a:lnSpc>
                <a:spcPct val="90000"/>
              </a:lnSpc>
              <a:spcBef>
                <a:spcPts val="0"/>
              </a:spcBef>
              <a:spcAft>
                <a:spcPts val="0"/>
              </a:spcAft>
              <a:buClr>
                <a:srgbClr val="939293"/>
              </a:buClr>
              <a:buSzPts val="2400"/>
              <a:buNone/>
            </a:pPr>
            <a:r>
              <a:rPr lang="en-US" dirty="0"/>
              <a:t>Contact ireneg@coventry.ac.uk</a:t>
            </a:r>
          </a:p>
          <a:p>
            <a:endParaRPr lang="en-GB" dirty="0">
              <a:solidFill>
                <a:srgbClr val="0070C0"/>
              </a:solidFill>
            </a:endParaRPr>
          </a:p>
        </p:txBody>
      </p:sp>
    </p:spTree>
    <p:extLst>
      <p:ext uri="{BB962C8B-B14F-4D97-AF65-F5344CB8AC3E}">
        <p14:creationId xmlns:p14="http://schemas.microsoft.com/office/powerpoint/2010/main" val="29647632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048C1F-0C10-47E9-B74E-848247685207}"/>
              </a:ext>
            </a:extLst>
          </p:cNvPr>
          <p:cNvSpPr>
            <a:spLocks noGrp="1"/>
          </p:cNvSpPr>
          <p:nvPr>
            <p:ph type="title"/>
          </p:nvPr>
        </p:nvSpPr>
        <p:spPr>
          <a:xfrm>
            <a:off x="838200" y="365126"/>
            <a:ext cx="8322578" cy="943558"/>
          </a:xfrm>
        </p:spPr>
        <p:txBody>
          <a:bodyPr/>
          <a:lstStyle/>
          <a:p>
            <a:r>
              <a:rPr lang="en-GB" dirty="0"/>
              <a:t>Useful resources to share</a:t>
            </a:r>
            <a:endParaRPr lang="tr-TR" dirty="0">
              <a:solidFill>
                <a:srgbClr val="0070C0"/>
              </a:solidFill>
            </a:endParaRPr>
          </a:p>
        </p:txBody>
      </p:sp>
      <p:sp>
        <p:nvSpPr>
          <p:cNvPr id="3" name="İçerik Yer Tutucusu 2">
            <a:extLst>
              <a:ext uri="{FF2B5EF4-FFF2-40B4-BE49-F238E27FC236}">
                <a16:creationId xmlns:a16="http://schemas.microsoft.com/office/drawing/2014/main" id="{F6329C70-BD6C-44A0-9E6B-484DE46321B6}"/>
              </a:ext>
            </a:extLst>
          </p:cNvPr>
          <p:cNvSpPr>
            <a:spLocks noGrp="1"/>
          </p:cNvSpPr>
          <p:nvPr>
            <p:ph idx="1"/>
          </p:nvPr>
        </p:nvSpPr>
        <p:spPr>
          <a:xfrm>
            <a:off x="754310" y="1442906"/>
            <a:ext cx="10515600" cy="5415094"/>
          </a:xfrm>
        </p:spPr>
        <p:txBody>
          <a:bodyPr>
            <a:normAutofit/>
          </a:bodyPr>
          <a:lstStyle/>
          <a:p>
            <a:pPr marL="0" lvl="0" indent="0" algn="l" rtl="0">
              <a:lnSpc>
                <a:spcPct val="90000"/>
              </a:lnSpc>
              <a:spcBef>
                <a:spcPts val="1000"/>
              </a:spcBef>
              <a:spcAft>
                <a:spcPts val="0"/>
              </a:spcAft>
              <a:buClr>
                <a:schemeClr val="dk1"/>
              </a:buClr>
              <a:buSzPct val="100000"/>
              <a:buNone/>
            </a:pPr>
            <a:r>
              <a:rPr lang="en-GB" sz="2800" dirty="0">
                <a:latin typeface="Calibri"/>
                <a:ea typeface="Calibri"/>
                <a:cs typeface="Calibri"/>
                <a:sym typeface="Calibri"/>
              </a:rPr>
              <a:t>ThinkCheckSubmit.org. (n.d.). Choose the right journal for your research. Retrieved from </a:t>
            </a:r>
            <a:r>
              <a:rPr lang="en-GB" sz="2800" u="sng" dirty="0">
                <a:solidFill>
                  <a:schemeClr val="hlink"/>
                </a:solidFill>
                <a:latin typeface="Calibri"/>
                <a:ea typeface="Calibri"/>
                <a:cs typeface="Calibri"/>
                <a:sym typeface="Calibri"/>
                <a:hlinkClick r:id="rId3"/>
              </a:rPr>
              <a:t>http://thinkchecksubmit.org/</a:t>
            </a:r>
            <a:endParaRPr lang="en-GB" sz="2800" dirty="0">
              <a:latin typeface="Calibri"/>
              <a:ea typeface="Calibri"/>
              <a:cs typeface="Calibri"/>
              <a:sym typeface="Calibri"/>
            </a:endParaRPr>
          </a:p>
          <a:p>
            <a:pPr marL="11748" lvl="0" indent="0" algn="just" rtl="0">
              <a:lnSpc>
                <a:spcPct val="90000"/>
              </a:lnSpc>
              <a:spcBef>
                <a:spcPts val="0"/>
              </a:spcBef>
              <a:spcAft>
                <a:spcPts val="0"/>
              </a:spcAft>
              <a:buSzPct val="100000"/>
              <a:buNone/>
            </a:pPr>
            <a:r>
              <a:rPr lang="en-GB" sz="2800" b="0" i="0" u="none" strike="noStrike" dirty="0">
                <a:solidFill>
                  <a:srgbClr val="000000"/>
                </a:solidFill>
                <a:latin typeface="Calibri"/>
                <a:ea typeface="Calibri"/>
                <a:cs typeface="Calibri"/>
                <a:sym typeface="Calibri"/>
              </a:rPr>
              <a:t>COPE (n/d). Publication Guidelines. Committee on Publication Ethics. </a:t>
            </a:r>
            <a:r>
              <a:rPr lang="en-GB" sz="2800" b="0" i="0" u="sng" strike="noStrike" dirty="0">
                <a:solidFill>
                  <a:schemeClr val="hlink"/>
                </a:solidFill>
                <a:latin typeface="Calibri"/>
                <a:ea typeface="Calibri"/>
                <a:cs typeface="Calibri"/>
                <a:sym typeface="Calibri"/>
                <a:hlinkClick r:id="rId4"/>
              </a:rPr>
              <a:t>https://publicationethics.org/guidance/Guidelines</a:t>
            </a:r>
            <a:r>
              <a:rPr lang="en-GB" sz="2800" b="0" i="0" u="none" strike="noStrike" dirty="0">
                <a:solidFill>
                  <a:srgbClr val="000000"/>
                </a:solidFill>
                <a:latin typeface="Calibri"/>
                <a:ea typeface="Calibri"/>
                <a:cs typeface="Calibri"/>
                <a:sym typeface="Calibri"/>
              </a:rPr>
              <a:t>  </a:t>
            </a:r>
            <a:endParaRPr lang="en-GB" sz="2800" b="0" dirty="0"/>
          </a:p>
          <a:p>
            <a:pPr marL="0" lvl="0" indent="0" algn="just" rtl="0">
              <a:lnSpc>
                <a:spcPct val="90000"/>
              </a:lnSpc>
              <a:spcBef>
                <a:spcPts val="800"/>
              </a:spcBef>
              <a:spcAft>
                <a:spcPts val="0"/>
              </a:spcAft>
              <a:buSzPct val="111455"/>
              <a:buNone/>
            </a:pPr>
            <a:r>
              <a:rPr lang="en-GB" sz="2800" b="0" i="0" u="none" strike="noStrike" dirty="0">
                <a:solidFill>
                  <a:srgbClr val="000000"/>
                </a:solidFill>
                <a:latin typeface="Calibri"/>
                <a:ea typeface="Calibri"/>
                <a:cs typeface="Calibri"/>
                <a:sym typeface="Calibri"/>
              </a:rPr>
              <a:t>Eaton, S. E. (2018). </a:t>
            </a:r>
            <a:r>
              <a:rPr lang="en-GB" sz="2800" b="0" i="1" u="none" strike="noStrike" dirty="0">
                <a:solidFill>
                  <a:srgbClr val="000000"/>
                </a:solidFill>
                <a:latin typeface="Calibri"/>
                <a:ea typeface="Calibri"/>
                <a:cs typeface="Calibri"/>
                <a:sym typeface="Calibri"/>
              </a:rPr>
              <a:t>Avoiding Predatory Journals and Questionable Conferences: A Resource Guide</a:t>
            </a:r>
            <a:r>
              <a:rPr lang="en-GB" sz="2800" b="0" i="0" u="none" strike="noStrike" dirty="0">
                <a:solidFill>
                  <a:srgbClr val="000000"/>
                </a:solidFill>
                <a:latin typeface="Calibri"/>
                <a:ea typeface="Calibri"/>
                <a:cs typeface="Calibri"/>
                <a:sym typeface="Calibri"/>
              </a:rPr>
              <a:t>. Calgary, Canada: University of Calgary. </a:t>
            </a:r>
            <a:r>
              <a:rPr lang="en-GB" sz="2800" b="0" i="0" u="sng" strike="noStrike" dirty="0">
                <a:solidFill>
                  <a:schemeClr val="hlink"/>
                </a:solidFill>
                <a:latin typeface="Calibri"/>
                <a:ea typeface="Calibri"/>
                <a:cs typeface="Calibri"/>
                <a:sym typeface="Calibri"/>
                <a:hlinkClick r:id="rId5"/>
              </a:rPr>
              <a:t>https://prism.ucalgary.ca/bitstream/handle/1880/106227/Eaton%20-%20Avoiding%20Predatory%20Journals%20and%20Questionable%20Conferences%20-%20A%20Resource%20Guide.pdf?sequence=1&amp;isAllowed=y</a:t>
            </a:r>
            <a:endParaRPr lang="en-GB" dirty="0">
              <a:solidFill>
                <a:srgbClr val="0070C0"/>
              </a:solidFill>
            </a:endParaRPr>
          </a:p>
        </p:txBody>
      </p:sp>
    </p:spTree>
    <p:extLst>
      <p:ext uri="{BB962C8B-B14F-4D97-AF65-F5344CB8AC3E}">
        <p14:creationId xmlns:p14="http://schemas.microsoft.com/office/powerpoint/2010/main" val="15876729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048C1F-0C10-47E9-B74E-848247685207}"/>
              </a:ext>
            </a:extLst>
          </p:cNvPr>
          <p:cNvSpPr>
            <a:spLocks noGrp="1"/>
          </p:cNvSpPr>
          <p:nvPr>
            <p:ph type="title"/>
          </p:nvPr>
        </p:nvSpPr>
        <p:spPr>
          <a:xfrm>
            <a:off x="838200" y="365126"/>
            <a:ext cx="8322578" cy="943558"/>
          </a:xfrm>
        </p:spPr>
        <p:txBody>
          <a:bodyPr/>
          <a:lstStyle/>
          <a:p>
            <a:r>
              <a:rPr lang="en-GB" dirty="0">
                <a:solidFill>
                  <a:srgbClr val="0070C0"/>
                </a:solidFill>
              </a:rPr>
              <a:t>References and bibliography</a:t>
            </a:r>
            <a:endParaRPr lang="tr-TR" dirty="0">
              <a:solidFill>
                <a:srgbClr val="0070C0"/>
              </a:solidFill>
            </a:endParaRPr>
          </a:p>
        </p:txBody>
      </p:sp>
      <p:sp>
        <p:nvSpPr>
          <p:cNvPr id="3" name="İçerik Yer Tutucusu 2">
            <a:extLst>
              <a:ext uri="{FF2B5EF4-FFF2-40B4-BE49-F238E27FC236}">
                <a16:creationId xmlns:a16="http://schemas.microsoft.com/office/drawing/2014/main" id="{F6329C70-BD6C-44A0-9E6B-484DE46321B6}"/>
              </a:ext>
            </a:extLst>
          </p:cNvPr>
          <p:cNvSpPr>
            <a:spLocks noGrp="1"/>
          </p:cNvSpPr>
          <p:nvPr>
            <p:ph idx="1"/>
          </p:nvPr>
        </p:nvSpPr>
        <p:spPr>
          <a:xfrm>
            <a:off x="754310" y="1442906"/>
            <a:ext cx="10515600" cy="5415094"/>
          </a:xfrm>
        </p:spPr>
        <p:txBody>
          <a:bodyPr>
            <a:normAutofit fontScale="47500" lnSpcReduction="20000"/>
          </a:bodyPr>
          <a:lstStyle/>
          <a:p>
            <a:pPr marL="357188" lvl="0" indent="-357188" algn="l" rtl="0">
              <a:lnSpc>
                <a:spcPct val="120000"/>
              </a:lnSpc>
              <a:spcBef>
                <a:spcPts val="0"/>
              </a:spcBef>
              <a:spcAft>
                <a:spcPts val="0"/>
              </a:spcAft>
              <a:buSzPct val="159999"/>
              <a:buNone/>
            </a:pPr>
            <a:r>
              <a:rPr lang="en-US" sz="2800" dirty="0" err="1">
                <a:latin typeface="Calibri"/>
                <a:ea typeface="Calibri"/>
                <a:cs typeface="Calibri"/>
                <a:sym typeface="Calibri"/>
              </a:rPr>
              <a:t>Abalkina</a:t>
            </a:r>
            <a:r>
              <a:rPr lang="en-US" sz="2800" dirty="0">
                <a:latin typeface="Calibri"/>
                <a:ea typeface="Calibri"/>
                <a:cs typeface="Calibri"/>
                <a:sym typeface="Calibri"/>
              </a:rPr>
              <a:t>, A. (2021). </a:t>
            </a:r>
            <a:r>
              <a:rPr lang="en-US" sz="2800" i="1" dirty="0">
                <a:latin typeface="Calibri"/>
                <a:ea typeface="Calibri"/>
                <a:cs typeface="Calibri"/>
                <a:sym typeface="Calibri"/>
              </a:rPr>
              <a:t>Unethical Practices in Research and Publishing: Evidence from Russia</a:t>
            </a:r>
            <a:r>
              <a:rPr lang="en-US" sz="2800" dirty="0">
                <a:latin typeface="Calibri"/>
                <a:ea typeface="Calibri"/>
                <a:cs typeface="Calibri"/>
                <a:sym typeface="Calibri"/>
              </a:rPr>
              <a:t>. The Scholarly Kitchen, 4th February 2021. Retrieved on April 20th 2022 from https://scholarlykitchen.sspnet.org/2021/02/04/guest-post-unethical-practices-in-research-and-publishing-evidence-from-russia/?informz=1</a:t>
            </a:r>
            <a:endParaRPr lang="en-US" dirty="0"/>
          </a:p>
          <a:p>
            <a:pPr marL="357188" lvl="0" indent="-357188" algn="l" rtl="0">
              <a:lnSpc>
                <a:spcPct val="120000"/>
              </a:lnSpc>
              <a:spcBef>
                <a:spcPts val="0"/>
              </a:spcBef>
              <a:spcAft>
                <a:spcPts val="0"/>
              </a:spcAft>
              <a:buSzPct val="159999"/>
              <a:buNone/>
            </a:pPr>
            <a:r>
              <a:rPr lang="en-US" sz="2800" dirty="0">
                <a:latin typeface="Calibri"/>
                <a:ea typeface="Calibri"/>
                <a:cs typeface="Calibri"/>
                <a:sym typeface="Calibri"/>
                <a:hlinkClick r:id="rId3"/>
              </a:rPr>
              <a:t>Beall’s list: https://beallslist.net/</a:t>
            </a:r>
            <a:endParaRPr lang="en-US" sz="2800" dirty="0">
              <a:latin typeface="Calibri"/>
              <a:ea typeface="Calibri"/>
              <a:cs typeface="Calibri"/>
              <a:sym typeface="Calibri"/>
            </a:endParaRPr>
          </a:p>
          <a:p>
            <a:pPr marL="357188" lvl="0" indent="-357188" algn="l" rtl="0">
              <a:lnSpc>
                <a:spcPct val="120000"/>
              </a:lnSpc>
              <a:spcBef>
                <a:spcPts val="0"/>
              </a:spcBef>
              <a:spcAft>
                <a:spcPts val="0"/>
              </a:spcAft>
              <a:buSzPct val="159999"/>
              <a:buNone/>
            </a:pPr>
            <a:r>
              <a:rPr lang="en-US" sz="2800" dirty="0">
                <a:latin typeface="Calibri"/>
                <a:ea typeface="Calibri"/>
                <a:cs typeface="Calibri"/>
                <a:sym typeface="Calibri"/>
              </a:rPr>
              <a:t>COPE. Ethical guidelines for peer reviewers. DOI: https://doi.org/10.24318/cope.2019.1.9 </a:t>
            </a:r>
          </a:p>
          <a:p>
            <a:pPr marL="357188" lvl="0" indent="-357188" algn="l" rtl="0">
              <a:lnSpc>
                <a:spcPct val="120000"/>
              </a:lnSpc>
              <a:spcBef>
                <a:spcPts val="0"/>
              </a:spcBef>
              <a:spcAft>
                <a:spcPts val="0"/>
              </a:spcAft>
              <a:buSzPct val="159999"/>
              <a:buNone/>
            </a:pPr>
            <a:r>
              <a:rPr lang="en-US" sz="2800" dirty="0">
                <a:latin typeface="Calibri"/>
                <a:ea typeface="Calibri"/>
                <a:cs typeface="Calibri"/>
                <a:sym typeface="Calibri"/>
              </a:rPr>
              <a:t>COPE.(2003).  How to handle authorship disputes. DOI: </a:t>
            </a:r>
            <a:r>
              <a:rPr lang="en-US" sz="2800" dirty="0">
                <a:latin typeface="Calibri"/>
                <a:ea typeface="Calibri"/>
                <a:cs typeface="Calibri"/>
                <a:sym typeface="Calibri"/>
                <a:hlinkClick r:id="rId4"/>
              </a:rPr>
              <a:t>https://doi.org/10.24318/cope.2018.1.1</a:t>
            </a:r>
            <a:r>
              <a:rPr lang="en-US" sz="2800" dirty="0">
                <a:latin typeface="Calibri"/>
                <a:ea typeface="Calibri"/>
                <a:cs typeface="Calibri"/>
                <a:sym typeface="Calibri"/>
              </a:rPr>
              <a:t> </a:t>
            </a:r>
          </a:p>
          <a:p>
            <a:pPr marL="357188" lvl="0" indent="-357188" algn="l" rtl="0">
              <a:lnSpc>
                <a:spcPct val="120000"/>
              </a:lnSpc>
              <a:spcBef>
                <a:spcPts val="0"/>
              </a:spcBef>
              <a:spcAft>
                <a:spcPts val="0"/>
              </a:spcAft>
              <a:buSzPct val="159999"/>
              <a:buNone/>
            </a:pPr>
            <a:r>
              <a:rPr lang="en-US" sz="2800" dirty="0">
                <a:latin typeface="Calibri"/>
                <a:ea typeface="Calibri"/>
                <a:cs typeface="Calibri"/>
                <a:sym typeface="Calibri"/>
              </a:rPr>
              <a:t>Grove, J. (2021). Hijacked Journals 'siphon millions of dollars' from research. Times Higher Education, 30th August 2021. Retrieved on April 20th 2021 from </a:t>
            </a:r>
            <a:r>
              <a:rPr lang="en-US" sz="2800" u="sng" dirty="0">
                <a:solidFill>
                  <a:srgbClr val="1155C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https://www.timeshighereducation.com/news/hijacked-journals-siphon-millions-dollars-research</a:t>
            </a:r>
            <a:r>
              <a:rPr lang="en-US" sz="2800" dirty="0">
                <a:latin typeface="Calibri"/>
                <a:ea typeface="Calibri"/>
                <a:cs typeface="Calibri"/>
                <a:sym typeface="Calibri"/>
              </a:rPr>
              <a:t> </a:t>
            </a:r>
            <a:endParaRPr lang="en-US" dirty="0"/>
          </a:p>
          <a:p>
            <a:pPr marL="357188" lvl="0" indent="-357188" algn="l" rtl="0">
              <a:lnSpc>
                <a:spcPct val="120000"/>
              </a:lnSpc>
              <a:spcBef>
                <a:spcPts val="0"/>
              </a:spcBef>
              <a:spcAft>
                <a:spcPts val="0"/>
              </a:spcAft>
              <a:buSzPct val="159999"/>
              <a:buNone/>
            </a:pPr>
            <a:r>
              <a:rPr lang="en-US" sz="2800" dirty="0">
                <a:latin typeface="Calibri"/>
                <a:ea typeface="Calibri"/>
                <a:cs typeface="Calibri"/>
                <a:sym typeface="Calibri"/>
              </a:rPr>
              <a:t>Littman, M.L., (2021). Collusion Rings Threaten the Integrity of Computer Science Research. Communications of the ACM June 2021, Vol 64 No 6, pages 43-4. https://cacm.acm.org/magazines/2021/6/252840-collusion-rings-threaten-the-integrity-of-computer-science-research/fulltext</a:t>
            </a:r>
            <a:endParaRPr lang="en-US" dirty="0"/>
          </a:p>
          <a:p>
            <a:pPr marL="357188" lvl="0" indent="-357188" algn="l" rtl="0">
              <a:lnSpc>
                <a:spcPct val="120000"/>
              </a:lnSpc>
              <a:spcBef>
                <a:spcPts val="0"/>
              </a:spcBef>
              <a:spcAft>
                <a:spcPts val="0"/>
              </a:spcAft>
              <a:buSzPct val="159999"/>
              <a:buNone/>
            </a:pPr>
            <a:r>
              <a:rPr lang="en-US" sz="2800" dirty="0" err="1">
                <a:latin typeface="Calibri"/>
                <a:ea typeface="Calibri"/>
                <a:cs typeface="Calibri"/>
                <a:sym typeface="Calibri"/>
              </a:rPr>
              <a:t>Mavrogenis</a:t>
            </a:r>
            <a:r>
              <a:rPr lang="en-US" sz="2800" dirty="0">
                <a:latin typeface="Calibri"/>
                <a:ea typeface="Calibri"/>
                <a:cs typeface="Calibri"/>
                <a:sym typeface="Calibri"/>
              </a:rPr>
              <a:t>, A.F., </a:t>
            </a:r>
            <a:r>
              <a:rPr lang="en-US" sz="2800" dirty="0" err="1">
                <a:latin typeface="Calibri"/>
                <a:ea typeface="Calibri"/>
                <a:cs typeface="Calibri"/>
                <a:sym typeface="Calibri"/>
              </a:rPr>
              <a:t>Quaile</a:t>
            </a:r>
            <a:r>
              <a:rPr lang="en-US" sz="2800" dirty="0">
                <a:latin typeface="Calibri"/>
                <a:ea typeface="Calibri"/>
                <a:cs typeface="Calibri"/>
                <a:sym typeface="Calibri"/>
              </a:rPr>
              <a:t>, A., </a:t>
            </a:r>
            <a:r>
              <a:rPr lang="en-US" sz="2800" dirty="0" err="1">
                <a:latin typeface="Calibri"/>
                <a:ea typeface="Calibri"/>
                <a:cs typeface="Calibri"/>
                <a:sym typeface="Calibri"/>
              </a:rPr>
              <a:t>Scarlat</a:t>
            </a:r>
            <a:r>
              <a:rPr lang="en-US" sz="2800" dirty="0">
                <a:latin typeface="Calibri"/>
                <a:ea typeface="Calibri"/>
                <a:cs typeface="Calibri"/>
                <a:sym typeface="Calibri"/>
              </a:rPr>
              <a:t>, M.M. (2020). The good, the bad and the rude peer-review. International </a:t>
            </a:r>
            <a:r>
              <a:rPr lang="en-US" sz="2800" dirty="0" err="1">
                <a:latin typeface="Calibri"/>
                <a:ea typeface="Calibri"/>
                <a:cs typeface="Calibri"/>
                <a:sym typeface="Calibri"/>
              </a:rPr>
              <a:t>Orthopaedics</a:t>
            </a:r>
            <a:r>
              <a:rPr lang="en-US" sz="2800" dirty="0">
                <a:latin typeface="Calibri"/>
                <a:ea typeface="Calibri"/>
                <a:cs typeface="Calibri"/>
                <a:sym typeface="Calibri"/>
              </a:rPr>
              <a:t> (2020) 44:423-415. Springer. </a:t>
            </a:r>
            <a:r>
              <a:rPr lang="en-US" sz="2800" u="sng" dirty="0">
                <a:solidFill>
                  <a:srgbClr val="1155CC"/>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https://doi.org/10.1007/s00264-020-04504-1</a:t>
            </a:r>
            <a:endParaRPr lang="en-US" sz="2800" dirty="0">
              <a:latin typeface="Calibri"/>
              <a:ea typeface="Calibri"/>
              <a:cs typeface="Calibri"/>
              <a:sym typeface="Calibri"/>
            </a:endParaRPr>
          </a:p>
          <a:p>
            <a:pPr marL="357188" lvl="0" indent="-357188" algn="l" rtl="0">
              <a:lnSpc>
                <a:spcPct val="120000"/>
              </a:lnSpc>
              <a:spcBef>
                <a:spcPts val="0"/>
              </a:spcBef>
              <a:spcAft>
                <a:spcPts val="0"/>
              </a:spcAft>
              <a:buSzPct val="159999"/>
              <a:buNone/>
            </a:pPr>
            <a:r>
              <a:rPr lang="en-US" sz="2800" dirty="0">
                <a:latin typeface="Calibri"/>
                <a:ea typeface="Calibri"/>
                <a:cs typeface="Calibri"/>
                <a:sym typeface="Calibri"/>
              </a:rPr>
              <a:t>Mills, D., &amp; Inouye, K. (2020). Problematizing ‘predatory publishing’: A systematic review of factors shaping publishing motives, decisions, and experiences. Learned Publishing. Published online 23rd August. </a:t>
            </a:r>
            <a:r>
              <a:rPr lang="en-US" sz="2800" u="sng" dirty="0">
                <a:solidFill>
                  <a:srgbClr val="1155CC"/>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https://doi.org/10.1002/leap.1325</a:t>
            </a:r>
            <a:endParaRPr lang="en-US" sz="2800" dirty="0">
              <a:latin typeface="Calibri"/>
              <a:ea typeface="Calibri"/>
              <a:cs typeface="Calibri"/>
              <a:sym typeface="Calibri"/>
            </a:endParaRPr>
          </a:p>
          <a:p>
            <a:pPr marL="357188" lvl="0" indent="-357188" algn="l" rtl="0">
              <a:lnSpc>
                <a:spcPct val="120000"/>
              </a:lnSpc>
              <a:spcBef>
                <a:spcPts val="0"/>
              </a:spcBef>
              <a:spcAft>
                <a:spcPts val="0"/>
              </a:spcAft>
              <a:buSzPct val="159999"/>
              <a:buNone/>
            </a:pPr>
            <a:r>
              <a:rPr lang="en-US" sz="2800" dirty="0">
                <a:latin typeface="Calibri"/>
                <a:ea typeface="Calibri"/>
                <a:cs typeface="Calibri"/>
                <a:sym typeface="Calibri"/>
              </a:rPr>
              <a:t>Nature Editorial (2022). Nature is </a:t>
            </a:r>
            <a:r>
              <a:rPr lang="en-US" sz="2800" dirty="0" err="1">
                <a:latin typeface="Calibri"/>
                <a:ea typeface="Calibri"/>
                <a:cs typeface="Calibri"/>
                <a:sym typeface="Calibri"/>
              </a:rPr>
              <a:t>trialling</a:t>
            </a:r>
            <a:r>
              <a:rPr lang="en-US" sz="2800" dirty="0">
                <a:latin typeface="Calibri"/>
                <a:ea typeface="Calibri"/>
                <a:cs typeface="Calibri"/>
                <a:sym typeface="Calibri"/>
              </a:rPr>
              <a:t> transparent peer review - the early results are encouraging. https://www.nature.com/articles/d41586-022-00493-w </a:t>
            </a:r>
            <a:endParaRPr lang="en-US" dirty="0"/>
          </a:p>
          <a:p>
            <a:pPr marL="357188" lvl="0" indent="-357188" algn="l" rtl="0">
              <a:lnSpc>
                <a:spcPct val="120000"/>
              </a:lnSpc>
              <a:spcBef>
                <a:spcPts val="0"/>
              </a:spcBef>
              <a:spcAft>
                <a:spcPts val="0"/>
              </a:spcAft>
              <a:buSzPct val="159999"/>
              <a:buNone/>
            </a:pPr>
            <a:r>
              <a:rPr lang="en-US" sz="2800" dirty="0">
                <a:highlight>
                  <a:srgbClr val="FFFFFF"/>
                </a:highlight>
                <a:latin typeface="Calibri"/>
                <a:ea typeface="Calibri"/>
                <a:cs typeface="Calibri"/>
                <a:sym typeface="Calibri"/>
              </a:rPr>
              <a:t>Open Access Academy. Types of open access. Available at: http://www.oaacademy.org/types-of-open-access.html</a:t>
            </a:r>
            <a:endParaRPr lang="en-US" sz="2800" dirty="0">
              <a:latin typeface="Calibri"/>
              <a:ea typeface="Calibri"/>
              <a:cs typeface="Calibri"/>
              <a:sym typeface="Calibri"/>
            </a:endParaRPr>
          </a:p>
          <a:p>
            <a:pPr marL="357188" lvl="0" indent="-357188" algn="l" rtl="0">
              <a:lnSpc>
                <a:spcPct val="120000"/>
              </a:lnSpc>
              <a:spcBef>
                <a:spcPts val="0"/>
              </a:spcBef>
              <a:spcAft>
                <a:spcPts val="0"/>
              </a:spcAft>
              <a:buSzPct val="159999"/>
              <a:buNone/>
            </a:pPr>
            <a:r>
              <a:rPr lang="en-US" sz="2800" dirty="0" err="1">
                <a:latin typeface="Calibri"/>
                <a:ea typeface="Calibri"/>
                <a:cs typeface="Calibri"/>
                <a:sym typeface="Calibri"/>
              </a:rPr>
              <a:t>Oransky</a:t>
            </a:r>
            <a:r>
              <a:rPr lang="en-US" sz="2800" dirty="0">
                <a:latin typeface="Calibri"/>
                <a:ea typeface="Calibri"/>
                <a:cs typeface="Calibri"/>
                <a:sym typeface="Calibri"/>
              </a:rPr>
              <a:t>, I. (2021). Journal retracts 122 papers at once. Retraction Watch December 15th 2021. https://retractionwatch.com/2021/12/15/journal-retracts-122-papers-at-once/</a:t>
            </a:r>
            <a:endParaRPr lang="en-US" dirty="0"/>
          </a:p>
          <a:p>
            <a:pPr marL="357188" lvl="0" indent="-357188" algn="l" rtl="0">
              <a:lnSpc>
                <a:spcPct val="120000"/>
              </a:lnSpc>
              <a:spcBef>
                <a:spcPts val="0"/>
              </a:spcBef>
              <a:spcAft>
                <a:spcPts val="0"/>
              </a:spcAft>
              <a:buSzPct val="159999"/>
              <a:buNone/>
            </a:pPr>
            <a:r>
              <a:rPr lang="en-US" sz="2800" dirty="0">
                <a:latin typeface="Calibri"/>
                <a:ea typeface="Calibri"/>
                <a:cs typeface="Calibri"/>
                <a:sym typeface="Calibri"/>
              </a:rPr>
              <a:t>Packer, M. (2018). Overdue: </a:t>
            </a:r>
            <a:r>
              <a:rPr lang="en-US" sz="2800" dirty="0" err="1">
                <a:latin typeface="Calibri"/>
                <a:ea typeface="Calibri"/>
                <a:cs typeface="Calibri"/>
                <a:sym typeface="Calibri"/>
              </a:rPr>
              <a:t>Civilised</a:t>
            </a:r>
            <a:r>
              <a:rPr lang="en-US" sz="2800" dirty="0">
                <a:latin typeface="Calibri"/>
                <a:ea typeface="Calibri"/>
                <a:cs typeface="Calibri"/>
                <a:sym typeface="Calibri"/>
              </a:rPr>
              <a:t> Post-publication Peer Review, Med Page today, 20th June 2018. https://www.medpagetoday.com/blogs/revolutionandrevelation/73587</a:t>
            </a:r>
            <a:endParaRPr lang="en-US" dirty="0"/>
          </a:p>
          <a:p>
            <a:pPr marL="357188" indent="-357188">
              <a:lnSpc>
                <a:spcPct val="120000"/>
              </a:lnSpc>
              <a:spcBef>
                <a:spcPts val="0"/>
              </a:spcBef>
              <a:buSzPct val="159999"/>
              <a:buNone/>
            </a:pPr>
            <a:r>
              <a:rPr lang="en-US" sz="2800" dirty="0">
                <a:effectLst/>
                <a:latin typeface="Calibri" panose="020F0502020204030204" pitchFamily="34" charset="0"/>
                <a:ea typeface="Calibri" panose="020F0502020204030204" pitchFamily="34" charset="0"/>
                <a:cs typeface="Calibri" panose="020F0502020204030204" pitchFamily="34" charset="0"/>
              </a:rPr>
              <a:t>Retraction Watch Hijacked Journals Checker (n.d.). https://docs.google.com/spreadsheets/d/1ak985WGOgGbJRJbZFanoktAN_UFeExpE/edit#gid=5255084</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57188" lvl="0" indent="-357188" algn="l" rtl="0">
              <a:lnSpc>
                <a:spcPct val="120000"/>
              </a:lnSpc>
              <a:spcBef>
                <a:spcPts val="0"/>
              </a:spcBef>
              <a:spcAft>
                <a:spcPts val="0"/>
              </a:spcAft>
              <a:buSzPct val="159999"/>
              <a:buNone/>
            </a:pPr>
            <a:r>
              <a:rPr lang="en-US" sz="2800" dirty="0">
                <a:latin typeface="Calibri"/>
                <a:ea typeface="Calibri"/>
                <a:cs typeface="Calibri"/>
                <a:sym typeface="Calibri"/>
              </a:rPr>
              <a:t>ThinkCheckSubmit.org. (n.d.). Choose the right journal for your research. Retrieved from http://thinkchecksubmit.org/</a:t>
            </a:r>
            <a:endParaRPr lang="en-US" dirty="0"/>
          </a:p>
          <a:p>
            <a:pPr marL="357188" lvl="0" indent="-357188" algn="l" rtl="0">
              <a:lnSpc>
                <a:spcPct val="120000"/>
              </a:lnSpc>
              <a:spcBef>
                <a:spcPts val="0"/>
              </a:spcBef>
              <a:spcAft>
                <a:spcPts val="0"/>
              </a:spcAft>
              <a:buSzPct val="159999"/>
              <a:buNone/>
            </a:pPr>
            <a:r>
              <a:rPr lang="en-US" sz="2800" dirty="0" err="1">
                <a:latin typeface="Calibri"/>
                <a:ea typeface="Calibri"/>
                <a:cs typeface="Calibri"/>
                <a:sym typeface="Calibri"/>
              </a:rPr>
              <a:t>Wouters</a:t>
            </a:r>
            <a:r>
              <a:rPr lang="en-US" sz="2800" dirty="0">
                <a:latin typeface="Calibri"/>
                <a:ea typeface="Calibri"/>
                <a:cs typeface="Calibri"/>
                <a:sym typeface="Calibri"/>
              </a:rPr>
              <a:t>, P., Sugimoto, C.S., </a:t>
            </a:r>
            <a:r>
              <a:rPr lang="en-US" sz="2800" dirty="0" err="1">
                <a:latin typeface="Calibri"/>
                <a:ea typeface="Calibri"/>
                <a:cs typeface="Calibri"/>
                <a:sym typeface="Calibri"/>
              </a:rPr>
              <a:t>Larivière</a:t>
            </a:r>
            <a:r>
              <a:rPr lang="en-US" sz="2800" dirty="0">
                <a:latin typeface="Calibri"/>
                <a:ea typeface="Calibri"/>
                <a:cs typeface="Calibri"/>
                <a:sym typeface="Calibri"/>
              </a:rPr>
              <a:t>, V., McVeigh, M.E., </a:t>
            </a:r>
            <a:r>
              <a:rPr lang="en-US" sz="2800" dirty="0" err="1">
                <a:latin typeface="Calibri"/>
                <a:ea typeface="Calibri"/>
                <a:cs typeface="Calibri"/>
                <a:sym typeface="Calibri"/>
              </a:rPr>
              <a:t>Pulverer</a:t>
            </a:r>
            <a:r>
              <a:rPr lang="en-US" sz="2800" dirty="0">
                <a:latin typeface="Calibri"/>
                <a:ea typeface="Calibri"/>
                <a:cs typeface="Calibri"/>
                <a:sym typeface="Calibri"/>
              </a:rPr>
              <a:t>, B. de </a:t>
            </a:r>
            <a:r>
              <a:rPr lang="en-US" sz="2800" dirty="0" err="1">
                <a:latin typeface="Calibri"/>
                <a:ea typeface="Calibri"/>
                <a:cs typeface="Calibri"/>
                <a:sym typeface="Calibri"/>
              </a:rPr>
              <a:t>Rijcke</a:t>
            </a:r>
            <a:r>
              <a:rPr lang="en-US" sz="2800" dirty="0">
                <a:latin typeface="Calibri"/>
                <a:ea typeface="Calibri"/>
                <a:cs typeface="Calibri"/>
                <a:sym typeface="Calibri"/>
              </a:rPr>
              <a:t>, S., Waltman, L. (2019). Rethinking impact factors: better ways to judge a journal, Springer Nature Publishing AG.</a:t>
            </a:r>
            <a:r>
              <a:rPr lang="en-US" sz="2800" u="sng" strike="noStrike" dirty="0">
                <a:solidFill>
                  <a:srgbClr val="0563C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 </a:t>
            </a:r>
            <a:r>
              <a:rPr lang="en-US" sz="2800" u="sng" dirty="0">
                <a:solidFill>
                  <a:srgbClr val="1155CC"/>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https://www.nature.com/articles/d41586-019-01643-3?WT.ec_i</a:t>
            </a:r>
            <a:endParaRPr lang="en-US" sz="2800" dirty="0">
              <a:latin typeface="Calibri"/>
              <a:ea typeface="Calibri"/>
              <a:cs typeface="Calibri"/>
              <a:sym typeface="Calibri"/>
            </a:endParaRPr>
          </a:p>
        </p:txBody>
      </p:sp>
    </p:spTree>
    <p:extLst>
      <p:ext uri="{BB962C8B-B14F-4D97-AF65-F5344CB8AC3E}">
        <p14:creationId xmlns:p14="http://schemas.microsoft.com/office/powerpoint/2010/main" val="3654046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048C1F-0C10-47E9-B74E-848247685207}"/>
              </a:ext>
            </a:extLst>
          </p:cNvPr>
          <p:cNvSpPr>
            <a:spLocks noGrp="1"/>
          </p:cNvSpPr>
          <p:nvPr>
            <p:ph type="title"/>
          </p:nvPr>
        </p:nvSpPr>
        <p:spPr/>
        <p:txBody>
          <a:bodyPr/>
          <a:lstStyle/>
          <a:p>
            <a:r>
              <a:rPr lang="en-US" dirty="0">
                <a:solidFill>
                  <a:srgbClr val="0070C0"/>
                </a:solidFill>
              </a:rPr>
              <a:t>Intended learning outcomes</a:t>
            </a:r>
            <a:endParaRPr lang="tr-TR" dirty="0">
              <a:solidFill>
                <a:srgbClr val="0070C0"/>
              </a:solidFill>
            </a:endParaRPr>
          </a:p>
        </p:txBody>
      </p:sp>
      <p:grpSp>
        <p:nvGrpSpPr>
          <p:cNvPr id="6" name="Google Shape;189;p3">
            <a:extLst>
              <a:ext uri="{FF2B5EF4-FFF2-40B4-BE49-F238E27FC236}">
                <a16:creationId xmlns:a16="http://schemas.microsoft.com/office/drawing/2014/main" id="{3FFD76A2-D6D9-95AC-C9AA-FF1C16FA022D}"/>
              </a:ext>
            </a:extLst>
          </p:cNvPr>
          <p:cNvGrpSpPr/>
          <p:nvPr/>
        </p:nvGrpSpPr>
        <p:grpSpPr>
          <a:xfrm>
            <a:off x="3742004" y="1690687"/>
            <a:ext cx="4890268" cy="4919837"/>
            <a:chOff x="0" y="11487"/>
            <a:chExt cx="4885203" cy="5862451"/>
          </a:xfrm>
        </p:grpSpPr>
        <p:sp>
          <p:nvSpPr>
            <p:cNvPr id="7" name="Google Shape;190;p3">
              <a:extLst>
                <a:ext uri="{FF2B5EF4-FFF2-40B4-BE49-F238E27FC236}">
                  <a16:creationId xmlns:a16="http://schemas.microsoft.com/office/drawing/2014/main" id="{90149F2F-23AB-610F-1CEA-B8149B421696}"/>
                </a:ext>
              </a:extLst>
            </p:cNvPr>
            <p:cNvSpPr/>
            <p:nvPr/>
          </p:nvSpPr>
          <p:spPr>
            <a:xfrm>
              <a:off x="0" y="11487"/>
              <a:ext cx="4885203" cy="1902310"/>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8" name="Google Shape;191;p3">
              <a:extLst>
                <a:ext uri="{FF2B5EF4-FFF2-40B4-BE49-F238E27FC236}">
                  <a16:creationId xmlns:a16="http://schemas.microsoft.com/office/drawing/2014/main" id="{D0F54154-383D-6644-F436-A9C7B26E7842}"/>
                </a:ext>
              </a:extLst>
            </p:cNvPr>
            <p:cNvSpPr txBox="1"/>
            <p:nvPr/>
          </p:nvSpPr>
          <p:spPr>
            <a:xfrm>
              <a:off x="92863" y="104350"/>
              <a:ext cx="4699477" cy="1716584"/>
            </a:xfrm>
            <a:prstGeom prst="rect">
              <a:avLst/>
            </a:prstGeom>
            <a:noFill/>
            <a:ln>
              <a:noFill/>
            </a:ln>
          </p:spPr>
          <p:txBody>
            <a:bodyPr spcFirstLastPara="1" wrap="square" lIns="77138" tIns="77138" rIns="77138" bIns="77138" anchor="ctr" anchorCtr="0">
              <a:noAutofit/>
            </a:bodyPr>
            <a:lstStyle/>
            <a:p>
              <a:pPr>
                <a:lnSpc>
                  <a:spcPct val="90000"/>
                </a:lnSpc>
                <a:buClr>
                  <a:schemeClr val="lt1"/>
                </a:buClr>
                <a:buSzPts val="2700"/>
              </a:pPr>
              <a:r>
                <a:rPr lang="pt-PT" sz="2400" dirty="0">
                  <a:solidFill>
                    <a:schemeClr val="lt1"/>
                  </a:solidFill>
                  <a:latin typeface="Calibri"/>
                  <a:ea typeface="Calibri"/>
                  <a:cs typeface="Calibri"/>
                  <a:sym typeface="Calibri"/>
                </a:rPr>
                <a:t>Raise awareness about academic publishing options and threats</a:t>
              </a:r>
              <a:endParaRPr sz="2400" dirty="0">
                <a:solidFill>
                  <a:schemeClr val="lt1"/>
                </a:solidFill>
                <a:latin typeface="Calibri"/>
                <a:ea typeface="Calibri"/>
                <a:cs typeface="Calibri"/>
                <a:sym typeface="Calibri"/>
              </a:endParaRPr>
            </a:p>
          </p:txBody>
        </p:sp>
        <p:sp>
          <p:nvSpPr>
            <p:cNvPr id="9" name="Google Shape;192;p3">
              <a:extLst>
                <a:ext uri="{FF2B5EF4-FFF2-40B4-BE49-F238E27FC236}">
                  <a16:creationId xmlns:a16="http://schemas.microsoft.com/office/drawing/2014/main" id="{FB4479DC-8B38-2D2A-6277-4D7107B4968D}"/>
                </a:ext>
              </a:extLst>
            </p:cNvPr>
            <p:cNvSpPr/>
            <p:nvPr/>
          </p:nvSpPr>
          <p:spPr>
            <a:xfrm>
              <a:off x="0" y="1991557"/>
              <a:ext cx="4885203" cy="1902310"/>
            </a:xfrm>
            <a:prstGeom prst="roundRect">
              <a:avLst>
                <a:gd name="adj" fmla="val 16667"/>
              </a:avLst>
            </a:prstGeom>
            <a:solidFill>
              <a:srgbClr val="4CC38C"/>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10" name="Google Shape;193;p3">
              <a:extLst>
                <a:ext uri="{FF2B5EF4-FFF2-40B4-BE49-F238E27FC236}">
                  <a16:creationId xmlns:a16="http://schemas.microsoft.com/office/drawing/2014/main" id="{5EEFE007-0D28-9962-794F-37E166D7B582}"/>
                </a:ext>
              </a:extLst>
            </p:cNvPr>
            <p:cNvSpPr txBox="1"/>
            <p:nvPr/>
          </p:nvSpPr>
          <p:spPr>
            <a:xfrm>
              <a:off x="92863" y="2084420"/>
              <a:ext cx="4699477" cy="1716584"/>
            </a:xfrm>
            <a:prstGeom prst="rect">
              <a:avLst/>
            </a:prstGeom>
            <a:noFill/>
            <a:ln>
              <a:noFill/>
            </a:ln>
          </p:spPr>
          <p:txBody>
            <a:bodyPr spcFirstLastPara="1" wrap="square" lIns="77138" tIns="77138" rIns="77138" bIns="77138" anchor="ctr" anchorCtr="0">
              <a:noAutofit/>
            </a:bodyPr>
            <a:lstStyle/>
            <a:p>
              <a:pPr>
                <a:lnSpc>
                  <a:spcPct val="90000"/>
                </a:lnSpc>
                <a:buClr>
                  <a:schemeClr val="lt1"/>
                </a:buClr>
                <a:buSzPts val="2700"/>
              </a:pPr>
              <a:r>
                <a:rPr lang="pt-PT" sz="2400" dirty="0">
                  <a:solidFill>
                    <a:schemeClr val="lt1"/>
                  </a:solidFill>
                  <a:latin typeface="Calibri"/>
                  <a:ea typeface="Calibri"/>
                  <a:cs typeface="Calibri"/>
                  <a:sym typeface="Calibri"/>
                </a:rPr>
                <a:t>Provide practical examples of what to avoid</a:t>
              </a:r>
              <a:endParaRPr sz="2400" dirty="0">
                <a:solidFill>
                  <a:schemeClr val="lt1"/>
                </a:solidFill>
                <a:latin typeface="Calibri"/>
                <a:ea typeface="Calibri"/>
                <a:cs typeface="Calibri"/>
                <a:sym typeface="Calibri"/>
              </a:endParaRPr>
            </a:p>
          </p:txBody>
        </p:sp>
        <p:sp>
          <p:nvSpPr>
            <p:cNvPr id="11" name="Google Shape;194;p3">
              <a:extLst>
                <a:ext uri="{FF2B5EF4-FFF2-40B4-BE49-F238E27FC236}">
                  <a16:creationId xmlns:a16="http://schemas.microsoft.com/office/drawing/2014/main" id="{15B620C9-B93E-BDB5-1E26-99F2490DDC8B}"/>
                </a:ext>
              </a:extLst>
            </p:cNvPr>
            <p:cNvSpPr/>
            <p:nvPr/>
          </p:nvSpPr>
          <p:spPr>
            <a:xfrm>
              <a:off x="0" y="3971628"/>
              <a:ext cx="4885203" cy="1902310"/>
            </a:xfrm>
            <a:prstGeom prst="roundRect">
              <a:avLst>
                <a:gd name="adj" fmla="val 16667"/>
              </a:avLst>
            </a:prstGeom>
            <a:solidFill>
              <a:srgbClr val="6FAB46"/>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12" name="Google Shape;195;p3">
              <a:extLst>
                <a:ext uri="{FF2B5EF4-FFF2-40B4-BE49-F238E27FC236}">
                  <a16:creationId xmlns:a16="http://schemas.microsoft.com/office/drawing/2014/main" id="{6069ADAA-129C-7CA6-67CF-B9800579061A}"/>
                </a:ext>
              </a:extLst>
            </p:cNvPr>
            <p:cNvSpPr txBox="1"/>
            <p:nvPr/>
          </p:nvSpPr>
          <p:spPr>
            <a:xfrm>
              <a:off x="92863" y="4064491"/>
              <a:ext cx="4699477" cy="1716584"/>
            </a:xfrm>
            <a:prstGeom prst="rect">
              <a:avLst/>
            </a:prstGeom>
            <a:noFill/>
            <a:ln>
              <a:noFill/>
            </a:ln>
          </p:spPr>
          <p:txBody>
            <a:bodyPr spcFirstLastPara="1" wrap="square" lIns="77138" tIns="77138" rIns="77138" bIns="77138" anchor="ctr" anchorCtr="0">
              <a:noAutofit/>
            </a:bodyPr>
            <a:lstStyle/>
            <a:p>
              <a:pPr>
                <a:lnSpc>
                  <a:spcPct val="90000"/>
                </a:lnSpc>
                <a:buClr>
                  <a:schemeClr val="lt1"/>
                </a:buClr>
                <a:buSzPts val="2700"/>
              </a:pPr>
              <a:r>
                <a:rPr lang="pt-PT" sz="2400" dirty="0">
                  <a:solidFill>
                    <a:schemeClr val="lt1"/>
                  </a:solidFill>
                  <a:latin typeface="Calibri"/>
                  <a:ea typeface="Calibri"/>
                  <a:cs typeface="Calibri"/>
                  <a:sym typeface="Calibri"/>
                </a:rPr>
                <a:t>Provide guidance about differences between scholarly and poor-quality journals, publishers and conferences</a:t>
              </a:r>
              <a:endParaRPr sz="24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113807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048C1F-0C10-47E9-B74E-848247685207}"/>
              </a:ext>
            </a:extLst>
          </p:cNvPr>
          <p:cNvSpPr>
            <a:spLocks noGrp="1"/>
          </p:cNvSpPr>
          <p:nvPr>
            <p:ph type="title"/>
          </p:nvPr>
        </p:nvSpPr>
        <p:spPr/>
        <p:txBody>
          <a:bodyPr/>
          <a:lstStyle/>
          <a:p>
            <a:r>
              <a:rPr lang="en-GB" dirty="0">
                <a:solidFill>
                  <a:srgbClr val="0070C0"/>
                </a:solidFill>
              </a:rPr>
              <a:t>Why this topic is important</a:t>
            </a:r>
            <a:endParaRPr lang="tr-TR" dirty="0">
              <a:solidFill>
                <a:srgbClr val="0070C0"/>
              </a:solidFill>
            </a:endParaRPr>
          </a:p>
        </p:txBody>
      </p:sp>
      <p:sp>
        <p:nvSpPr>
          <p:cNvPr id="3" name="İçerik Yer Tutucusu 2">
            <a:extLst>
              <a:ext uri="{FF2B5EF4-FFF2-40B4-BE49-F238E27FC236}">
                <a16:creationId xmlns:a16="http://schemas.microsoft.com/office/drawing/2014/main" id="{F6329C70-BD6C-44A0-9E6B-484DE46321B6}"/>
              </a:ext>
            </a:extLst>
          </p:cNvPr>
          <p:cNvSpPr>
            <a:spLocks noGrp="1"/>
          </p:cNvSpPr>
          <p:nvPr>
            <p:ph idx="1"/>
          </p:nvPr>
        </p:nvSpPr>
        <p:spPr>
          <a:xfrm>
            <a:off x="838199" y="1988191"/>
            <a:ext cx="10621161" cy="3741490"/>
          </a:xfrm>
        </p:spPr>
        <p:txBody>
          <a:bodyPr/>
          <a:lstStyle/>
          <a:p>
            <a:pPr marL="457200" lvl="0" indent="-390525" algn="l" rtl="0">
              <a:lnSpc>
                <a:spcPct val="90000"/>
              </a:lnSpc>
              <a:spcBef>
                <a:spcPts val="0"/>
              </a:spcBef>
              <a:spcAft>
                <a:spcPts val="0"/>
              </a:spcAft>
              <a:buSzPts val="2550"/>
              <a:buChar char="•"/>
            </a:pPr>
            <a:r>
              <a:rPr lang="en-US" sz="3200" dirty="0">
                <a:solidFill>
                  <a:srgbClr val="00B0F0"/>
                </a:solidFill>
              </a:rPr>
              <a:t>Publishing and dissemination is central to academic life</a:t>
            </a:r>
          </a:p>
          <a:p>
            <a:pPr marL="457200" lvl="0" indent="-390525" algn="l" rtl="0">
              <a:lnSpc>
                <a:spcPct val="90000"/>
              </a:lnSpc>
              <a:spcBef>
                <a:spcPts val="0"/>
              </a:spcBef>
              <a:spcAft>
                <a:spcPts val="0"/>
              </a:spcAft>
              <a:buSzPts val="2550"/>
              <a:buChar char="•"/>
            </a:pPr>
            <a:r>
              <a:rPr lang="en-US" sz="3200" dirty="0">
                <a:solidFill>
                  <a:srgbClr val="00B0F0"/>
                </a:solidFill>
              </a:rPr>
              <a:t>Signposting guidelines and codes of conduct can help embed good practice in research </a:t>
            </a:r>
            <a:r>
              <a:rPr lang="en-US" sz="3200" dirty="0" err="1">
                <a:solidFill>
                  <a:srgbClr val="00B0F0"/>
                </a:solidFill>
              </a:rPr>
              <a:t>centres</a:t>
            </a:r>
            <a:r>
              <a:rPr lang="en-US" sz="3200" dirty="0">
                <a:solidFill>
                  <a:srgbClr val="00B0F0"/>
                </a:solidFill>
              </a:rPr>
              <a:t> and universities</a:t>
            </a:r>
          </a:p>
          <a:p>
            <a:pPr marL="457200" lvl="0" indent="-390525" algn="l" rtl="0">
              <a:lnSpc>
                <a:spcPct val="90000"/>
              </a:lnSpc>
              <a:spcBef>
                <a:spcPts val="0"/>
              </a:spcBef>
              <a:spcAft>
                <a:spcPts val="0"/>
              </a:spcAft>
              <a:buSzPts val="2550"/>
              <a:buChar char="•"/>
            </a:pPr>
            <a:r>
              <a:rPr lang="en-US" sz="3200" dirty="0">
                <a:solidFill>
                  <a:srgbClr val="00B0F0"/>
                </a:solidFill>
              </a:rPr>
              <a:t>Academic publishing is complicated and misunderstood even by some experienced researchers</a:t>
            </a:r>
          </a:p>
          <a:p>
            <a:pPr marL="457200" lvl="0" indent="-390525" algn="l" rtl="0">
              <a:lnSpc>
                <a:spcPct val="90000"/>
              </a:lnSpc>
              <a:spcBef>
                <a:spcPts val="0"/>
              </a:spcBef>
              <a:spcAft>
                <a:spcPts val="0"/>
              </a:spcAft>
              <a:buSzPts val="2550"/>
              <a:buChar char="•"/>
            </a:pPr>
            <a:r>
              <a:rPr lang="en-US" sz="3200" dirty="0">
                <a:solidFill>
                  <a:srgbClr val="00B0F0"/>
                </a:solidFill>
              </a:rPr>
              <a:t>Highlighting threats and scams can help to reduce dependency on disreputable and  “predatory” publishing</a:t>
            </a:r>
          </a:p>
          <a:p>
            <a:pPr marL="0" indent="0">
              <a:buNone/>
            </a:pPr>
            <a:endParaRPr lang="tr-TR" dirty="0"/>
          </a:p>
        </p:txBody>
      </p:sp>
    </p:spTree>
    <p:extLst>
      <p:ext uri="{BB962C8B-B14F-4D97-AF65-F5344CB8AC3E}">
        <p14:creationId xmlns:p14="http://schemas.microsoft.com/office/powerpoint/2010/main" val="2672180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048C1F-0C10-47E9-B74E-848247685207}"/>
              </a:ext>
            </a:extLst>
          </p:cNvPr>
          <p:cNvSpPr>
            <a:spLocks noGrp="1"/>
          </p:cNvSpPr>
          <p:nvPr>
            <p:ph type="title"/>
          </p:nvPr>
        </p:nvSpPr>
        <p:spPr/>
        <p:txBody>
          <a:bodyPr/>
          <a:lstStyle/>
          <a:p>
            <a:r>
              <a:rPr lang="en-GB" dirty="0">
                <a:solidFill>
                  <a:srgbClr val="0070C0"/>
                </a:solidFill>
              </a:rPr>
              <a:t>Overview of academic publishing</a:t>
            </a:r>
            <a:endParaRPr lang="tr-TR" dirty="0">
              <a:solidFill>
                <a:srgbClr val="0070C0"/>
              </a:solidFill>
            </a:endParaRPr>
          </a:p>
        </p:txBody>
      </p:sp>
      <p:sp>
        <p:nvSpPr>
          <p:cNvPr id="3" name="İçerik Yer Tutucusu 2">
            <a:extLst>
              <a:ext uri="{FF2B5EF4-FFF2-40B4-BE49-F238E27FC236}">
                <a16:creationId xmlns:a16="http://schemas.microsoft.com/office/drawing/2014/main" id="{F6329C70-BD6C-44A0-9E6B-484DE46321B6}"/>
              </a:ext>
            </a:extLst>
          </p:cNvPr>
          <p:cNvSpPr>
            <a:spLocks noGrp="1"/>
          </p:cNvSpPr>
          <p:nvPr>
            <p:ph idx="1"/>
          </p:nvPr>
        </p:nvSpPr>
        <p:spPr/>
        <p:txBody>
          <a:bodyPr>
            <a:normAutofit fontScale="92500" lnSpcReduction="10000"/>
          </a:bodyPr>
          <a:lstStyle/>
          <a:p>
            <a:pPr marL="265113" lvl="0" indent="-265113">
              <a:tabLst>
                <a:tab pos="85725" algn="l"/>
              </a:tabLst>
            </a:pPr>
            <a:r>
              <a:rPr lang="pt-PT" sz="2800" dirty="0">
                <a:solidFill>
                  <a:srgbClr val="0070C0"/>
                </a:solidFill>
              </a:rPr>
              <a:t>Commercial publishing companies: eg Elsevier, Springer Nature, Pearson, Wiley</a:t>
            </a:r>
            <a:endParaRPr lang="en-TR" sz="2800" dirty="0">
              <a:solidFill>
                <a:srgbClr val="0070C0"/>
              </a:solidFill>
            </a:endParaRPr>
          </a:p>
          <a:p>
            <a:pPr marL="265113" lvl="0" indent="-265113">
              <a:tabLst>
                <a:tab pos="85725" algn="l"/>
              </a:tabLst>
            </a:pPr>
            <a:r>
              <a:rPr lang="pt-PT" sz="2800" dirty="0">
                <a:solidFill>
                  <a:srgbClr val="0070C0"/>
                </a:solidFill>
              </a:rPr>
              <a:t>Specialist subject-based academic journals, professional bodies</a:t>
            </a:r>
            <a:endParaRPr lang="en-TR" sz="2800" dirty="0">
              <a:solidFill>
                <a:srgbClr val="0070C0"/>
              </a:solidFill>
            </a:endParaRPr>
          </a:p>
          <a:p>
            <a:pPr marL="265113" lvl="0" indent="-265113">
              <a:tabLst>
                <a:tab pos="85725" algn="l"/>
              </a:tabLst>
            </a:pPr>
            <a:r>
              <a:rPr lang="pt-PT" sz="2800" dirty="0">
                <a:solidFill>
                  <a:srgbClr val="0070C0"/>
                </a:solidFill>
              </a:rPr>
              <a:t>Funding models and sources: Green open access, Gold Open, Hybrid, Platinum, embargo (Gasparyan et al., 2017)</a:t>
            </a:r>
            <a:endParaRPr lang="en-TR" sz="2800" dirty="0">
              <a:solidFill>
                <a:srgbClr val="0070C0"/>
              </a:solidFill>
            </a:endParaRPr>
          </a:p>
          <a:p>
            <a:pPr marL="265113" lvl="0" indent="-265113">
              <a:tabLst>
                <a:tab pos="85725" algn="l"/>
              </a:tabLst>
            </a:pPr>
            <a:r>
              <a:rPr lang="pt-PT" sz="2800" dirty="0">
                <a:solidFill>
                  <a:srgbClr val="0070C0"/>
                </a:solidFill>
              </a:rPr>
              <a:t>Article Processing Charge, who pays?</a:t>
            </a:r>
            <a:endParaRPr lang="en-TR" sz="2800" dirty="0">
              <a:solidFill>
                <a:srgbClr val="0070C0"/>
              </a:solidFill>
            </a:endParaRPr>
          </a:p>
          <a:p>
            <a:pPr marL="265113" lvl="0" indent="-265113">
              <a:tabLst>
                <a:tab pos="85725" algn="l"/>
              </a:tabLst>
            </a:pPr>
            <a:r>
              <a:rPr lang="pt-PT" sz="2800" dirty="0">
                <a:solidFill>
                  <a:srgbClr val="0070C0"/>
                </a:solidFill>
              </a:rPr>
              <a:t>Why is open access important?</a:t>
            </a:r>
            <a:endParaRPr lang="en-TR" sz="2800" dirty="0">
              <a:solidFill>
                <a:srgbClr val="0070C0"/>
              </a:solidFill>
            </a:endParaRPr>
          </a:p>
          <a:p>
            <a:pPr marL="265113" lvl="0" indent="-265113">
              <a:tabLst>
                <a:tab pos="85725" algn="l"/>
              </a:tabLst>
            </a:pPr>
            <a:r>
              <a:rPr lang="pt-PT" sz="2800" dirty="0">
                <a:solidFill>
                  <a:srgbClr val="0070C0"/>
                </a:solidFill>
              </a:rPr>
              <a:t>Journal Impact Factor (JIF = Web of Science indexation criteria) (Bell, 2018)</a:t>
            </a:r>
            <a:endParaRPr lang="en-TR" sz="2800" dirty="0">
              <a:solidFill>
                <a:srgbClr val="0070C0"/>
              </a:solidFill>
            </a:endParaRPr>
          </a:p>
          <a:p>
            <a:pPr marL="265113" lvl="0" indent="-265113">
              <a:tabLst>
                <a:tab pos="85725" algn="l"/>
              </a:tabLst>
            </a:pPr>
            <a:r>
              <a:rPr lang="pt-PT" sz="2800" dirty="0">
                <a:solidFill>
                  <a:srgbClr val="0070C0"/>
                </a:solidFill>
              </a:rPr>
              <a:t>Preprint servers</a:t>
            </a:r>
            <a:endParaRPr lang="en-TR" sz="2800" dirty="0">
              <a:solidFill>
                <a:srgbClr val="0070C0"/>
              </a:solidFill>
            </a:endParaRPr>
          </a:p>
          <a:p>
            <a:pPr marL="265113" lvl="0" indent="-265113">
              <a:tabLst>
                <a:tab pos="85725" algn="l"/>
              </a:tabLst>
            </a:pPr>
            <a:r>
              <a:rPr lang="pt-PT" sz="2800" dirty="0">
                <a:solidFill>
                  <a:srgbClr val="0070C0"/>
                </a:solidFill>
              </a:rPr>
              <a:t>Retractions</a:t>
            </a:r>
            <a:endParaRPr lang="en-TR" sz="2800" dirty="0">
              <a:solidFill>
                <a:srgbClr val="0070C0"/>
              </a:solidFill>
            </a:endParaRPr>
          </a:p>
        </p:txBody>
      </p:sp>
    </p:spTree>
    <p:extLst>
      <p:ext uri="{BB962C8B-B14F-4D97-AF65-F5344CB8AC3E}">
        <p14:creationId xmlns:p14="http://schemas.microsoft.com/office/powerpoint/2010/main" val="1462662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oogle Shape;220;p7">
            <a:extLst>
              <a:ext uri="{FF2B5EF4-FFF2-40B4-BE49-F238E27FC236}">
                <a16:creationId xmlns:a16="http://schemas.microsoft.com/office/drawing/2014/main" id="{27A1E55F-B1B0-9A4A-9364-CE3C5482E294}"/>
              </a:ext>
            </a:extLst>
          </p:cNvPr>
          <p:cNvGrpSpPr/>
          <p:nvPr/>
        </p:nvGrpSpPr>
        <p:grpSpPr>
          <a:xfrm>
            <a:off x="754226" y="329268"/>
            <a:ext cx="8322661" cy="6199464"/>
            <a:chOff x="0" y="2442"/>
            <a:chExt cx="4885203" cy="5880540"/>
          </a:xfrm>
        </p:grpSpPr>
        <p:sp>
          <p:nvSpPr>
            <p:cNvPr id="5" name="Google Shape;221;p7">
              <a:extLst>
                <a:ext uri="{FF2B5EF4-FFF2-40B4-BE49-F238E27FC236}">
                  <a16:creationId xmlns:a16="http://schemas.microsoft.com/office/drawing/2014/main" id="{400DF4B0-80CB-56A8-EB74-F5D67DAE92B6}"/>
                </a:ext>
              </a:extLst>
            </p:cNvPr>
            <p:cNvSpPr/>
            <p:nvPr/>
          </p:nvSpPr>
          <p:spPr>
            <a:xfrm>
              <a:off x="0" y="77092"/>
              <a:ext cx="4885200" cy="1238100"/>
            </a:xfrm>
            <a:prstGeom prst="roundRect">
              <a:avLst>
                <a:gd name="adj" fmla="val 10000"/>
              </a:avLst>
            </a:prstGeom>
            <a:solidFill>
              <a:srgbClr val="92D050"/>
            </a:solidFill>
            <a:ln>
              <a:noFill/>
            </a:ln>
          </p:spPr>
          <p:txBody>
            <a:bodyPr spcFirstLastPara="1" wrap="square" lIns="68569" tIns="68569" rIns="68569" bIns="68569" anchor="ctr" anchorCtr="0">
              <a:noAutofit/>
            </a:bodyPr>
            <a:lstStyle/>
            <a:p>
              <a:endParaRPr sz="1350"/>
            </a:p>
          </p:txBody>
        </p:sp>
        <p:sp>
          <p:nvSpPr>
            <p:cNvPr id="6" name="Google Shape;222;p7">
              <a:extLst>
                <a:ext uri="{FF2B5EF4-FFF2-40B4-BE49-F238E27FC236}">
                  <a16:creationId xmlns:a16="http://schemas.microsoft.com/office/drawing/2014/main" id="{69ED79F9-4C95-EA26-89D2-F0A8960E96C4}"/>
                </a:ext>
              </a:extLst>
            </p:cNvPr>
            <p:cNvSpPr/>
            <p:nvPr/>
          </p:nvSpPr>
          <p:spPr>
            <a:xfrm>
              <a:off x="374497" y="280994"/>
              <a:ext cx="680904" cy="680904"/>
            </a:xfrm>
            <a:prstGeom prst="rect">
              <a:avLst/>
            </a:prstGeom>
            <a:blipFill rotWithShape="1">
              <a:blip r:embed="rId3">
                <a:alphaModFix/>
              </a:blip>
              <a:stretch>
                <a:fillRect/>
              </a:stretch>
            </a:blipFill>
            <a:ln>
              <a:noFill/>
            </a:ln>
          </p:spPr>
          <p:txBody>
            <a:bodyPr spcFirstLastPara="1" wrap="square" lIns="68569" tIns="68569" rIns="68569" bIns="68569" anchor="ctr" anchorCtr="0">
              <a:noAutofit/>
            </a:bodyPr>
            <a:lstStyle/>
            <a:p>
              <a:endParaRPr sz="1350"/>
            </a:p>
          </p:txBody>
        </p:sp>
        <p:sp>
          <p:nvSpPr>
            <p:cNvPr id="7" name="Google Shape;223;p7">
              <a:extLst>
                <a:ext uri="{FF2B5EF4-FFF2-40B4-BE49-F238E27FC236}">
                  <a16:creationId xmlns:a16="http://schemas.microsoft.com/office/drawing/2014/main" id="{334ABB92-4445-9627-960D-ED2605FF56F4}"/>
                </a:ext>
              </a:extLst>
            </p:cNvPr>
            <p:cNvSpPr/>
            <p:nvPr/>
          </p:nvSpPr>
          <p:spPr>
            <a:xfrm>
              <a:off x="1429899" y="2442"/>
              <a:ext cx="3455303" cy="1238008"/>
            </a:xfrm>
            <a:prstGeom prst="rect">
              <a:avLst/>
            </a:prstGeom>
            <a:noFill/>
            <a:ln>
              <a:noFill/>
            </a:ln>
          </p:spPr>
          <p:txBody>
            <a:bodyPr spcFirstLastPara="1" wrap="square" lIns="68569" tIns="68569" rIns="68569" bIns="68569" anchor="ctr" anchorCtr="0">
              <a:noAutofit/>
            </a:bodyPr>
            <a:lstStyle/>
            <a:p>
              <a:endParaRPr sz="1350"/>
            </a:p>
          </p:txBody>
        </p:sp>
        <p:sp>
          <p:nvSpPr>
            <p:cNvPr id="8" name="Google Shape;224;p7">
              <a:extLst>
                <a:ext uri="{FF2B5EF4-FFF2-40B4-BE49-F238E27FC236}">
                  <a16:creationId xmlns:a16="http://schemas.microsoft.com/office/drawing/2014/main" id="{53BE76F5-3697-54C7-1844-999B0A712DFF}"/>
                </a:ext>
              </a:extLst>
            </p:cNvPr>
            <p:cNvSpPr txBox="1"/>
            <p:nvPr/>
          </p:nvSpPr>
          <p:spPr>
            <a:xfrm>
              <a:off x="1192101" y="2442"/>
              <a:ext cx="3693101" cy="1238008"/>
            </a:xfrm>
            <a:prstGeom prst="rect">
              <a:avLst/>
            </a:prstGeom>
            <a:noFill/>
            <a:ln>
              <a:noFill/>
            </a:ln>
          </p:spPr>
          <p:txBody>
            <a:bodyPr spcFirstLastPara="1" wrap="square" lIns="98250" tIns="98250" rIns="98250" bIns="98250" anchor="ctr" anchorCtr="0">
              <a:noAutofit/>
            </a:bodyPr>
            <a:lstStyle/>
            <a:p>
              <a:pPr>
                <a:lnSpc>
                  <a:spcPct val="90000"/>
                </a:lnSpc>
                <a:buClr>
                  <a:schemeClr val="dk1"/>
                </a:buClr>
                <a:buSzPts val="1700"/>
              </a:pPr>
              <a:r>
                <a:rPr lang="pt-PT" sz="2400" dirty="0">
                  <a:solidFill>
                    <a:schemeClr val="dk1"/>
                  </a:solidFill>
                  <a:latin typeface="Calibri"/>
                  <a:ea typeface="Calibri"/>
                  <a:cs typeface="Calibri"/>
                  <a:sym typeface="Calibri"/>
                </a:rPr>
                <a:t>Responsibilities of publishers: Registering, Curating, Evaluating, Disseminating, Archiving (Wouters et al. 2019)</a:t>
              </a:r>
              <a:endParaRPr sz="2400" dirty="0">
                <a:solidFill>
                  <a:schemeClr val="dk1"/>
                </a:solidFill>
                <a:latin typeface="Calibri"/>
                <a:ea typeface="Calibri"/>
                <a:cs typeface="Calibri"/>
                <a:sym typeface="Calibri"/>
              </a:endParaRPr>
            </a:p>
          </p:txBody>
        </p:sp>
        <p:sp>
          <p:nvSpPr>
            <p:cNvPr id="9" name="Google Shape;225;p7">
              <a:extLst>
                <a:ext uri="{FF2B5EF4-FFF2-40B4-BE49-F238E27FC236}">
                  <a16:creationId xmlns:a16="http://schemas.microsoft.com/office/drawing/2014/main" id="{3B8957A8-CBEB-6D82-5B24-C72BD173470A}"/>
                </a:ext>
              </a:extLst>
            </p:cNvPr>
            <p:cNvSpPr/>
            <p:nvPr/>
          </p:nvSpPr>
          <p:spPr>
            <a:xfrm>
              <a:off x="0" y="1549953"/>
              <a:ext cx="4885203" cy="1238008"/>
            </a:xfrm>
            <a:prstGeom prst="roundRect">
              <a:avLst>
                <a:gd name="adj" fmla="val 10000"/>
              </a:avLst>
            </a:prstGeom>
            <a:solidFill>
              <a:srgbClr val="00B050"/>
            </a:solidFill>
            <a:ln>
              <a:noFill/>
            </a:ln>
          </p:spPr>
          <p:txBody>
            <a:bodyPr spcFirstLastPara="1" wrap="square" lIns="68569" tIns="68569" rIns="68569" bIns="68569" anchor="ctr" anchorCtr="0">
              <a:noAutofit/>
            </a:bodyPr>
            <a:lstStyle/>
            <a:p>
              <a:endParaRPr sz="1350"/>
            </a:p>
          </p:txBody>
        </p:sp>
        <p:sp>
          <p:nvSpPr>
            <p:cNvPr id="10" name="Google Shape;226;p7">
              <a:extLst>
                <a:ext uri="{FF2B5EF4-FFF2-40B4-BE49-F238E27FC236}">
                  <a16:creationId xmlns:a16="http://schemas.microsoft.com/office/drawing/2014/main" id="{873307F7-013C-A412-44C7-0FB5458456E3}"/>
                </a:ext>
              </a:extLst>
            </p:cNvPr>
            <p:cNvSpPr/>
            <p:nvPr/>
          </p:nvSpPr>
          <p:spPr>
            <a:xfrm>
              <a:off x="374497" y="1828505"/>
              <a:ext cx="680904" cy="680904"/>
            </a:xfrm>
            <a:prstGeom prst="rect">
              <a:avLst/>
            </a:prstGeom>
            <a:blipFill rotWithShape="1">
              <a:blip r:embed="rId4">
                <a:alphaModFix/>
              </a:blip>
              <a:stretch>
                <a:fillRect/>
              </a:stretch>
            </a:blipFill>
            <a:ln>
              <a:noFill/>
            </a:ln>
          </p:spPr>
          <p:txBody>
            <a:bodyPr spcFirstLastPara="1" wrap="square" lIns="68569" tIns="68569" rIns="68569" bIns="68569" anchor="ctr" anchorCtr="0">
              <a:noAutofit/>
            </a:bodyPr>
            <a:lstStyle/>
            <a:p>
              <a:endParaRPr sz="1350"/>
            </a:p>
          </p:txBody>
        </p:sp>
        <p:sp>
          <p:nvSpPr>
            <p:cNvPr id="11" name="Google Shape;227;p7">
              <a:extLst>
                <a:ext uri="{FF2B5EF4-FFF2-40B4-BE49-F238E27FC236}">
                  <a16:creationId xmlns:a16="http://schemas.microsoft.com/office/drawing/2014/main" id="{F3D9495A-707F-93B3-88AA-605B848282E9}"/>
                </a:ext>
              </a:extLst>
            </p:cNvPr>
            <p:cNvSpPr/>
            <p:nvPr/>
          </p:nvSpPr>
          <p:spPr>
            <a:xfrm>
              <a:off x="1429899" y="1549953"/>
              <a:ext cx="3455303" cy="1238008"/>
            </a:xfrm>
            <a:prstGeom prst="rect">
              <a:avLst/>
            </a:prstGeom>
            <a:noFill/>
            <a:ln>
              <a:noFill/>
            </a:ln>
          </p:spPr>
          <p:txBody>
            <a:bodyPr spcFirstLastPara="1" wrap="square" lIns="68569" tIns="68569" rIns="68569" bIns="68569" anchor="ctr" anchorCtr="0">
              <a:noAutofit/>
            </a:bodyPr>
            <a:lstStyle/>
            <a:p>
              <a:endParaRPr sz="1350"/>
            </a:p>
          </p:txBody>
        </p:sp>
        <p:sp>
          <p:nvSpPr>
            <p:cNvPr id="12" name="Google Shape;228;p7">
              <a:extLst>
                <a:ext uri="{FF2B5EF4-FFF2-40B4-BE49-F238E27FC236}">
                  <a16:creationId xmlns:a16="http://schemas.microsoft.com/office/drawing/2014/main" id="{17051CDD-8E00-7355-2882-443A19F04A19}"/>
                </a:ext>
              </a:extLst>
            </p:cNvPr>
            <p:cNvSpPr txBox="1"/>
            <p:nvPr/>
          </p:nvSpPr>
          <p:spPr>
            <a:xfrm>
              <a:off x="1192101" y="1549953"/>
              <a:ext cx="3693101" cy="1238008"/>
            </a:xfrm>
            <a:prstGeom prst="rect">
              <a:avLst/>
            </a:prstGeom>
            <a:solidFill>
              <a:srgbClr val="00B050"/>
            </a:solidFill>
            <a:ln>
              <a:noFill/>
            </a:ln>
          </p:spPr>
          <p:txBody>
            <a:bodyPr spcFirstLastPara="1" wrap="square" lIns="98250" tIns="98250" rIns="98250" bIns="98250" anchor="ctr" anchorCtr="0">
              <a:noAutofit/>
            </a:bodyPr>
            <a:lstStyle/>
            <a:p>
              <a:pPr>
                <a:lnSpc>
                  <a:spcPct val="90000"/>
                </a:lnSpc>
                <a:buClr>
                  <a:schemeClr val="dk1"/>
                </a:buClr>
                <a:buSzPts val="1700"/>
              </a:pPr>
              <a:r>
                <a:rPr lang="pt-PT" sz="2400" dirty="0" err="1">
                  <a:solidFill>
                    <a:schemeClr val="dk1"/>
                  </a:solidFill>
                  <a:latin typeface="Calibri"/>
                  <a:ea typeface="Calibri"/>
                  <a:cs typeface="Calibri"/>
                  <a:sym typeface="Calibri"/>
                </a:rPr>
                <a:t>Volunteers</a:t>
              </a:r>
              <a:r>
                <a:rPr lang="pt-PT" sz="2400" dirty="0">
                  <a:solidFill>
                    <a:schemeClr val="dk1"/>
                  </a:solidFill>
                  <a:latin typeface="Calibri"/>
                  <a:ea typeface="Calibri"/>
                  <a:cs typeface="Calibri"/>
                  <a:sym typeface="Calibri"/>
                </a:rPr>
                <a:t>: </a:t>
              </a:r>
              <a:r>
                <a:rPr lang="pt-PT" sz="2400" dirty="0" err="1">
                  <a:solidFill>
                    <a:schemeClr val="dk1"/>
                  </a:solidFill>
                  <a:latin typeface="Calibri"/>
                  <a:ea typeface="Calibri"/>
                  <a:cs typeface="Calibri"/>
                  <a:sym typeface="Calibri"/>
                </a:rPr>
                <a:t>Editors</a:t>
              </a:r>
              <a:r>
                <a:rPr lang="pt-PT" sz="2400" dirty="0">
                  <a:solidFill>
                    <a:schemeClr val="dk1"/>
                  </a:solidFill>
                  <a:latin typeface="Calibri"/>
                  <a:ea typeface="Calibri"/>
                  <a:cs typeface="Calibri"/>
                  <a:sym typeface="Calibri"/>
                </a:rPr>
                <a:t>, editorial </a:t>
              </a:r>
              <a:r>
                <a:rPr lang="pt-PT" sz="2400" dirty="0" err="1">
                  <a:solidFill>
                    <a:schemeClr val="dk1"/>
                  </a:solidFill>
                  <a:latin typeface="Calibri"/>
                  <a:ea typeface="Calibri"/>
                  <a:cs typeface="Calibri"/>
                  <a:sym typeface="Calibri"/>
                </a:rPr>
                <a:t>board</a:t>
              </a:r>
              <a:r>
                <a:rPr lang="pt-PT" sz="2400" dirty="0">
                  <a:solidFill>
                    <a:schemeClr val="dk1"/>
                  </a:solidFill>
                  <a:latin typeface="Calibri"/>
                  <a:ea typeface="Calibri"/>
                  <a:cs typeface="Calibri"/>
                  <a:sym typeface="Calibri"/>
                </a:rPr>
                <a:t>, </a:t>
              </a:r>
              <a:r>
                <a:rPr lang="pt-PT" sz="2400" dirty="0" err="1">
                  <a:solidFill>
                    <a:schemeClr val="dk1"/>
                  </a:solidFill>
                  <a:latin typeface="Calibri"/>
                  <a:ea typeface="Calibri"/>
                  <a:cs typeface="Calibri"/>
                  <a:sym typeface="Calibri"/>
                </a:rPr>
                <a:t>peer</a:t>
              </a:r>
              <a:r>
                <a:rPr lang="pt-PT" sz="2400" dirty="0">
                  <a:solidFill>
                    <a:schemeClr val="dk1"/>
                  </a:solidFill>
                  <a:latin typeface="Calibri"/>
                  <a:ea typeface="Calibri"/>
                  <a:cs typeface="Calibri"/>
                  <a:sym typeface="Calibri"/>
                </a:rPr>
                <a:t> </a:t>
              </a:r>
              <a:r>
                <a:rPr lang="pt-PT" sz="2400" dirty="0" err="1">
                  <a:solidFill>
                    <a:schemeClr val="dk1"/>
                  </a:solidFill>
                  <a:latin typeface="Calibri"/>
                  <a:ea typeface="Calibri"/>
                  <a:cs typeface="Calibri"/>
                  <a:sym typeface="Calibri"/>
                </a:rPr>
                <a:t>reviewers</a:t>
              </a:r>
              <a:r>
                <a:rPr lang="pt-PT" sz="2400" dirty="0">
                  <a:solidFill>
                    <a:schemeClr val="dk1"/>
                  </a:solidFill>
                  <a:latin typeface="Calibri"/>
                  <a:ea typeface="Calibri"/>
                  <a:cs typeface="Calibri"/>
                  <a:sym typeface="Calibri"/>
                </a:rPr>
                <a:t>, </a:t>
              </a:r>
              <a:r>
                <a:rPr lang="pt-PT" sz="2400" dirty="0" err="1">
                  <a:solidFill>
                    <a:schemeClr val="dk1"/>
                  </a:solidFill>
                  <a:latin typeface="Calibri"/>
                  <a:ea typeface="Calibri"/>
                  <a:cs typeface="Calibri"/>
                  <a:sym typeface="Calibri"/>
                </a:rPr>
                <a:t>authors</a:t>
              </a:r>
              <a:endParaRPr sz="2400" dirty="0">
                <a:solidFill>
                  <a:schemeClr val="dk1"/>
                </a:solidFill>
                <a:latin typeface="Calibri"/>
                <a:ea typeface="Calibri"/>
                <a:cs typeface="Calibri"/>
                <a:sym typeface="Calibri"/>
              </a:endParaRPr>
            </a:p>
          </p:txBody>
        </p:sp>
        <p:sp>
          <p:nvSpPr>
            <p:cNvPr id="13" name="Google Shape;229;p7">
              <a:extLst>
                <a:ext uri="{FF2B5EF4-FFF2-40B4-BE49-F238E27FC236}">
                  <a16:creationId xmlns:a16="http://schemas.microsoft.com/office/drawing/2014/main" id="{15F64533-67AF-0A98-26B8-B4BC20B17470}"/>
                </a:ext>
              </a:extLst>
            </p:cNvPr>
            <p:cNvSpPr/>
            <p:nvPr/>
          </p:nvSpPr>
          <p:spPr>
            <a:xfrm>
              <a:off x="0" y="3097464"/>
              <a:ext cx="4885203" cy="1238008"/>
            </a:xfrm>
            <a:prstGeom prst="roundRect">
              <a:avLst>
                <a:gd name="adj" fmla="val 10000"/>
              </a:avLst>
            </a:prstGeom>
            <a:solidFill>
              <a:srgbClr val="05BEFF"/>
            </a:solidFill>
            <a:ln>
              <a:noFill/>
            </a:ln>
          </p:spPr>
          <p:txBody>
            <a:bodyPr spcFirstLastPara="1" wrap="square" lIns="68569" tIns="68569" rIns="68569" bIns="68569" anchor="ctr" anchorCtr="0">
              <a:noAutofit/>
            </a:bodyPr>
            <a:lstStyle/>
            <a:p>
              <a:endParaRPr sz="1350"/>
            </a:p>
          </p:txBody>
        </p:sp>
        <p:sp>
          <p:nvSpPr>
            <p:cNvPr id="14" name="Google Shape;230;p7">
              <a:extLst>
                <a:ext uri="{FF2B5EF4-FFF2-40B4-BE49-F238E27FC236}">
                  <a16:creationId xmlns:a16="http://schemas.microsoft.com/office/drawing/2014/main" id="{910487BC-3B33-BC42-10AB-5E1FC21F80FC}"/>
                </a:ext>
              </a:extLst>
            </p:cNvPr>
            <p:cNvSpPr/>
            <p:nvPr/>
          </p:nvSpPr>
          <p:spPr>
            <a:xfrm>
              <a:off x="374497" y="3376015"/>
              <a:ext cx="680904" cy="680904"/>
            </a:xfrm>
            <a:prstGeom prst="rect">
              <a:avLst/>
            </a:prstGeom>
            <a:blipFill rotWithShape="1">
              <a:blip r:embed="rId5">
                <a:alphaModFix/>
              </a:blip>
              <a:stretch>
                <a:fillRect/>
              </a:stretch>
            </a:blipFill>
            <a:ln>
              <a:noFill/>
            </a:ln>
          </p:spPr>
          <p:txBody>
            <a:bodyPr spcFirstLastPara="1" wrap="square" lIns="68569" tIns="68569" rIns="68569" bIns="68569" anchor="ctr" anchorCtr="0">
              <a:noAutofit/>
            </a:bodyPr>
            <a:lstStyle/>
            <a:p>
              <a:endParaRPr sz="1350"/>
            </a:p>
          </p:txBody>
        </p:sp>
        <p:sp>
          <p:nvSpPr>
            <p:cNvPr id="15" name="Google Shape;231;p7">
              <a:extLst>
                <a:ext uri="{FF2B5EF4-FFF2-40B4-BE49-F238E27FC236}">
                  <a16:creationId xmlns:a16="http://schemas.microsoft.com/office/drawing/2014/main" id="{E86D634D-A773-4DCA-4649-97267B428E20}"/>
                </a:ext>
              </a:extLst>
            </p:cNvPr>
            <p:cNvSpPr/>
            <p:nvPr/>
          </p:nvSpPr>
          <p:spPr>
            <a:xfrm>
              <a:off x="1429899" y="3097464"/>
              <a:ext cx="3455303" cy="1238008"/>
            </a:xfrm>
            <a:prstGeom prst="rect">
              <a:avLst/>
            </a:prstGeom>
            <a:noFill/>
            <a:ln>
              <a:noFill/>
            </a:ln>
          </p:spPr>
          <p:txBody>
            <a:bodyPr spcFirstLastPara="1" wrap="square" lIns="68569" tIns="68569" rIns="68569" bIns="68569" anchor="ctr" anchorCtr="0">
              <a:noAutofit/>
            </a:bodyPr>
            <a:lstStyle/>
            <a:p>
              <a:endParaRPr sz="1350"/>
            </a:p>
          </p:txBody>
        </p:sp>
        <p:sp>
          <p:nvSpPr>
            <p:cNvPr id="16" name="Google Shape;232;p7">
              <a:extLst>
                <a:ext uri="{FF2B5EF4-FFF2-40B4-BE49-F238E27FC236}">
                  <a16:creationId xmlns:a16="http://schemas.microsoft.com/office/drawing/2014/main" id="{26D77C34-BE59-A417-2069-F6FF6BF0A64E}"/>
                </a:ext>
              </a:extLst>
            </p:cNvPr>
            <p:cNvSpPr txBox="1"/>
            <p:nvPr/>
          </p:nvSpPr>
          <p:spPr>
            <a:xfrm>
              <a:off x="1192101" y="3097464"/>
              <a:ext cx="3693101" cy="1238008"/>
            </a:xfrm>
            <a:prstGeom prst="rect">
              <a:avLst/>
            </a:prstGeom>
            <a:solidFill>
              <a:srgbClr val="00B0F0"/>
            </a:solidFill>
            <a:ln>
              <a:noFill/>
            </a:ln>
          </p:spPr>
          <p:txBody>
            <a:bodyPr spcFirstLastPara="1" wrap="square" lIns="98250" tIns="98250" rIns="98250" bIns="98250" anchor="ctr" anchorCtr="0">
              <a:noAutofit/>
            </a:bodyPr>
            <a:lstStyle/>
            <a:p>
              <a:pPr>
                <a:lnSpc>
                  <a:spcPct val="90000"/>
                </a:lnSpc>
                <a:buClr>
                  <a:schemeClr val="dk1"/>
                </a:buClr>
                <a:buSzPts val="1700"/>
              </a:pPr>
              <a:r>
                <a:rPr lang="pt-PT" sz="2400" dirty="0">
                  <a:solidFill>
                    <a:schemeClr val="dk1"/>
                  </a:solidFill>
                  <a:latin typeface="Calibri"/>
                  <a:ea typeface="Calibri"/>
                  <a:cs typeface="Calibri"/>
                  <a:sym typeface="Calibri"/>
                </a:rPr>
                <a:t>Funding of science, research and publications</a:t>
              </a:r>
              <a:endParaRPr sz="2400" dirty="0">
                <a:solidFill>
                  <a:schemeClr val="dk1"/>
                </a:solidFill>
                <a:latin typeface="Calibri"/>
                <a:ea typeface="Calibri"/>
                <a:cs typeface="Calibri"/>
                <a:sym typeface="Calibri"/>
              </a:endParaRPr>
            </a:p>
          </p:txBody>
        </p:sp>
        <p:sp>
          <p:nvSpPr>
            <p:cNvPr id="17" name="Google Shape;233;p7">
              <a:extLst>
                <a:ext uri="{FF2B5EF4-FFF2-40B4-BE49-F238E27FC236}">
                  <a16:creationId xmlns:a16="http://schemas.microsoft.com/office/drawing/2014/main" id="{606AA813-A6E3-EC11-79DA-9F1542C1E73F}"/>
                </a:ext>
              </a:extLst>
            </p:cNvPr>
            <p:cNvSpPr/>
            <p:nvPr/>
          </p:nvSpPr>
          <p:spPr>
            <a:xfrm>
              <a:off x="0" y="4644974"/>
              <a:ext cx="4885203" cy="1238008"/>
            </a:xfrm>
            <a:prstGeom prst="roundRect">
              <a:avLst>
                <a:gd name="adj" fmla="val 10000"/>
              </a:avLst>
            </a:prstGeom>
            <a:solidFill>
              <a:srgbClr val="599BD5"/>
            </a:solidFill>
            <a:ln>
              <a:noFill/>
            </a:ln>
          </p:spPr>
          <p:txBody>
            <a:bodyPr spcFirstLastPara="1" wrap="square" lIns="68569" tIns="68569" rIns="68569" bIns="68569" anchor="ctr" anchorCtr="0">
              <a:noAutofit/>
            </a:bodyPr>
            <a:lstStyle/>
            <a:p>
              <a:endParaRPr sz="1350"/>
            </a:p>
          </p:txBody>
        </p:sp>
        <p:sp>
          <p:nvSpPr>
            <p:cNvPr id="18" name="Google Shape;234;p7">
              <a:extLst>
                <a:ext uri="{FF2B5EF4-FFF2-40B4-BE49-F238E27FC236}">
                  <a16:creationId xmlns:a16="http://schemas.microsoft.com/office/drawing/2014/main" id="{C6BF9AA0-AA9A-0FC1-3F44-31C1B04DFC09}"/>
                </a:ext>
              </a:extLst>
            </p:cNvPr>
            <p:cNvSpPr/>
            <p:nvPr/>
          </p:nvSpPr>
          <p:spPr>
            <a:xfrm>
              <a:off x="374497" y="4923526"/>
              <a:ext cx="680904" cy="680904"/>
            </a:xfrm>
            <a:prstGeom prst="rect">
              <a:avLst/>
            </a:prstGeom>
            <a:blipFill rotWithShape="1">
              <a:blip r:embed="rId6">
                <a:alphaModFix/>
              </a:blip>
              <a:stretch>
                <a:fillRect/>
              </a:stretch>
            </a:blipFill>
            <a:ln>
              <a:noFill/>
            </a:ln>
          </p:spPr>
          <p:txBody>
            <a:bodyPr spcFirstLastPara="1" wrap="square" lIns="68569" tIns="68569" rIns="68569" bIns="68569" anchor="ctr" anchorCtr="0">
              <a:noAutofit/>
            </a:bodyPr>
            <a:lstStyle/>
            <a:p>
              <a:endParaRPr sz="1350"/>
            </a:p>
          </p:txBody>
        </p:sp>
        <p:sp>
          <p:nvSpPr>
            <p:cNvPr id="19" name="Google Shape;235;p7">
              <a:extLst>
                <a:ext uri="{FF2B5EF4-FFF2-40B4-BE49-F238E27FC236}">
                  <a16:creationId xmlns:a16="http://schemas.microsoft.com/office/drawing/2014/main" id="{653BB64C-93BC-878E-4B2D-57C4BD08101D}"/>
                </a:ext>
              </a:extLst>
            </p:cNvPr>
            <p:cNvSpPr/>
            <p:nvPr/>
          </p:nvSpPr>
          <p:spPr>
            <a:xfrm>
              <a:off x="1429899" y="4644974"/>
              <a:ext cx="3455303" cy="1238008"/>
            </a:xfrm>
            <a:prstGeom prst="rect">
              <a:avLst/>
            </a:prstGeom>
            <a:noFill/>
            <a:ln>
              <a:noFill/>
            </a:ln>
          </p:spPr>
          <p:txBody>
            <a:bodyPr spcFirstLastPara="1" wrap="square" lIns="68569" tIns="68569" rIns="68569" bIns="68569" anchor="ctr" anchorCtr="0">
              <a:noAutofit/>
            </a:bodyPr>
            <a:lstStyle/>
            <a:p>
              <a:endParaRPr sz="1350"/>
            </a:p>
          </p:txBody>
        </p:sp>
        <p:sp>
          <p:nvSpPr>
            <p:cNvPr id="20" name="Google Shape;236;p7">
              <a:extLst>
                <a:ext uri="{FF2B5EF4-FFF2-40B4-BE49-F238E27FC236}">
                  <a16:creationId xmlns:a16="http://schemas.microsoft.com/office/drawing/2014/main" id="{F97770FE-3E9C-8083-113C-FC0729A038B4}"/>
                </a:ext>
              </a:extLst>
            </p:cNvPr>
            <p:cNvSpPr txBox="1"/>
            <p:nvPr/>
          </p:nvSpPr>
          <p:spPr>
            <a:xfrm>
              <a:off x="1192101" y="4644974"/>
              <a:ext cx="3693101" cy="1238008"/>
            </a:xfrm>
            <a:prstGeom prst="rect">
              <a:avLst/>
            </a:prstGeom>
            <a:noFill/>
            <a:ln>
              <a:noFill/>
            </a:ln>
          </p:spPr>
          <p:txBody>
            <a:bodyPr spcFirstLastPara="1" wrap="square" lIns="98250" tIns="98250" rIns="98250" bIns="98250" anchor="ctr" anchorCtr="0">
              <a:noAutofit/>
            </a:bodyPr>
            <a:lstStyle/>
            <a:p>
              <a:pPr>
                <a:lnSpc>
                  <a:spcPct val="90000"/>
                </a:lnSpc>
                <a:buClr>
                  <a:schemeClr val="dk1"/>
                </a:buClr>
                <a:buSzPts val="1700"/>
              </a:pPr>
              <a:r>
                <a:rPr lang="pt-PT" sz="2400" dirty="0">
                  <a:solidFill>
                    <a:schemeClr val="dk1"/>
                  </a:solidFill>
                  <a:latin typeface="Calibri"/>
                  <a:ea typeface="Calibri"/>
                  <a:cs typeface="Calibri"/>
                  <a:sym typeface="Calibri"/>
                </a:rPr>
                <a:t>Consumers: libraries, researchers, academics, students</a:t>
              </a:r>
              <a:endParaRPr sz="2400" dirty="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3370875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9E0D9-734B-DA56-5407-1C3E9917E7A4}"/>
              </a:ext>
            </a:extLst>
          </p:cNvPr>
          <p:cNvSpPr>
            <a:spLocks noGrp="1"/>
          </p:cNvSpPr>
          <p:nvPr>
            <p:ph type="title"/>
          </p:nvPr>
        </p:nvSpPr>
        <p:spPr>
          <a:xfrm>
            <a:off x="4565700" y="2283569"/>
            <a:ext cx="2350697" cy="1857463"/>
          </a:xfrm>
        </p:spPr>
        <p:txBody>
          <a:bodyPr>
            <a:normAutofit fontScale="90000"/>
          </a:bodyPr>
          <a:lstStyle/>
          <a:p>
            <a:r>
              <a:rPr lang="en-GB" dirty="0"/>
              <a:t>Peer review process</a:t>
            </a:r>
          </a:p>
        </p:txBody>
      </p:sp>
      <p:graphicFrame>
        <p:nvGraphicFramePr>
          <p:cNvPr id="4" name="Diagram 3">
            <a:extLst>
              <a:ext uri="{FF2B5EF4-FFF2-40B4-BE49-F238E27FC236}">
                <a16:creationId xmlns:a16="http://schemas.microsoft.com/office/drawing/2014/main" id="{BCD29F86-2AF4-E831-227E-3529E87E754A}"/>
              </a:ext>
            </a:extLst>
          </p:cNvPr>
          <p:cNvGraphicFramePr/>
          <p:nvPr>
            <p:extLst>
              <p:ext uri="{D42A27DB-BD31-4B8C-83A1-F6EECF244321}">
                <p14:modId xmlns:p14="http://schemas.microsoft.com/office/powerpoint/2010/main" val="3124420525"/>
              </p:ext>
            </p:extLst>
          </p:nvPr>
        </p:nvGraphicFramePr>
        <p:xfrm>
          <a:off x="960583" y="44659"/>
          <a:ext cx="9220200" cy="6335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rrow: Right 4">
            <a:extLst>
              <a:ext uri="{FF2B5EF4-FFF2-40B4-BE49-F238E27FC236}">
                <a16:creationId xmlns:a16="http://schemas.microsoft.com/office/drawing/2014/main" id="{B474C91F-69DA-DDB1-D077-0DC217FE987C}"/>
              </a:ext>
            </a:extLst>
          </p:cNvPr>
          <p:cNvSpPr/>
          <p:nvPr/>
        </p:nvSpPr>
        <p:spPr>
          <a:xfrm rot="19158745">
            <a:off x="8330716" y="943221"/>
            <a:ext cx="455776" cy="376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 name="Arrow: Right 5">
            <a:extLst>
              <a:ext uri="{FF2B5EF4-FFF2-40B4-BE49-F238E27FC236}">
                <a16:creationId xmlns:a16="http://schemas.microsoft.com/office/drawing/2014/main" id="{40BF45FB-9826-0FAE-C2B2-EBBE590EB39A}"/>
              </a:ext>
            </a:extLst>
          </p:cNvPr>
          <p:cNvSpPr/>
          <p:nvPr/>
        </p:nvSpPr>
        <p:spPr>
          <a:xfrm rot="12299185">
            <a:off x="1711280" y="3497955"/>
            <a:ext cx="476955" cy="376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 name="Arrow: Right 6">
            <a:extLst>
              <a:ext uri="{FF2B5EF4-FFF2-40B4-BE49-F238E27FC236}">
                <a16:creationId xmlns:a16="http://schemas.microsoft.com/office/drawing/2014/main" id="{71C6D199-5D86-A297-E356-7BAB59DE7DD3}"/>
              </a:ext>
            </a:extLst>
          </p:cNvPr>
          <p:cNvSpPr/>
          <p:nvPr/>
        </p:nvSpPr>
        <p:spPr>
          <a:xfrm rot="1051062">
            <a:off x="8901771" y="4297706"/>
            <a:ext cx="379278" cy="376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 name="Arrow: Right 7">
            <a:extLst>
              <a:ext uri="{FF2B5EF4-FFF2-40B4-BE49-F238E27FC236}">
                <a16:creationId xmlns:a16="http://schemas.microsoft.com/office/drawing/2014/main" id="{C81986DB-4F71-85B8-56FB-6129F2ED40A4}"/>
              </a:ext>
            </a:extLst>
          </p:cNvPr>
          <p:cNvSpPr/>
          <p:nvPr/>
        </p:nvSpPr>
        <p:spPr>
          <a:xfrm rot="12118297">
            <a:off x="8998942" y="3879986"/>
            <a:ext cx="389969" cy="376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9" name="Arrow: Right 8">
            <a:extLst>
              <a:ext uri="{FF2B5EF4-FFF2-40B4-BE49-F238E27FC236}">
                <a16:creationId xmlns:a16="http://schemas.microsoft.com/office/drawing/2014/main" id="{26D8C3DA-3CB5-99E2-1ACD-66C550B503C7}"/>
              </a:ext>
            </a:extLst>
          </p:cNvPr>
          <p:cNvSpPr/>
          <p:nvPr/>
        </p:nvSpPr>
        <p:spPr>
          <a:xfrm rot="8053386">
            <a:off x="1923757" y="4369311"/>
            <a:ext cx="455776" cy="376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0" name="Oval 9">
            <a:extLst>
              <a:ext uri="{FF2B5EF4-FFF2-40B4-BE49-F238E27FC236}">
                <a16:creationId xmlns:a16="http://schemas.microsoft.com/office/drawing/2014/main" id="{B9FC4079-D630-41A9-C9A4-363F3810EEF0}"/>
              </a:ext>
            </a:extLst>
          </p:cNvPr>
          <p:cNvSpPr/>
          <p:nvPr/>
        </p:nvSpPr>
        <p:spPr>
          <a:xfrm>
            <a:off x="8738617" y="45304"/>
            <a:ext cx="1387201" cy="10488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Desk Reject</a:t>
            </a:r>
          </a:p>
        </p:txBody>
      </p:sp>
      <p:sp>
        <p:nvSpPr>
          <p:cNvPr id="12" name="Oval 11">
            <a:extLst>
              <a:ext uri="{FF2B5EF4-FFF2-40B4-BE49-F238E27FC236}">
                <a16:creationId xmlns:a16="http://schemas.microsoft.com/office/drawing/2014/main" id="{EA293ECF-293E-F0BB-6EC6-2F50E18A1F0A}"/>
              </a:ext>
            </a:extLst>
          </p:cNvPr>
          <p:cNvSpPr/>
          <p:nvPr/>
        </p:nvSpPr>
        <p:spPr>
          <a:xfrm>
            <a:off x="632781" y="4695089"/>
            <a:ext cx="1595461" cy="10488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dirty="0"/>
              <a:t>Paper Rejected</a:t>
            </a:r>
          </a:p>
        </p:txBody>
      </p:sp>
      <p:sp>
        <p:nvSpPr>
          <p:cNvPr id="13" name="Oval 12">
            <a:extLst>
              <a:ext uri="{FF2B5EF4-FFF2-40B4-BE49-F238E27FC236}">
                <a16:creationId xmlns:a16="http://schemas.microsoft.com/office/drawing/2014/main" id="{B2EA76E7-7F4A-6BDF-10DE-F7903525B7C6}"/>
              </a:ext>
            </a:extLst>
          </p:cNvPr>
          <p:cNvSpPr/>
          <p:nvPr/>
        </p:nvSpPr>
        <p:spPr>
          <a:xfrm>
            <a:off x="9357627" y="3968811"/>
            <a:ext cx="1387201" cy="12239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t>Reviewer refuses</a:t>
            </a:r>
          </a:p>
        </p:txBody>
      </p:sp>
      <p:sp>
        <p:nvSpPr>
          <p:cNvPr id="14" name="Oval 13">
            <a:extLst>
              <a:ext uri="{FF2B5EF4-FFF2-40B4-BE49-F238E27FC236}">
                <a16:creationId xmlns:a16="http://schemas.microsoft.com/office/drawing/2014/main" id="{052CDB19-78F0-CDAB-6F0F-6FA3AA763295}"/>
              </a:ext>
            </a:extLst>
          </p:cNvPr>
          <p:cNvSpPr/>
          <p:nvPr/>
        </p:nvSpPr>
        <p:spPr>
          <a:xfrm>
            <a:off x="58724" y="2774177"/>
            <a:ext cx="1595462" cy="10488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dirty="0"/>
              <a:t>Paper accepted</a:t>
            </a:r>
          </a:p>
        </p:txBody>
      </p:sp>
    </p:spTree>
    <p:extLst>
      <p:ext uri="{BB962C8B-B14F-4D97-AF65-F5344CB8AC3E}">
        <p14:creationId xmlns:p14="http://schemas.microsoft.com/office/powerpoint/2010/main" val="1186355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048C1F-0C10-47E9-B74E-848247685207}"/>
              </a:ext>
            </a:extLst>
          </p:cNvPr>
          <p:cNvSpPr>
            <a:spLocks noGrp="1"/>
          </p:cNvSpPr>
          <p:nvPr>
            <p:ph type="title"/>
          </p:nvPr>
        </p:nvSpPr>
        <p:spPr>
          <a:xfrm>
            <a:off x="0" y="2506662"/>
            <a:ext cx="2978091" cy="4351338"/>
          </a:xfrm>
        </p:spPr>
        <p:txBody>
          <a:bodyPr>
            <a:normAutofit/>
          </a:bodyPr>
          <a:lstStyle/>
          <a:p>
            <a:r>
              <a:rPr lang="pt-PT" dirty="0">
                <a:solidFill>
                  <a:schemeClr val="accent1"/>
                </a:solidFill>
              </a:rPr>
              <a:t>How reputable academic publishers manage the peer review process</a:t>
            </a:r>
            <a:endParaRPr lang="tr-TR" dirty="0"/>
          </a:p>
        </p:txBody>
      </p:sp>
      <p:graphicFrame>
        <p:nvGraphicFramePr>
          <p:cNvPr id="6" name="Diagram 5">
            <a:extLst>
              <a:ext uri="{FF2B5EF4-FFF2-40B4-BE49-F238E27FC236}">
                <a16:creationId xmlns:a16="http://schemas.microsoft.com/office/drawing/2014/main" id="{653014D4-6CB7-26BF-DED8-5685AD215B1C}"/>
              </a:ext>
            </a:extLst>
          </p:cNvPr>
          <p:cNvGraphicFramePr/>
          <p:nvPr>
            <p:extLst>
              <p:ext uri="{D42A27DB-BD31-4B8C-83A1-F6EECF244321}">
                <p14:modId xmlns:p14="http://schemas.microsoft.com/office/powerpoint/2010/main" val="1086323478"/>
              </p:ext>
            </p:extLst>
          </p:nvPr>
        </p:nvGraphicFramePr>
        <p:xfrm>
          <a:off x="3880282" y="352337"/>
          <a:ext cx="7839138" cy="6358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835589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159</TotalTime>
  <Words>2680</Words>
  <Application>Microsoft Office PowerPoint</Application>
  <PresentationFormat>Widescreen</PresentationFormat>
  <Paragraphs>238</Paragraphs>
  <Slides>37</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Calibri Light</vt:lpstr>
      <vt:lpstr>inherit</vt:lpstr>
      <vt:lpstr>Open Sans</vt:lpstr>
      <vt:lpstr>Segoe UI</vt:lpstr>
      <vt:lpstr>Times New Roman</vt:lpstr>
      <vt:lpstr>Office Teması</vt:lpstr>
      <vt:lpstr>Guidance on ethical publishing and dissemination</vt:lpstr>
      <vt:lpstr>Contents</vt:lpstr>
      <vt:lpstr>Aims and objectives of EPAD</vt:lpstr>
      <vt:lpstr>Intended learning outcomes</vt:lpstr>
      <vt:lpstr>Why this topic is important</vt:lpstr>
      <vt:lpstr>Overview of academic publishing</vt:lpstr>
      <vt:lpstr>PowerPoint Presentation</vt:lpstr>
      <vt:lpstr>Peer review process</vt:lpstr>
      <vt:lpstr>How reputable academic publishers manage the peer review process</vt:lpstr>
      <vt:lpstr>Other types of peer review</vt:lpstr>
      <vt:lpstr>Why do we have peer review?</vt:lpstr>
      <vt:lpstr>Why do we have peer review?</vt:lpstr>
      <vt:lpstr>Corruption of peer review</vt:lpstr>
      <vt:lpstr>Kincaid, E. (2022). Exclusive: Hindawi and Wiley to retract over 500 paper linked to peer review rings. Retraction Watch, 28th September, 2022. https://retractionwatch.com/2022/09/28/exclusive-hindawi-and-wiley-to-retract-over-500-papers-linked-to-peer-review-rings/</vt:lpstr>
      <vt:lpstr>Why is peer review challenging?</vt:lpstr>
      <vt:lpstr>More on peer review fraud</vt:lpstr>
      <vt:lpstr>Disreputable publishers and journals</vt:lpstr>
      <vt:lpstr>EPAD resources</vt:lpstr>
      <vt:lpstr>A few clues for helping to identify PPJs</vt:lpstr>
      <vt:lpstr>Fake conferences, for example:</vt:lpstr>
      <vt:lpstr>Distinguishing reputable from disreputable</vt:lpstr>
      <vt:lpstr>PowerPoint Presentation</vt:lpstr>
      <vt:lpstr>PowerPoint Presentation</vt:lpstr>
      <vt:lpstr>PowerPoint Presentation</vt:lpstr>
      <vt:lpstr>PowerPoint Presentation</vt:lpstr>
      <vt:lpstr>PowerPoint Presentation</vt:lpstr>
      <vt:lpstr>PowerPoint Presentation</vt:lpstr>
      <vt:lpstr>Hijacked and cloned Journals</vt:lpstr>
      <vt:lpstr>Checking journal quality is vital because:</vt:lpstr>
      <vt:lpstr>Retraction Watch Hijacked Journals Checker:  https://docs.google.com/spreadsheets/d/1ak985WGOgGbJRJbZFanoktAN_UFeExpE/edit#gid=5255084 </vt:lpstr>
      <vt:lpstr>Drivers of corruption in academic publishing</vt:lpstr>
      <vt:lpstr>Related scams and threats</vt:lpstr>
      <vt:lpstr>Fair authorship rules</vt:lpstr>
      <vt:lpstr>How can we make academic publishing  and dissemination more ethical?</vt:lpstr>
      <vt:lpstr>Thanks for listening and contributing</vt:lpstr>
      <vt:lpstr>Useful resources to share</vt:lpstr>
      <vt:lpstr>References and 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BAŞLIK BURAYA</dc:title>
  <dc:creator>Kazim İnem</dc:creator>
  <cp:lastModifiedBy>Irene Glendinning</cp:lastModifiedBy>
  <cp:revision>9</cp:revision>
  <dcterms:created xsi:type="dcterms:W3CDTF">2022-04-10T22:06:07Z</dcterms:created>
  <dcterms:modified xsi:type="dcterms:W3CDTF">2023-08-22T11:19:22Z</dcterms:modified>
</cp:coreProperties>
</file>