
<file path=[Content_Types].xml><?xml version="1.0" encoding="utf-8"?>
<Types xmlns="http://schemas.openxmlformats.org/package/2006/content-types">
  <Default ContentType="image/jpeg" Extension="jpg"/>
  <Default ContentType="application/vnd.openxmlformats-officedocument.vmlDrawing" Extension="vml"/>
  <Default ContentType="application/x-fontdata" Extension="fntdata"/>
  <Default ContentType="application/xml" Extension="xml"/>
  <Default ContentType="image/png" Extension="png"/>
  <Default ContentType="application/vnd.openxmlformats-officedocument.presentationml.slide" Extension="sldx"/>
  <Default ContentType="application/vnd.openxmlformats-officedocument.wordprocessingml.document" Extension="docx"/>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 PartName="/ppt/embeddings/Microsoft_Office_PowerPoint_Slide1.sldx"/>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wordprocessingml.document" PartName="/ppt/embeddings/Microsoft_Office_Word_Document2.docx"/>
  <Override ContentType="application/vnd.openxmlformats-officedocument.wordprocessingml.document" PartName="/ppt/embeddings/Microsoft_Office_Word_Document1.docx"/>
  <Override ContentType="application/vnd.openxmlformats-officedocument.wordprocessingml.document" PartName="/ppt/embeddings/Microsoft_Office_Word_Document3.docx"/>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6858000" cx="12192000"/>
  <p:notesSz cx="6858000" cy="9144000"/>
  <p:embeddedFontLst>
    <p:embeddedFont>
      <p:font typeface="Quattrocento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8" roundtripDataSignature="AMtx7mj0PL7O2Hu8G2so+XxqF3ah0OTE2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QuattrocentoSans-bold.fntdata"/><Relationship Id="rId12" Type="http://schemas.openxmlformats.org/officeDocument/2006/relationships/slide" Target="slides/slide8.xml"/><Relationship Id="rId34" Type="http://schemas.openxmlformats.org/officeDocument/2006/relationships/font" Target="fonts/QuattrocentoSans-regular.fntdata"/><Relationship Id="rId15" Type="http://schemas.openxmlformats.org/officeDocument/2006/relationships/slide" Target="slides/slide11.xml"/><Relationship Id="rId37" Type="http://schemas.openxmlformats.org/officeDocument/2006/relationships/font" Target="fonts/QuattrocentoSans-boldItalic.fntdata"/><Relationship Id="rId14" Type="http://schemas.openxmlformats.org/officeDocument/2006/relationships/slide" Target="slides/slide10.xml"/><Relationship Id="rId36" Type="http://schemas.openxmlformats.org/officeDocument/2006/relationships/font" Target="fonts/QuattrocentoSans-italic.fntdata"/><Relationship Id="rId17" Type="http://schemas.openxmlformats.org/officeDocument/2006/relationships/slide" Target="slides/slide13.xml"/><Relationship Id="rId16" Type="http://schemas.openxmlformats.org/officeDocument/2006/relationships/slide" Target="slides/slide12.xml"/><Relationship Id="rId38" Type="http://customschemas.google.com/relationships/presentationmetadata" Target="metadata"/><Relationship Id="rId19" Type="http://schemas.openxmlformats.org/officeDocument/2006/relationships/slide" Target="slides/slide15.xml"/><Relationship Id="rId18" Type="http://schemas.openxmlformats.org/officeDocument/2006/relationships/slide" Target="slides/slide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10.png"/><Relationship Id="rId3"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4" name="Google Shape;234;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5" name="Google Shape;315;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2" name="Google Shape;322;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6" name="Google Shape;336;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9" name="Google Shape;379;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5" name="Google Shape;385;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1" name="Google Shape;39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7" name="Google Shape;397;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3" name="Google Shape;403;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9" name="Google Shape;409;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To be honest before I started researching in this area I never really knew there was so much dishonesty, malpractice, fraud and corruption out there, especially in education.</a:t>
            </a:r>
            <a:endParaRPr/>
          </a:p>
          <a:p>
            <a:pPr indent="0" lvl="0" marL="0" rtl="0" algn="l">
              <a:spcBef>
                <a:spcPts val="0"/>
              </a:spcBef>
              <a:spcAft>
                <a:spcPts val="0"/>
              </a:spcAft>
              <a:buNone/>
            </a:pPr>
            <a:r>
              <a:rPr lang="en-GB"/>
              <a:t>It is easy to think of it as someone else’s problem, but that would be a big mistake.</a:t>
            </a:r>
            <a:endParaRPr/>
          </a:p>
          <a:p>
            <a:pPr indent="0" lvl="0" marL="0" rtl="0" algn="l">
              <a:spcBef>
                <a:spcPts val="0"/>
              </a:spcBef>
              <a:spcAft>
                <a:spcPts val="0"/>
              </a:spcAft>
              <a:buNone/>
            </a:pPr>
            <a:r>
              <a:rPr lang="en-GB"/>
              <a:t>What do we mean by corruption? A simple definition is Any deliberate act to gain unfair advantage.</a:t>
            </a:r>
            <a:endParaRPr/>
          </a:p>
          <a:p>
            <a:pPr indent="0" lvl="0" marL="0" rtl="0" algn="l">
              <a:spcBef>
                <a:spcPts val="0"/>
              </a:spcBef>
              <a:spcAft>
                <a:spcPts val="0"/>
              </a:spcAft>
              <a:buNone/>
            </a:pPr>
            <a:r>
              <a:rPr lang="en-GB"/>
              <a:t>What is seen as corruption to one person can be seen as normal behaviour to someone else.</a:t>
            </a:r>
            <a:endParaRPr/>
          </a:p>
          <a:p>
            <a:pPr indent="0" lvl="0" marL="0" rtl="0" algn="l">
              <a:spcBef>
                <a:spcPts val="0"/>
              </a:spcBef>
              <a:spcAft>
                <a:spcPts val="0"/>
              </a:spcAft>
              <a:buNone/>
            </a:pPr>
            <a:r>
              <a:t/>
            </a:r>
            <a:endParaRPr/>
          </a:p>
        </p:txBody>
      </p:sp>
      <p:sp>
        <p:nvSpPr>
          <p:cNvPr id="410" name="Google Shape;410;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3" name="Google Shape;423;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type="title">
  <p:cSld name="TITLE">
    <p:spTree>
      <p:nvGrpSpPr>
        <p:cNvPr id="15" name="Shape 15"/>
        <p:cNvGrpSpPr/>
        <p:nvPr/>
      </p:nvGrpSpPr>
      <p:grpSpPr>
        <a:xfrm>
          <a:off x="0" y="0"/>
          <a:ext cx="0" cy="0"/>
          <a:chOff x="0" y="0"/>
          <a:chExt cx="0" cy="0"/>
        </a:xfrm>
      </p:grpSpPr>
      <p:sp>
        <p:nvSpPr>
          <p:cNvPr id="16" name="Google Shape;16;p3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Dikey Metin" type="vertTx">
  <p:cSld name="VERTICAL_TEXT">
    <p:spTree>
      <p:nvGrpSpPr>
        <p:cNvPr id="72" name="Shape 72"/>
        <p:cNvGrpSpPr/>
        <p:nvPr/>
      </p:nvGrpSpPr>
      <p:grpSpPr>
        <a:xfrm>
          <a:off x="0" y="0"/>
          <a:ext cx="0" cy="0"/>
          <a:chOff x="0" y="0"/>
          <a:chExt cx="0" cy="0"/>
        </a:xfrm>
      </p:grpSpPr>
      <p:sp>
        <p:nvSpPr>
          <p:cNvPr id="73" name="Google Shape;73;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4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type="vertTitleAndTx">
  <p:cSld name="VERTICAL_TITLE_AND_VERTICAL_TEXT">
    <p:spTree>
      <p:nvGrpSpPr>
        <p:cNvPr id="78" name="Shape 78"/>
        <p:cNvGrpSpPr/>
        <p:nvPr/>
      </p:nvGrpSpPr>
      <p:grpSpPr>
        <a:xfrm>
          <a:off x="0" y="0"/>
          <a:ext cx="0" cy="0"/>
          <a:chOff x="0" y="0"/>
          <a:chExt cx="0" cy="0"/>
        </a:xfrm>
      </p:grpSpPr>
      <p:sp>
        <p:nvSpPr>
          <p:cNvPr id="79" name="Google Shape;79;p4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4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21" name="Shape 21"/>
        <p:cNvGrpSpPr/>
        <p:nvPr/>
      </p:nvGrpSpPr>
      <p:grpSpPr>
        <a:xfrm>
          <a:off x="0" y="0"/>
          <a:ext cx="0" cy="0"/>
          <a:chOff x="0" y="0"/>
          <a:chExt cx="0" cy="0"/>
        </a:xfrm>
      </p:grpSpPr>
      <p:sp>
        <p:nvSpPr>
          <p:cNvPr id="22" name="Google Shape;22;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type="blank">
  <p:cSld name="BLANK">
    <p:spTree>
      <p:nvGrpSpPr>
        <p:cNvPr id="27" name="Shape 27"/>
        <p:cNvGrpSpPr/>
        <p:nvPr/>
      </p:nvGrpSpPr>
      <p:grpSpPr>
        <a:xfrm>
          <a:off x="0" y="0"/>
          <a:ext cx="0" cy="0"/>
          <a:chOff x="0" y="0"/>
          <a:chExt cx="0" cy="0"/>
        </a:xfrm>
      </p:grpSpPr>
      <p:sp>
        <p:nvSpPr>
          <p:cNvPr id="28" name="Google Shape;28;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31" name="Shape 31"/>
        <p:cNvGrpSpPr/>
        <p:nvPr/>
      </p:nvGrpSpPr>
      <p:grpSpPr>
        <a:xfrm>
          <a:off x="0" y="0"/>
          <a:ext cx="0" cy="0"/>
          <a:chOff x="0" y="0"/>
          <a:chExt cx="0" cy="0"/>
        </a:xfrm>
      </p:grpSpPr>
      <p:sp>
        <p:nvSpPr>
          <p:cNvPr id="32" name="Google Shape;32;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 Bilgisi" type="secHead">
  <p:cSld name="SECTION_HEADER">
    <p:spTree>
      <p:nvGrpSpPr>
        <p:cNvPr id="36" name="Shape 36"/>
        <p:cNvGrpSpPr/>
        <p:nvPr/>
      </p:nvGrpSpPr>
      <p:grpSpPr>
        <a:xfrm>
          <a:off x="0" y="0"/>
          <a:ext cx="0" cy="0"/>
          <a:chOff x="0" y="0"/>
          <a:chExt cx="0" cy="0"/>
        </a:xfrm>
      </p:grpSpPr>
      <p:sp>
        <p:nvSpPr>
          <p:cNvPr id="37" name="Google Shape;37;p3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3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9" name="Google Shape;39;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42" name="Shape 42"/>
        <p:cNvGrpSpPr/>
        <p:nvPr/>
      </p:nvGrpSpPr>
      <p:grpSpPr>
        <a:xfrm>
          <a:off x="0" y="0"/>
          <a:ext cx="0" cy="0"/>
          <a:chOff x="0" y="0"/>
          <a:chExt cx="0" cy="0"/>
        </a:xfrm>
      </p:grpSpPr>
      <p:sp>
        <p:nvSpPr>
          <p:cNvPr id="43" name="Google Shape;43;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3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3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49" name="Shape 49"/>
        <p:cNvGrpSpPr/>
        <p:nvPr/>
      </p:nvGrpSpPr>
      <p:grpSpPr>
        <a:xfrm>
          <a:off x="0" y="0"/>
          <a:ext cx="0" cy="0"/>
          <a:chOff x="0" y="0"/>
          <a:chExt cx="0" cy="0"/>
        </a:xfrm>
      </p:grpSpPr>
      <p:sp>
        <p:nvSpPr>
          <p:cNvPr id="50" name="Google Shape;50;p3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2" name="Google Shape;52;p3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3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4" name="Google Shape;54;p3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type="objTx">
  <p:cSld name="OBJECT_WITH_CAPTION_TEXT">
    <p:spTree>
      <p:nvGrpSpPr>
        <p:cNvPr id="58" name="Shape 58"/>
        <p:cNvGrpSpPr/>
        <p:nvPr/>
      </p:nvGrpSpPr>
      <p:grpSpPr>
        <a:xfrm>
          <a:off x="0" y="0"/>
          <a:ext cx="0" cy="0"/>
          <a:chOff x="0" y="0"/>
          <a:chExt cx="0" cy="0"/>
        </a:xfrm>
      </p:grpSpPr>
      <p:sp>
        <p:nvSpPr>
          <p:cNvPr id="59" name="Google Shape;59;p3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type="picTx">
  <p:cSld name="PICTURE_WITH_CAPTION_TEXT">
    <p:spTree>
      <p:nvGrpSpPr>
        <p:cNvPr id="65" name="Shape 65"/>
        <p:cNvGrpSpPr/>
        <p:nvPr/>
      </p:nvGrpSpPr>
      <p:grpSpPr>
        <a:xfrm>
          <a:off x="0" y="0"/>
          <a:ext cx="0" cy="0"/>
          <a:chOff x="0" y="0"/>
          <a:chExt cx="0" cy="0"/>
        </a:xfrm>
      </p:grpSpPr>
      <p:sp>
        <p:nvSpPr>
          <p:cNvPr id="66" name="Google Shape;66;p3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9"/>
          <p:cNvSpPr/>
          <p:nvPr>
            <p:ph idx="2" type="pic"/>
          </p:nvPr>
        </p:nvSpPr>
        <p:spPr>
          <a:xfrm>
            <a:off x="5183188" y="987425"/>
            <a:ext cx="6172200" cy="4873625"/>
          </a:xfrm>
          <a:prstGeom prst="rect">
            <a:avLst/>
          </a:prstGeom>
          <a:noFill/>
          <a:ln>
            <a:noFill/>
          </a:ln>
        </p:spPr>
      </p:sp>
      <p:sp>
        <p:nvSpPr>
          <p:cNvPr id="68" name="Google Shape;68;p3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jp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4.jp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vmlDrawing" Target="../drawings/vmlDrawing2.vml"/><Relationship Id="rId4" Type="http://schemas.openxmlformats.org/officeDocument/2006/relationships/package" Target="../embeddings/Microsoft_Office_Word_Document1.docx"/><Relationship Id="rId11" Type="http://schemas.openxmlformats.org/officeDocument/2006/relationships/package" Target="../embeddings/Microsoft_Office_Word_Document3.docx"/><Relationship Id="rId10" Type="http://schemas.openxmlformats.org/officeDocument/2006/relationships/package" Target="../embeddings/Microsoft_Office_Word_Document3.docx"/><Relationship Id="rId12" Type="http://schemas.openxmlformats.org/officeDocument/2006/relationships/image" Target="../media/image9.png"/><Relationship Id="rId9" Type="http://schemas.openxmlformats.org/officeDocument/2006/relationships/image" Target="../media/image10.png"/><Relationship Id="rId5" Type="http://schemas.openxmlformats.org/officeDocument/2006/relationships/package" Target="../embeddings/Microsoft_Office_Word_Document1.docx"/><Relationship Id="rId6" Type="http://schemas.openxmlformats.org/officeDocument/2006/relationships/image" Target="../media/image5.png"/><Relationship Id="rId7" Type="http://schemas.openxmlformats.org/officeDocument/2006/relationships/package" Target="../embeddings/Microsoft_Office_Word_Document2.docx"/><Relationship Id="rId8" Type="http://schemas.openxmlformats.org/officeDocument/2006/relationships/package" Target="../embeddings/Microsoft_Office_Word_Document2.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jpg"/><Relationship Id="rId4" Type="http://schemas.openxmlformats.org/officeDocument/2006/relationships/hyperlink" Target="https://web.microsoftstream.com/channel/6a600163-95f8-47b8-bff0-2e52db2c68e5" TargetMode="External"/><Relationship Id="rId5" Type="http://schemas.openxmlformats.org/officeDocument/2006/relationships/hyperlink" Target="https://www.youtube.com/user/izegbua/videos" TargetMode="External"/><Relationship Id="rId6" Type="http://schemas.openxmlformats.org/officeDocument/2006/relationships/hyperlink" Target="https://www.youtube.com/watch?v=qavzwuY9Ik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4.jpg"/><Relationship Id="rId4" Type="http://schemas.openxmlformats.org/officeDocument/2006/relationships/hyperlink" Target="https://doi.org/10.1007/978-3-031-12680-2" TargetMode="External"/><Relationship Id="rId5" Type="http://schemas.openxmlformats.org/officeDocument/2006/relationships/hyperlink" Target="https://doi.org/10.1007/978-3-031-16976-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vmlDrawing" Target="../drawings/vmlDrawing1.vml"/><Relationship Id="rId4" Type="http://schemas.openxmlformats.org/officeDocument/2006/relationships/package" Target="../embeddings/Microsoft_Office_PowerPoint_Slide1.sldx"/><Relationship Id="rId5" Type="http://schemas.openxmlformats.org/officeDocument/2006/relationships/package" Target="../embeddings/Microsoft_Office_PowerPoint_Slide1.sldx"/><Relationship Id="rId6"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630237"/>
            <a:ext cx="9144000" cy="1479917"/>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lt1"/>
              </a:buClr>
              <a:buSzPct val="100000"/>
              <a:buFont typeface="Calibri"/>
              <a:buNone/>
            </a:pPr>
            <a:r>
              <a:rPr lang="en-GB" sz="6000">
                <a:solidFill>
                  <a:schemeClr val="lt1"/>
                </a:solidFill>
              </a:rPr>
              <a:t>Policies for Academic and Research Integrity</a:t>
            </a:r>
            <a:endParaRPr b="1">
              <a:solidFill>
                <a:schemeClr val="lt1"/>
              </a:solidFill>
              <a:latin typeface="Arial"/>
              <a:ea typeface="Arial"/>
              <a:cs typeface="Arial"/>
              <a:sym typeface="Arial"/>
            </a:endParaRPr>
          </a:p>
        </p:txBody>
      </p:sp>
      <p:sp>
        <p:nvSpPr>
          <p:cNvPr id="89" name="Google Shape;89;p1"/>
          <p:cNvSpPr txBox="1"/>
          <p:nvPr>
            <p:ph idx="1" type="subTitle"/>
          </p:nvPr>
        </p:nvSpPr>
        <p:spPr>
          <a:xfrm>
            <a:off x="1524000" y="2532184"/>
            <a:ext cx="9144000" cy="1409433"/>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lang="en-GB" sz="2400">
                <a:solidFill>
                  <a:schemeClr val="lt1"/>
                </a:solidFill>
              </a:rPr>
              <a:t>Dr Irene Glendinning</a:t>
            </a:r>
            <a:endParaRPr/>
          </a:p>
          <a:p>
            <a:pPr indent="0" lvl="0" marL="0" rtl="0" algn="ctr">
              <a:lnSpc>
                <a:spcPct val="90000"/>
              </a:lnSpc>
              <a:spcBef>
                <a:spcPts val="1000"/>
              </a:spcBef>
              <a:spcAft>
                <a:spcPts val="0"/>
              </a:spcAft>
              <a:buClr>
                <a:schemeClr val="lt1"/>
              </a:buClr>
              <a:buSzPts val="2400"/>
              <a:buNone/>
            </a:pPr>
            <a:r>
              <a:rPr lang="en-GB" sz="2400">
                <a:solidFill>
                  <a:schemeClr val="lt1"/>
                </a:solidFill>
              </a:rPr>
              <a:t>Academic Integrity Lead, Office of Teaching and Learning </a:t>
            </a:r>
            <a:endParaRPr/>
          </a:p>
          <a:p>
            <a:pPr indent="0" lvl="0" marL="0" rtl="0" algn="ctr">
              <a:lnSpc>
                <a:spcPct val="90000"/>
              </a:lnSpc>
              <a:spcBef>
                <a:spcPts val="1000"/>
              </a:spcBef>
              <a:spcAft>
                <a:spcPts val="0"/>
              </a:spcAft>
              <a:buClr>
                <a:schemeClr val="lt1"/>
              </a:buClr>
              <a:buSzPts val="2400"/>
              <a:buNone/>
            </a:pPr>
            <a:r>
              <a:rPr lang="en-GB" sz="2400">
                <a:solidFill>
                  <a:schemeClr val="lt1"/>
                </a:solidFill>
              </a:rPr>
              <a:t>Coventry University, UK</a:t>
            </a:r>
            <a:endParaRPr>
              <a:solidFill>
                <a:schemeClr val="lt1"/>
              </a:solidFill>
              <a:latin typeface="Arial"/>
              <a:ea typeface="Arial"/>
              <a:cs typeface="Arial"/>
              <a:sym typeface="Arial"/>
            </a:endParaRPr>
          </a:p>
        </p:txBody>
      </p:sp>
      <p:sp>
        <p:nvSpPr>
          <p:cNvPr id="90" name="Google Shape;90;p1"/>
          <p:cNvSpPr txBox="1"/>
          <p:nvPr/>
        </p:nvSpPr>
        <p:spPr>
          <a:xfrm>
            <a:off x="633413" y="4229100"/>
            <a:ext cx="10925174" cy="7232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1200" u="none" cap="none" strike="noStrike">
                <a:solidFill>
                  <a:schemeClr val="lt1"/>
                </a:solidFill>
                <a:latin typeface="Calibri"/>
                <a:ea typeface="Calibri"/>
                <a:cs typeface="Calibri"/>
                <a:sym typeface="Calibri"/>
              </a:rPr>
              <a:t>3</a:t>
            </a:r>
            <a:r>
              <a:rPr b="1" baseline="30000" i="0" lang="en-GB" sz="1200" u="none" cap="none" strike="noStrike">
                <a:solidFill>
                  <a:schemeClr val="lt1"/>
                </a:solidFill>
                <a:latin typeface="Calibri"/>
                <a:ea typeface="Calibri"/>
                <a:cs typeface="Calibri"/>
                <a:sym typeface="Calibri"/>
              </a:rPr>
              <a:t>rd</a:t>
            </a:r>
            <a:r>
              <a:rPr b="1" i="0" lang="en-GB" sz="1200" u="none" cap="none" strike="noStrike">
                <a:solidFill>
                  <a:schemeClr val="lt1"/>
                </a:solidFill>
                <a:latin typeface="Calibri"/>
                <a:ea typeface="Calibri"/>
                <a:cs typeface="Calibri"/>
                <a:sym typeface="Calibri"/>
              </a:rPr>
              <a:t> ENAI Academic Integrity Summer School 2023, </a:t>
            </a:r>
            <a:r>
              <a:rPr b="0" i="0" lang="en-GB" sz="1200" u="none" cap="none" strike="noStrike">
                <a:solidFill>
                  <a:schemeClr val="lt1"/>
                </a:solidFill>
                <a:latin typeface="Calibri"/>
                <a:ea typeface="Calibri"/>
                <a:cs typeface="Calibri"/>
                <a:sym typeface="Calibri"/>
              </a:rPr>
              <a:t>21st – 25th August 2023, Faculty of Electrical Engineering and Computer Science, University of Maribor, Slovenia</a:t>
            </a:r>
            <a:endParaRPr/>
          </a:p>
          <a:p>
            <a:pPr indent="0" lvl="0" marL="0" marR="0" rtl="0" algn="l">
              <a:spcBef>
                <a:spcPts val="0"/>
              </a:spcBef>
              <a:spcAft>
                <a:spcPts val="0"/>
              </a:spcAft>
              <a:buNone/>
            </a:pPr>
            <a:r>
              <a:t/>
            </a:r>
            <a:endParaRPr b="1" sz="1100">
              <a:solidFill>
                <a:schemeClr val="lt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9" name="Shape 229"/>
        <p:cNvGrpSpPr/>
        <p:nvPr/>
      </p:nvGrpSpPr>
      <p:grpSpPr>
        <a:xfrm>
          <a:off x="0" y="0"/>
          <a:ext cx="0" cy="0"/>
          <a:chOff x="0" y="0"/>
          <a:chExt cx="0" cy="0"/>
        </a:xfrm>
      </p:grpSpPr>
      <p:sp>
        <p:nvSpPr>
          <p:cNvPr id="230" name="Google Shape;23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4400"/>
              <a:buFont typeface="Calibri"/>
              <a:buNone/>
            </a:pPr>
            <a:r>
              <a:rPr lang="en-GB">
                <a:solidFill>
                  <a:srgbClr val="548135"/>
                </a:solidFill>
              </a:rPr>
              <a:t>Academic Conduct</a:t>
            </a:r>
            <a:br>
              <a:rPr lang="en-GB">
                <a:solidFill>
                  <a:srgbClr val="548135"/>
                </a:solidFill>
              </a:rPr>
            </a:br>
            <a:r>
              <a:rPr lang="en-GB">
                <a:solidFill>
                  <a:srgbClr val="548135"/>
                </a:solidFill>
              </a:rPr>
              <a:t>Coventry University Group</a:t>
            </a:r>
            <a:endParaRPr>
              <a:solidFill>
                <a:srgbClr val="548135"/>
              </a:solidFill>
            </a:endParaRPr>
          </a:p>
        </p:txBody>
      </p:sp>
      <p:sp>
        <p:nvSpPr>
          <p:cNvPr id="231" name="Google Shape;231;p10"/>
          <p:cNvSpPr txBox="1"/>
          <p:nvPr>
            <p:ph idx="1" type="body"/>
          </p:nvPr>
        </p:nvSpPr>
        <p:spPr>
          <a:xfrm>
            <a:off x="838199" y="1825625"/>
            <a:ext cx="10846777"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rgbClr val="00B050"/>
              </a:buClr>
              <a:buSzPct val="100000"/>
              <a:buChar char="•"/>
            </a:pPr>
            <a:r>
              <a:rPr lang="en-GB" sz="2400">
                <a:solidFill>
                  <a:srgbClr val="00B050"/>
                </a:solidFill>
              </a:rPr>
              <a:t>Academic Conduct Panel (ACP) chair leads local team: Panel = Chair 1+ ACO, 1 other </a:t>
            </a:r>
            <a:endParaRPr/>
          </a:p>
          <a:p>
            <a:pPr indent="-228600" lvl="0" marL="228600" rtl="0" algn="l">
              <a:lnSpc>
                <a:spcPct val="90000"/>
              </a:lnSpc>
              <a:spcBef>
                <a:spcPts val="1000"/>
              </a:spcBef>
              <a:spcAft>
                <a:spcPts val="0"/>
              </a:spcAft>
              <a:buClr>
                <a:srgbClr val="00B050"/>
              </a:buClr>
              <a:buSzPct val="100000"/>
              <a:buChar char="•"/>
            </a:pPr>
            <a:r>
              <a:rPr lang="en-GB" sz="2400">
                <a:solidFill>
                  <a:srgbClr val="00B050"/>
                </a:solidFill>
              </a:rPr>
              <a:t>Local registry team coordinates, records, advises on regulations</a:t>
            </a:r>
            <a:endParaRPr/>
          </a:p>
          <a:p>
            <a:pPr indent="-228600" lvl="0" marL="228600" rtl="0" algn="l">
              <a:lnSpc>
                <a:spcPct val="90000"/>
              </a:lnSpc>
              <a:spcBef>
                <a:spcPts val="1000"/>
              </a:spcBef>
              <a:spcAft>
                <a:spcPts val="0"/>
              </a:spcAft>
              <a:buClr>
                <a:srgbClr val="00B050"/>
              </a:buClr>
              <a:buSzPct val="100000"/>
              <a:buChar char="•"/>
            </a:pPr>
            <a:r>
              <a:rPr lang="en-GB" sz="2400">
                <a:solidFill>
                  <a:srgbClr val="00B050"/>
                </a:solidFill>
              </a:rPr>
              <a:t>Senior Academic Conduct Officers (ACOs) triage allegations – is there a case to answer?</a:t>
            </a:r>
            <a:endParaRPr/>
          </a:p>
          <a:p>
            <a:pPr indent="-228600" lvl="0" marL="228600" rtl="0" algn="l">
              <a:lnSpc>
                <a:spcPct val="90000"/>
              </a:lnSpc>
              <a:spcBef>
                <a:spcPts val="1000"/>
              </a:spcBef>
              <a:spcAft>
                <a:spcPts val="0"/>
              </a:spcAft>
              <a:buClr>
                <a:srgbClr val="00B050"/>
              </a:buClr>
              <a:buSzPct val="100000"/>
              <a:buChar char="•"/>
            </a:pPr>
            <a:r>
              <a:rPr lang="en-GB" sz="2400">
                <a:solidFill>
                  <a:srgbClr val="00B050"/>
                </a:solidFill>
              </a:rPr>
              <a:t>ACOs manage routine cases, ACPs hear complex and very serious cases</a:t>
            </a:r>
            <a:endParaRPr/>
          </a:p>
          <a:p>
            <a:pPr indent="-228600" lvl="0" marL="228600" rtl="0" algn="l">
              <a:lnSpc>
                <a:spcPct val="90000"/>
              </a:lnSpc>
              <a:spcBef>
                <a:spcPts val="1000"/>
              </a:spcBef>
              <a:spcAft>
                <a:spcPts val="0"/>
              </a:spcAft>
              <a:buClr>
                <a:srgbClr val="00B050"/>
              </a:buClr>
              <a:buSzPct val="100000"/>
              <a:buChar char="•"/>
            </a:pPr>
            <a:r>
              <a:rPr lang="en-GB" sz="2400">
                <a:solidFill>
                  <a:srgbClr val="00B050"/>
                </a:solidFill>
              </a:rPr>
              <a:t>Group-wide consistency of approach achieved by</a:t>
            </a:r>
            <a:endParaRPr/>
          </a:p>
          <a:p>
            <a:pPr indent="-228600" lvl="1" marL="685800" rtl="0" algn="l">
              <a:lnSpc>
                <a:spcPct val="90000"/>
              </a:lnSpc>
              <a:spcBef>
                <a:spcPts val="500"/>
              </a:spcBef>
              <a:spcAft>
                <a:spcPts val="0"/>
              </a:spcAft>
              <a:buClr>
                <a:srgbClr val="00B050"/>
              </a:buClr>
              <a:buSzPct val="100000"/>
              <a:buChar char="•"/>
            </a:pPr>
            <a:r>
              <a:rPr lang="en-GB" sz="2000">
                <a:solidFill>
                  <a:srgbClr val="00B050"/>
                </a:solidFill>
              </a:rPr>
              <a:t>ACO Guidance Notes + Scale of Outcomes Table</a:t>
            </a:r>
            <a:endParaRPr/>
          </a:p>
          <a:p>
            <a:pPr indent="-228600" lvl="1" marL="685800" rtl="0" algn="l">
              <a:lnSpc>
                <a:spcPct val="90000"/>
              </a:lnSpc>
              <a:spcBef>
                <a:spcPts val="500"/>
              </a:spcBef>
              <a:spcAft>
                <a:spcPts val="0"/>
              </a:spcAft>
              <a:buClr>
                <a:srgbClr val="00B050"/>
              </a:buClr>
              <a:buSzPct val="100000"/>
              <a:buChar char="•"/>
            </a:pPr>
            <a:r>
              <a:rPr lang="en-GB" sz="2000">
                <a:solidFill>
                  <a:srgbClr val="00B050"/>
                </a:solidFill>
              </a:rPr>
              <a:t>Benchmarking of ACO decisions by an ACP</a:t>
            </a:r>
            <a:endParaRPr/>
          </a:p>
          <a:p>
            <a:pPr indent="-228600" lvl="1" marL="685800" rtl="0" algn="l">
              <a:lnSpc>
                <a:spcPct val="90000"/>
              </a:lnSpc>
              <a:spcBef>
                <a:spcPts val="500"/>
              </a:spcBef>
              <a:spcAft>
                <a:spcPts val="0"/>
              </a:spcAft>
              <a:buClr>
                <a:srgbClr val="00B050"/>
              </a:buClr>
              <a:buSzPct val="100000"/>
              <a:buChar char="•"/>
            </a:pPr>
            <a:r>
              <a:rPr lang="en-GB" sz="2000">
                <a:solidFill>
                  <a:srgbClr val="00B050"/>
                </a:solidFill>
              </a:rPr>
              <a:t>Regular training for ACOs </a:t>
            </a:r>
            <a:endParaRPr/>
          </a:p>
          <a:p>
            <a:pPr indent="-228600" lvl="1" marL="685800" rtl="0" algn="l">
              <a:lnSpc>
                <a:spcPct val="90000"/>
              </a:lnSpc>
              <a:spcBef>
                <a:spcPts val="500"/>
              </a:spcBef>
              <a:spcAft>
                <a:spcPts val="0"/>
              </a:spcAft>
              <a:buClr>
                <a:srgbClr val="00B050"/>
              </a:buClr>
              <a:buSzPct val="100000"/>
              <a:buChar char="•"/>
            </a:pPr>
            <a:r>
              <a:rPr lang="en-GB" sz="2000">
                <a:solidFill>
                  <a:srgbClr val="00B050"/>
                </a:solidFill>
              </a:rPr>
              <a:t>Regular training for all other staff</a:t>
            </a:r>
            <a:endParaRPr/>
          </a:p>
          <a:p>
            <a:pPr indent="-228600" lvl="0" marL="228600" rtl="0" algn="l">
              <a:lnSpc>
                <a:spcPct val="90000"/>
              </a:lnSpc>
              <a:spcBef>
                <a:spcPts val="1000"/>
              </a:spcBef>
              <a:spcAft>
                <a:spcPts val="0"/>
              </a:spcAft>
              <a:buClr>
                <a:srgbClr val="00B050"/>
              </a:buClr>
              <a:buSzPct val="100000"/>
              <a:buChar char="•"/>
            </a:pPr>
            <a:r>
              <a:rPr lang="en-GB" sz="2400">
                <a:solidFill>
                  <a:srgbClr val="00B050"/>
                </a:solidFill>
              </a:rPr>
              <a:t>Monitoring by steering Group (AISG), reporting to QuiLT (Quality in learning and teaching)</a:t>
            </a:r>
            <a:endParaRPr/>
          </a:p>
          <a:p>
            <a:pPr indent="-228600" lvl="0" marL="228600" rtl="0" algn="l">
              <a:lnSpc>
                <a:spcPct val="90000"/>
              </a:lnSpc>
              <a:spcBef>
                <a:spcPts val="1000"/>
              </a:spcBef>
              <a:spcAft>
                <a:spcPts val="0"/>
              </a:spcAft>
              <a:buClr>
                <a:srgbClr val="00B050"/>
              </a:buClr>
              <a:buSzPct val="100000"/>
              <a:buChar char="•"/>
            </a:pPr>
            <a:r>
              <a:rPr lang="en-GB" sz="2400">
                <a:solidFill>
                  <a:srgbClr val="00B050"/>
                </a:solidFill>
              </a:rPr>
              <a:t>Academic Integrity Unit, overall coordination and support, pro-activity</a:t>
            </a:r>
            <a:endParaRPr/>
          </a:p>
          <a:p>
            <a:pPr indent="-228600" lvl="0" marL="228600" rtl="0" algn="l">
              <a:lnSpc>
                <a:spcPct val="90000"/>
              </a:lnSpc>
              <a:spcBef>
                <a:spcPts val="1000"/>
              </a:spcBef>
              <a:spcAft>
                <a:spcPts val="0"/>
              </a:spcAft>
              <a:buClr>
                <a:srgbClr val="00B050"/>
              </a:buClr>
              <a:buSzPct val="100000"/>
              <a:buChar char="•"/>
            </a:pPr>
            <a:r>
              <a:rPr lang="en-GB" sz="2400">
                <a:solidFill>
                  <a:srgbClr val="00B050"/>
                </a:solidFill>
              </a:rPr>
              <a:t>All follow General Regulations Appendix 1</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1"/>
          <p:cNvSpPr txBox="1"/>
          <p:nvPr>
            <p:ph type="title"/>
          </p:nvPr>
        </p:nvSpPr>
        <p:spPr>
          <a:xfrm>
            <a:off x="597878" y="365125"/>
            <a:ext cx="6849208" cy="54048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70C0"/>
              </a:buClr>
              <a:buSzPct val="100000"/>
              <a:buFont typeface="Calibri"/>
              <a:buNone/>
            </a:pPr>
            <a:r>
              <a:rPr lang="en-GB">
                <a:solidFill>
                  <a:srgbClr val="0070C0"/>
                </a:solidFill>
              </a:rPr>
              <a:t>Academic conduct procedures</a:t>
            </a:r>
            <a:endParaRPr/>
          </a:p>
        </p:txBody>
      </p:sp>
      <p:grpSp>
        <p:nvGrpSpPr>
          <p:cNvPr id="238" name="Google Shape;238;p11"/>
          <p:cNvGrpSpPr/>
          <p:nvPr/>
        </p:nvGrpSpPr>
        <p:grpSpPr>
          <a:xfrm>
            <a:off x="4836" y="1124744"/>
            <a:ext cx="12187162" cy="5616624"/>
            <a:chOff x="4836" y="0"/>
            <a:chExt cx="12187162" cy="5616624"/>
          </a:xfrm>
        </p:grpSpPr>
        <p:sp>
          <p:nvSpPr>
            <p:cNvPr id="239" name="Google Shape;239;p11"/>
            <p:cNvSpPr/>
            <p:nvPr/>
          </p:nvSpPr>
          <p:spPr>
            <a:xfrm>
              <a:off x="4836" y="0"/>
              <a:ext cx="1910952" cy="5616624"/>
            </a:xfrm>
            <a:prstGeom prst="roundRect">
              <a:avLst>
                <a:gd fmla="val 10000" name="adj"/>
              </a:avLst>
            </a:prstGeom>
            <a:solidFill>
              <a:srgbClr val="00B0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1"/>
            <p:cNvSpPr txBox="1"/>
            <p:nvPr/>
          </p:nvSpPr>
          <p:spPr>
            <a:xfrm>
              <a:off x="4836" y="0"/>
              <a:ext cx="1910952" cy="1684987"/>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dk1"/>
                </a:buClr>
                <a:buSzPts val="3100"/>
                <a:buFont typeface="Calibri"/>
                <a:buNone/>
              </a:pPr>
              <a:r>
                <a:rPr lang="en-GB" sz="3100">
                  <a:solidFill>
                    <a:schemeClr val="dk1"/>
                  </a:solidFill>
                  <a:latin typeface="Calibri"/>
                  <a:ea typeface="Calibri"/>
                  <a:cs typeface="Calibri"/>
                  <a:sym typeface="Calibri"/>
                </a:rPr>
                <a:t>Registry / Lead ACO: Triage</a:t>
              </a:r>
              <a:endParaRPr/>
            </a:p>
          </p:txBody>
        </p:sp>
        <p:sp>
          <p:nvSpPr>
            <p:cNvPr id="241" name="Google Shape;241;p11"/>
            <p:cNvSpPr/>
            <p:nvPr/>
          </p:nvSpPr>
          <p:spPr>
            <a:xfrm>
              <a:off x="178351" y="2025288"/>
              <a:ext cx="1528762" cy="927888"/>
            </a:xfrm>
            <a:prstGeom prst="roundRect">
              <a:avLst>
                <a:gd fmla="val 10000" name="adj"/>
              </a:avLst>
            </a:prstGeom>
            <a:solidFill>
              <a:srgbClr val="1EC43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txBox="1"/>
            <p:nvPr/>
          </p:nvSpPr>
          <p:spPr>
            <a:xfrm>
              <a:off x="205528" y="2052465"/>
              <a:ext cx="1474408" cy="873534"/>
            </a:xfrm>
            <a:prstGeom prst="rect">
              <a:avLst/>
            </a:prstGeom>
            <a:noFill/>
            <a:ln>
              <a:noFill/>
            </a:ln>
          </p:spPr>
          <p:txBody>
            <a:bodyPr anchorCtr="0" anchor="ctr" bIns="30475" lIns="40625" spcFirstLastPara="1" rIns="40625" wrap="square" tIns="30475">
              <a:noAutofit/>
            </a:bodyPr>
            <a:lstStyle/>
            <a:p>
              <a:pPr indent="0" lvl="0" marL="0" marR="0" rtl="0" algn="ctr">
                <a:lnSpc>
                  <a:spcPct val="9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Is there a case to answer?</a:t>
              </a:r>
              <a:endParaRPr/>
            </a:p>
          </p:txBody>
        </p:sp>
        <p:sp>
          <p:nvSpPr>
            <p:cNvPr id="243" name="Google Shape;243;p11"/>
            <p:cNvSpPr/>
            <p:nvPr/>
          </p:nvSpPr>
          <p:spPr>
            <a:xfrm>
              <a:off x="87925" y="3523635"/>
              <a:ext cx="1744776" cy="1463060"/>
            </a:xfrm>
            <a:prstGeom prst="roundRect">
              <a:avLst>
                <a:gd fmla="val 10000" name="adj"/>
              </a:avLst>
            </a:prstGeom>
            <a:solidFill>
              <a:srgbClr val="1EC43A"/>
            </a:solid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1"/>
            <p:cNvSpPr txBox="1"/>
            <p:nvPr/>
          </p:nvSpPr>
          <p:spPr>
            <a:xfrm>
              <a:off x="130777" y="3566487"/>
              <a:ext cx="1659072" cy="1377356"/>
            </a:xfrm>
            <a:prstGeom prst="rect">
              <a:avLst/>
            </a:prstGeom>
            <a:noFill/>
            <a:ln>
              <a:noFill/>
            </a:ln>
          </p:spPr>
          <p:txBody>
            <a:bodyPr anchorCtr="0" anchor="ctr" bIns="26650" lIns="35550" spcFirstLastPara="1" rIns="35550" wrap="square" tIns="26650">
              <a:noAutofit/>
            </a:bodyPr>
            <a:lstStyle/>
            <a:p>
              <a:pPr indent="0" lvl="0" marL="0" marR="0" rtl="0" algn="ctr">
                <a:lnSpc>
                  <a:spcPct val="9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Yes: Assign ACO to case </a:t>
              </a:r>
              <a:endParaRPr/>
            </a:p>
            <a:p>
              <a:pPr indent="0" lvl="0" marL="0" marR="0" rtl="0" algn="ctr">
                <a:lnSpc>
                  <a:spcPct val="90000"/>
                </a:lnSpc>
                <a:spcBef>
                  <a:spcPts val="49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No: pass back to tutor</a:t>
              </a:r>
              <a:endParaRPr/>
            </a:p>
            <a:p>
              <a:pPr indent="0" lvl="0" marL="0" marR="0" rtl="0" algn="ctr">
                <a:lnSpc>
                  <a:spcPct val="90000"/>
                </a:lnSpc>
                <a:spcBef>
                  <a:spcPts val="49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More evidence needed or mark on merit</a:t>
              </a:r>
              <a:endParaRPr/>
            </a:p>
          </p:txBody>
        </p:sp>
        <p:sp>
          <p:nvSpPr>
            <p:cNvPr id="245" name="Google Shape;245;p11"/>
            <p:cNvSpPr/>
            <p:nvPr/>
          </p:nvSpPr>
          <p:spPr>
            <a:xfrm>
              <a:off x="2059111" y="0"/>
              <a:ext cx="1910952" cy="5616624"/>
            </a:xfrm>
            <a:prstGeom prst="roundRect">
              <a:avLst>
                <a:gd fmla="val 10000" name="adj"/>
              </a:avLst>
            </a:prstGeom>
            <a:solidFill>
              <a:srgbClr val="00B0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txBox="1"/>
            <p:nvPr/>
          </p:nvSpPr>
          <p:spPr>
            <a:xfrm>
              <a:off x="2059111" y="0"/>
              <a:ext cx="1910952" cy="1684987"/>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dk1"/>
                </a:buClr>
                <a:buSzPts val="3100"/>
                <a:buFont typeface="Calibri"/>
                <a:buNone/>
              </a:pPr>
              <a:r>
                <a:rPr lang="en-GB" sz="3100">
                  <a:solidFill>
                    <a:schemeClr val="dk1"/>
                  </a:solidFill>
                  <a:latin typeface="Calibri"/>
                  <a:ea typeface="Calibri"/>
                  <a:cs typeface="Calibri"/>
                  <a:sym typeface="Calibri"/>
                </a:rPr>
                <a:t>ACO: Initial decision</a:t>
              </a:r>
              <a:endParaRPr/>
            </a:p>
          </p:txBody>
        </p:sp>
        <p:sp>
          <p:nvSpPr>
            <p:cNvPr id="247" name="Google Shape;247;p11"/>
            <p:cNvSpPr/>
            <p:nvPr/>
          </p:nvSpPr>
          <p:spPr>
            <a:xfrm>
              <a:off x="2250206" y="1687081"/>
              <a:ext cx="1528762" cy="499606"/>
            </a:xfrm>
            <a:prstGeom prst="roundRect">
              <a:avLst>
                <a:gd fmla="val 10000" name="adj"/>
              </a:avLst>
            </a:prstGeom>
            <a:solidFill>
              <a:srgbClr val="1EC43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txBox="1"/>
            <p:nvPr/>
          </p:nvSpPr>
          <p:spPr>
            <a:xfrm>
              <a:off x="2264839" y="1701714"/>
              <a:ext cx="1499496" cy="470340"/>
            </a:xfrm>
            <a:prstGeom prst="rect">
              <a:avLst/>
            </a:prstGeom>
            <a:noFill/>
            <a:ln>
              <a:noFill/>
            </a:ln>
          </p:spPr>
          <p:txBody>
            <a:bodyPr anchorCtr="0" anchor="ctr" bIns="30475" lIns="40625" spcFirstLastPara="1" rIns="40625" wrap="square" tIns="30475">
              <a:noAutofit/>
            </a:bodyPr>
            <a:lstStyle/>
            <a:p>
              <a:pPr indent="0" lvl="0" marL="0" marR="0" rtl="0" algn="ctr">
                <a:lnSpc>
                  <a:spcPct val="9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Consider evidence</a:t>
              </a:r>
              <a:r>
                <a:rPr lang="en-GB" sz="1100">
                  <a:solidFill>
                    <a:schemeClr val="lt1"/>
                  </a:solidFill>
                  <a:latin typeface="Calibri"/>
                  <a:ea typeface="Calibri"/>
                  <a:cs typeface="Calibri"/>
                  <a:sym typeface="Calibri"/>
                </a:rPr>
                <a:t>, </a:t>
              </a:r>
              <a:endParaRPr/>
            </a:p>
          </p:txBody>
        </p:sp>
        <p:sp>
          <p:nvSpPr>
            <p:cNvPr id="249" name="Google Shape;249;p11"/>
            <p:cNvSpPr/>
            <p:nvPr/>
          </p:nvSpPr>
          <p:spPr>
            <a:xfrm>
              <a:off x="2145325" y="2396489"/>
              <a:ext cx="1738523" cy="1363704"/>
            </a:xfrm>
            <a:prstGeom prst="roundRect">
              <a:avLst>
                <a:gd fmla="val 10000" name="adj"/>
              </a:avLst>
            </a:prstGeom>
            <a:solidFill>
              <a:srgbClr val="1EC43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1"/>
            <p:cNvSpPr txBox="1"/>
            <p:nvPr/>
          </p:nvSpPr>
          <p:spPr>
            <a:xfrm>
              <a:off x="2185267" y="2436431"/>
              <a:ext cx="1658639" cy="1283820"/>
            </a:xfrm>
            <a:prstGeom prst="rect">
              <a:avLst/>
            </a:prstGeom>
            <a:noFill/>
            <a:ln>
              <a:noFill/>
            </a:ln>
          </p:spPr>
          <p:txBody>
            <a:bodyPr anchorCtr="0" anchor="ctr" bIns="30475" lIns="40625" spcFirstLastPara="1" rIns="40625" wrap="square" tIns="30475">
              <a:noAutofit/>
            </a:bodyPr>
            <a:lstStyle/>
            <a:p>
              <a:pPr indent="0" lvl="0" marL="0" marR="0" rtl="0" algn="ctr">
                <a:lnSpc>
                  <a:spcPct val="10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NCTA</a:t>
              </a:r>
              <a:endParaRPr/>
            </a:p>
            <a:p>
              <a:pPr indent="0" lvl="0" marL="0" marR="0" rtl="0" algn="ctr">
                <a:lnSpc>
                  <a:spcPct val="10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PAP</a:t>
              </a:r>
              <a:endParaRPr/>
            </a:p>
            <a:p>
              <a:pPr indent="0" lvl="0" marL="0" marR="0" rtl="0" algn="ctr">
                <a:lnSpc>
                  <a:spcPct val="10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Minor +</a:t>
              </a:r>
              <a:endParaRPr/>
            </a:p>
            <a:p>
              <a:pPr indent="0" lvl="0" marL="0" marR="0" rtl="0" algn="ctr">
                <a:lnSpc>
                  <a:spcPct val="10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Contract cheating</a:t>
              </a:r>
              <a:endParaRPr/>
            </a:p>
            <a:p>
              <a:pPr indent="0" lvl="0" marL="0" marR="0" rtl="0" algn="ctr">
                <a:lnSpc>
                  <a:spcPct val="10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Collusion</a:t>
              </a:r>
              <a:endParaRPr/>
            </a:p>
          </p:txBody>
        </p:sp>
        <p:sp>
          <p:nvSpPr>
            <p:cNvPr id="251" name="Google Shape;251;p11"/>
            <p:cNvSpPr/>
            <p:nvPr/>
          </p:nvSpPr>
          <p:spPr>
            <a:xfrm>
              <a:off x="2145325" y="3964213"/>
              <a:ext cx="1795057" cy="1363704"/>
            </a:xfrm>
            <a:prstGeom prst="roundRect">
              <a:avLst>
                <a:gd fmla="val 10000" name="adj"/>
              </a:avLst>
            </a:prstGeom>
            <a:solidFill>
              <a:srgbClr val="1EC43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txBox="1"/>
            <p:nvPr/>
          </p:nvSpPr>
          <p:spPr>
            <a:xfrm>
              <a:off x="2185267" y="4004155"/>
              <a:ext cx="1715173" cy="1283820"/>
            </a:xfrm>
            <a:prstGeom prst="rect">
              <a:avLst/>
            </a:prstGeom>
            <a:noFill/>
            <a:ln>
              <a:noFill/>
            </a:ln>
          </p:spPr>
          <p:txBody>
            <a:bodyPr anchorCtr="0" anchor="ctr" bIns="30475" lIns="40625" spcFirstLastPara="1" rIns="40625" wrap="square" tIns="30475">
              <a:noAutofit/>
            </a:bodyPr>
            <a:lstStyle/>
            <a:p>
              <a:pPr indent="0" lvl="0" marL="0" marR="0" rtl="0" algn="ctr">
                <a:lnSpc>
                  <a:spcPct val="10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Mark on merit</a:t>
              </a:r>
              <a:endParaRPr/>
            </a:p>
            <a:p>
              <a:pPr indent="0" lvl="0" marL="0" marR="0" rtl="0" algn="ctr">
                <a:lnSpc>
                  <a:spcPct val="10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Schedule ACO meeting</a:t>
              </a:r>
              <a:endParaRPr/>
            </a:p>
            <a:p>
              <a:pPr indent="0" lvl="0" marL="0" marR="0" rtl="0" algn="ctr">
                <a:lnSpc>
                  <a:spcPct val="10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Schedule AC Viva</a:t>
              </a:r>
              <a:endParaRPr/>
            </a:p>
            <a:p>
              <a:pPr indent="0" lvl="0" marL="0" marR="0" rtl="0" algn="ctr">
                <a:lnSpc>
                  <a:spcPct val="10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Schedule ACP</a:t>
              </a:r>
              <a:endParaRPr/>
            </a:p>
          </p:txBody>
        </p:sp>
        <p:sp>
          <p:nvSpPr>
            <p:cNvPr id="253" name="Google Shape;253;p11"/>
            <p:cNvSpPr/>
            <p:nvPr/>
          </p:nvSpPr>
          <p:spPr>
            <a:xfrm>
              <a:off x="4113385" y="0"/>
              <a:ext cx="1910952" cy="5616624"/>
            </a:xfrm>
            <a:prstGeom prst="roundRect">
              <a:avLst>
                <a:gd fmla="val 10000" name="adj"/>
              </a:avLst>
            </a:prstGeom>
            <a:solidFill>
              <a:srgbClr val="00B0F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1"/>
            <p:cNvSpPr txBox="1"/>
            <p:nvPr/>
          </p:nvSpPr>
          <p:spPr>
            <a:xfrm>
              <a:off x="4113385" y="0"/>
              <a:ext cx="1910952" cy="1684987"/>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dk1"/>
                </a:buClr>
                <a:buSzPts val="3100"/>
                <a:buFont typeface="Calibri"/>
                <a:buNone/>
              </a:pPr>
              <a:r>
                <a:rPr lang="en-GB" sz="3100">
                  <a:solidFill>
                    <a:schemeClr val="dk1"/>
                  </a:solidFill>
                  <a:latin typeface="Calibri"/>
                  <a:ea typeface="Calibri"/>
                  <a:cs typeface="Calibri"/>
                  <a:sym typeface="Calibri"/>
                </a:rPr>
                <a:t>ACO meeting</a:t>
              </a:r>
              <a:endParaRPr/>
            </a:p>
          </p:txBody>
        </p:sp>
        <p:sp>
          <p:nvSpPr>
            <p:cNvPr id="255" name="Google Shape;255;p11"/>
            <p:cNvSpPr/>
            <p:nvPr/>
          </p:nvSpPr>
          <p:spPr>
            <a:xfrm>
              <a:off x="4220307" y="1685208"/>
              <a:ext cx="1697109" cy="756267"/>
            </a:xfrm>
            <a:prstGeom prst="roundRect">
              <a:avLst>
                <a:gd fmla="val 10000" name="adj"/>
              </a:avLst>
            </a:prstGeom>
            <a:solidFill>
              <a:srgbClr val="2F549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txBox="1"/>
            <p:nvPr/>
          </p:nvSpPr>
          <p:spPr>
            <a:xfrm>
              <a:off x="4242457" y="1707358"/>
              <a:ext cx="1652809" cy="711967"/>
            </a:xfrm>
            <a:prstGeom prst="rect">
              <a:avLst/>
            </a:prstGeom>
            <a:noFill/>
            <a:ln>
              <a:noFill/>
            </a:ln>
          </p:spPr>
          <p:txBody>
            <a:bodyPr anchorCtr="0" anchor="ctr" bIns="30475" lIns="40625" spcFirstLastPara="1" rIns="40625" wrap="square" tIns="30475">
              <a:noAutofit/>
            </a:bodyPr>
            <a:lstStyle/>
            <a:p>
              <a:pPr indent="0" lvl="0" marL="0" marR="0" rtl="0" algn="ctr">
                <a:lnSpc>
                  <a:spcPct val="9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Present evidence, student responds</a:t>
              </a:r>
              <a:endParaRPr/>
            </a:p>
          </p:txBody>
        </p:sp>
        <p:sp>
          <p:nvSpPr>
            <p:cNvPr id="257" name="Google Shape;257;p11"/>
            <p:cNvSpPr/>
            <p:nvPr/>
          </p:nvSpPr>
          <p:spPr>
            <a:xfrm>
              <a:off x="4304481" y="2759056"/>
              <a:ext cx="1528762" cy="1417371"/>
            </a:xfrm>
            <a:prstGeom prst="roundRect">
              <a:avLst>
                <a:gd fmla="val 10000" name="adj"/>
              </a:avLst>
            </a:prstGeom>
            <a:solidFill>
              <a:srgbClr val="2F549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txBox="1"/>
            <p:nvPr/>
          </p:nvSpPr>
          <p:spPr>
            <a:xfrm>
              <a:off x="4345994" y="2800569"/>
              <a:ext cx="1445736" cy="1334345"/>
            </a:xfrm>
            <a:prstGeom prst="rect">
              <a:avLst/>
            </a:prstGeom>
            <a:noFill/>
            <a:ln>
              <a:noFill/>
            </a:ln>
          </p:spPr>
          <p:txBody>
            <a:bodyPr anchorCtr="0" anchor="ctr" bIns="24750" lIns="33000" spcFirstLastPara="1" rIns="33000" wrap="square" tIns="24750">
              <a:noAutofit/>
            </a:bodyPr>
            <a:lstStyle/>
            <a:p>
              <a:pPr indent="0" lvl="0" marL="0" marR="0" rtl="0" algn="ctr">
                <a:lnSpc>
                  <a:spcPct val="90000"/>
                </a:lnSpc>
                <a:spcBef>
                  <a:spcPts val="0"/>
                </a:spcBef>
                <a:spcAft>
                  <a:spcPts val="0"/>
                </a:spcAft>
                <a:buClr>
                  <a:schemeClr val="lt1"/>
                </a:buClr>
                <a:buSzPts val="1300"/>
                <a:buFont typeface="Calibri"/>
                <a:buNone/>
              </a:pPr>
              <a:r>
                <a:rPr lang="en-GB" sz="1300">
                  <a:solidFill>
                    <a:schemeClr val="lt1"/>
                  </a:solidFill>
                  <a:latin typeface="Calibri"/>
                  <a:ea typeface="Calibri"/>
                  <a:cs typeface="Calibri"/>
                  <a:sym typeface="Calibri"/>
                </a:rPr>
                <a:t>Decision on severity</a:t>
              </a:r>
              <a:endParaRPr/>
            </a:p>
            <a:p>
              <a:pPr indent="0" lvl="0" marL="0" marR="0" rtl="0" algn="ctr">
                <a:lnSpc>
                  <a:spcPct val="90000"/>
                </a:lnSpc>
                <a:spcBef>
                  <a:spcPts val="455"/>
                </a:spcBef>
                <a:spcAft>
                  <a:spcPts val="0"/>
                </a:spcAft>
                <a:buClr>
                  <a:schemeClr val="lt1"/>
                </a:buClr>
                <a:buSzPts val="1300"/>
                <a:buFont typeface="Calibri"/>
                <a:buNone/>
              </a:pPr>
              <a:r>
                <a:rPr lang="en-GB" sz="1300">
                  <a:solidFill>
                    <a:schemeClr val="lt1"/>
                  </a:solidFill>
                  <a:latin typeface="Calibri"/>
                  <a:ea typeface="Calibri"/>
                  <a:cs typeface="Calibri"/>
                  <a:sym typeface="Calibri"/>
                </a:rPr>
                <a:t>History considered</a:t>
              </a:r>
              <a:endParaRPr/>
            </a:p>
            <a:p>
              <a:pPr indent="0" lvl="0" marL="0" marR="0" rtl="0" algn="ctr">
                <a:lnSpc>
                  <a:spcPct val="90000"/>
                </a:lnSpc>
                <a:spcBef>
                  <a:spcPts val="455"/>
                </a:spcBef>
                <a:spcAft>
                  <a:spcPts val="0"/>
                </a:spcAft>
                <a:buClr>
                  <a:schemeClr val="lt1"/>
                </a:buClr>
                <a:buSzPts val="1300"/>
                <a:buFont typeface="Calibri"/>
                <a:buNone/>
              </a:pPr>
              <a:r>
                <a:rPr lang="en-GB" sz="1300">
                  <a:solidFill>
                    <a:schemeClr val="lt1"/>
                  </a:solidFill>
                  <a:latin typeface="Calibri"/>
                  <a:ea typeface="Calibri"/>
                  <a:cs typeface="Calibri"/>
                  <a:sym typeface="Calibri"/>
                </a:rPr>
                <a:t>Decision on outcomes using table and guidance notes</a:t>
              </a:r>
              <a:endParaRPr/>
            </a:p>
          </p:txBody>
        </p:sp>
        <p:sp>
          <p:nvSpPr>
            <p:cNvPr id="259" name="Google Shape;259;p11"/>
            <p:cNvSpPr/>
            <p:nvPr/>
          </p:nvSpPr>
          <p:spPr>
            <a:xfrm>
              <a:off x="4304481" y="4494008"/>
              <a:ext cx="1528762" cy="841563"/>
            </a:xfrm>
            <a:prstGeom prst="roundRect">
              <a:avLst>
                <a:gd fmla="val 10000" name="adj"/>
              </a:avLst>
            </a:prstGeom>
            <a:solidFill>
              <a:srgbClr val="2F549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1"/>
            <p:cNvSpPr txBox="1"/>
            <p:nvPr/>
          </p:nvSpPr>
          <p:spPr>
            <a:xfrm>
              <a:off x="4329130" y="4518657"/>
              <a:ext cx="1479464" cy="792265"/>
            </a:xfrm>
            <a:prstGeom prst="rect">
              <a:avLst/>
            </a:prstGeom>
            <a:noFill/>
            <a:ln>
              <a:noFill/>
            </a:ln>
          </p:spPr>
          <p:txBody>
            <a:bodyPr anchorCtr="0" anchor="ctr" bIns="24750" lIns="33000" spcFirstLastPara="1" rIns="33000" wrap="square" tIns="24750">
              <a:noAutofit/>
            </a:bodyPr>
            <a:lstStyle/>
            <a:p>
              <a:pPr indent="0" lvl="0" marL="0" marR="0" rtl="0" algn="ctr">
                <a:lnSpc>
                  <a:spcPct val="90000"/>
                </a:lnSpc>
                <a:spcBef>
                  <a:spcPts val="0"/>
                </a:spcBef>
                <a:spcAft>
                  <a:spcPts val="0"/>
                </a:spcAft>
                <a:buClr>
                  <a:schemeClr val="lt1"/>
                </a:buClr>
                <a:buSzPts val="1300"/>
                <a:buFont typeface="Calibri"/>
                <a:buNone/>
              </a:pPr>
              <a:r>
                <a:rPr lang="en-GB" sz="1300">
                  <a:solidFill>
                    <a:schemeClr val="lt1"/>
                  </a:solidFill>
                  <a:latin typeface="Calibri"/>
                  <a:ea typeface="Calibri"/>
                  <a:cs typeface="Calibri"/>
                  <a:sym typeface="Calibri"/>
                </a:rPr>
                <a:t>Guidance for student on next steps &amp; educational element </a:t>
              </a:r>
              <a:endParaRPr/>
            </a:p>
          </p:txBody>
        </p:sp>
        <p:sp>
          <p:nvSpPr>
            <p:cNvPr id="261" name="Google Shape;261;p11"/>
            <p:cNvSpPr/>
            <p:nvPr/>
          </p:nvSpPr>
          <p:spPr>
            <a:xfrm>
              <a:off x="6219752" y="0"/>
              <a:ext cx="1910952" cy="5616624"/>
            </a:xfrm>
            <a:prstGeom prst="roundRect">
              <a:avLst>
                <a:gd fmla="val 10000" name="adj"/>
              </a:avLst>
            </a:prstGeom>
            <a:solidFill>
              <a:srgbClr val="0070C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txBox="1"/>
            <p:nvPr/>
          </p:nvSpPr>
          <p:spPr>
            <a:xfrm>
              <a:off x="6219752" y="0"/>
              <a:ext cx="1910952" cy="1684987"/>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dk1"/>
                </a:buClr>
                <a:buSzPts val="3100"/>
                <a:buFont typeface="Calibri"/>
                <a:buNone/>
              </a:pPr>
              <a:r>
                <a:rPr lang="en-GB" sz="3100">
                  <a:solidFill>
                    <a:schemeClr val="dk1"/>
                  </a:solidFill>
                  <a:latin typeface="Calibri"/>
                  <a:ea typeface="Calibri"/>
                  <a:cs typeface="Calibri"/>
                  <a:sym typeface="Calibri"/>
                </a:rPr>
                <a:t>AC viva</a:t>
              </a:r>
              <a:endParaRPr/>
            </a:p>
          </p:txBody>
        </p:sp>
        <p:sp>
          <p:nvSpPr>
            <p:cNvPr id="263" name="Google Shape;263;p11"/>
            <p:cNvSpPr/>
            <p:nvPr/>
          </p:nvSpPr>
          <p:spPr>
            <a:xfrm>
              <a:off x="6358755" y="1686892"/>
              <a:ext cx="1528762" cy="1377965"/>
            </a:xfrm>
            <a:prstGeom prst="roundRect">
              <a:avLst>
                <a:gd fmla="val 10000" name="adj"/>
              </a:avLst>
            </a:prstGeom>
            <a:solidFill>
              <a:srgbClr val="00B0F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11"/>
            <p:cNvSpPr txBox="1"/>
            <p:nvPr/>
          </p:nvSpPr>
          <p:spPr>
            <a:xfrm>
              <a:off x="6399114" y="1727251"/>
              <a:ext cx="1448044" cy="1297247"/>
            </a:xfrm>
            <a:prstGeom prst="rect">
              <a:avLst/>
            </a:prstGeom>
            <a:noFill/>
            <a:ln>
              <a:noFill/>
            </a:ln>
          </p:spPr>
          <p:txBody>
            <a:bodyPr anchorCtr="0" anchor="ctr" bIns="26650" lIns="35550" spcFirstLastPara="1" rIns="35550" wrap="square" tIns="26650">
              <a:noAutofit/>
            </a:bodyPr>
            <a:lstStyle/>
            <a:p>
              <a:pPr indent="0" lvl="0" marL="0" marR="0" rtl="0" algn="ctr">
                <a:lnSpc>
                  <a:spcPct val="10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Academic process</a:t>
              </a:r>
              <a:endParaRPr/>
            </a:p>
            <a:p>
              <a:pPr indent="0" lvl="0" marL="0" marR="0" rtl="0" algn="ctr">
                <a:lnSpc>
                  <a:spcPct val="10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Extra assessment</a:t>
              </a:r>
              <a:endParaRPr/>
            </a:p>
            <a:p>
              <a:pPr indent="0" lvl="0" marL="0" marR="0" rtl="0" algn="ctr">
                <a:lnSpc>
                  <a:spcPct val="10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Student asked about process, content, sources, support etc </a:t>
              </a:r>
              <a:endParaRPr/>
            </a:p>
          </p:txBody>
        </p:sp>
        <p:sp>
          <p:nvSpPr>
            <p:cNvPr id="265" name="Google Shape;265;p11"/>
            <p:cNvSpPr/>
            <p:nvPr/>
          </p:nvSpPr>
          <p:spPr>
            <a:xfrm>
              <a:off x="6358755" y="3276852"/>
              <a:ext cx="1528762" cy="467075"/>
            </a:xfrm>
            <a:prstGeom prst="roundRect">
              <a:avLst>
                <a:gd fmla="val 10000" name="adj"/>
              </a:avLst>
            </a:prstGeom>
            <a:solidFill>
              <a:srgbClr val="00B0F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txBox="1"/>
            <p:nvPr/>
          </p:nvSpPr>
          <p:spPr>
            <a:xfrm>
              <a:off x="6372435" y="3290532"/>
              <a:ext cx="1501402" cy="439715"/>
            </a:xfrm>
            <a:prstGeom prst="rect">
              <a:avLst/>
            </a:prstGeom>
            <a:noFill/>
            <a:ln>
              <a:noFill/>
            </a:ln>
          </p:spPr>
          <p:txBody>
            <a:bodyPr anchorCtr="0" anchor="ctr" bIns="24750" lIns="33000" spcFirstLastPara="1" rIns="33000" wrap="square" tIns="24750">
              <a:noAutofit/>
            </a:bodyPr>
            <a:lstStyle/>
            <a:p>
              <a:pPr indent="0" lvl="0" marL="0" marR="0" rtl="0" algn="ctr">
                <a:lnSpc>
                  <a:spcPct val="90000"/>
                </a:lnSpc>
                <a:spcBef>
                  <a:spcPts val="0"/>
                </a:spcBef>
                <a:spcAft>
                  <a:spcPts val="0"/>
                </a:spcAft>
                <a:buClr>
                  <a:schemeClr val="lt1"/>
                </a:buClr>
                <a:buSzPts val="1300"/>
                <a:buFont typeface="Calibri"/>
                <a:buNone/>
              </a:pPr>
              <a:r>
                <a:rPr lang="en-GB" sz="1300">
                  <a:solidFill>
                    <a:schemeClr val="lt1"/>
                  </a:solidFill>
                  <a:latin typeface="Calibri"/>
                  <a:ea typeface="Calibri"/>
                  <a:cs typeface="Calibri"/>
                  <a:sym typeface="Calibri"/>
                </a:rPr>
                <a:t>Student responds</a:t>
              </a:r>
              <a:endParaRPr/>
            </a:p>
          </p:txBody>
        </p:sp>
        <p:sp>
          <p:nvSpPr>
            <p:cNvPr id="267" name="Google Shape;267;p11"/>
            <p:cNvSpPr/>
            <p:nvPr/>
          </p:nvSpPr>
          <p:spPr>
            <a:xfrm>
              <a:off x="6358755" y="3955922"/>
              <a:ext cx="1528762" cy="1377965"/>
            </a:xfrm>
            <a:prstGeom prst="roundRect">
              <a:avLst>
                <a:gd fmla="val 10000" name="adj"/>
              </a:avLst>
            </a:prstGeom>
            <a:solidFill>
              <a:srgbClr val="00B0F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1"/>
            <p:cNvSpPr txBox="1"/>
            <p:nvPr/>
          </p:nvSpPr>
          <p:spPr>
            <a:xfrm>
              <a:off x="6399114" y="3996281"/>
              <a:ext cx="1448044" cy="1297247"/>
            </a:xfrm>
            <a:prstGeom prst="rect">
              <a:avLst/>
            </a:prstGeom>
            <a:noFill/>
            <a:ln>
              <a:noFill/>
            </a:ln>
          </p:spPr>
          <p:txBody>
            <a:bodyPr anchorCtr="0" anchor="ctr" bIns="24750" lIns="33000" spcFirstLastPara="1" rIns="33000" wrap="square" tIns="24750">
              <a:noAutofit/>
            </a:bodyPr>
            <a:lstStyle/>
            <a:p>
              <a:pPr indent="0" lvl="0" marL="0" marR="0" rtl="0" algn="ctr">
                <a:lnSpc>
                  <a:spcPct val="90000"/>
                </a:lnSpc>
                <a:spcBef>
                  <a:spcPts val="0"/>
                </a:spcBef>
                <a:spcAft>
                  <a:spcPts val="0"/>
                </a:spcAft>
                <a:buClr>
                  <a:schemeClr val="lt1"/>
                </a:buClr>
                <a:buSzPts val="1300"/>
                <a:buFont typeface="Calibri"/>
                <a:buNone/>
              </a:pPr>
              <a:r>
                <a:rPr lang="en-GB" sz="1300">
                  <a:solidFill>
                    <a:schemeClr val="lt1"/>
                  </a:solidFill>
                  <a:latin typeface="Calibri"/>
                  <a:ea typeface="Calibri"/>
                  <a:cs typeface="Calibri"/>
                  <a:sym typeface="Calibri"/>
                </a:rPr>
                <a:t>Decision: Learning outcomes met?</a:t>
              </a:r>
              <a:endParaRPr/>
            </a:p>
            <a:p>
              <a:pPr indent="0" lvl="0" marL="0" marR="0" rtl="0" algn="ctr">
                <a:lnSpc>
                  <a:spcPct val="90000"/>
                </a:lnSpc>
                <a:spcBef>
                  <a:spcPts val="455"/>
                </a:spcBef>
                <a:spcAft>
                  <a:spcPts val="0"/>
                </a:spcAft>
                <a:buClr>
                  <a:schemeClr val="lt1"/>
                </a:buClr>
                <a:buSzPts val="1300"/>
                <a:buFont typeface="Calibri"/>
                <a:buNone/>
              </a:pPr>
              <a:r>
                <a:rPr lang="en-GB" sz="1300">
                  <a:solidFill>
                    <a:schemeClr val="lt1"/>
                  </a:solidFill>
                  <a:latin typeface="Calibri"/>
                  <a:ea typeface="Calibri"/>
                  <a:cs typeface="Calibri"/>
                  <a:sym typeface="Calibri"/>
                </a:rPr>
                <a:t>Yes: NCTA</a:t>
              </a:r>
              <a:endParaRPr/>
            </a:p>
            <a:p>
              <a:pPr indent="0" lvl="0" marL="0" marR="0" rtl="0" algn="ctr">
                <a:lnSpc>
                  <a:spcPct val="90000"/>
                </a:lnSpc>
                <a:spcBef>
                  <a:spcPts val="455"/>
                </a:spcBef>
                <a:spcAft>
                  <a:spcPts val="0"/>
                </a:spcAft>
                <a:buClr>
                  <a:schemeClr val="lt1"/>
                </a:buClr>
                <a:buSzPts val="1300"/>
                <a:buFont typeface="Calibri"/>
                <a:buNone/>
              </a:pPr>
              <a:r>
                <a:rPr lang="en-GB" sz="1300">
                  <a:solidFill>
                    <a:schemeClr val="lt1"/>
                  </a:solidFill>
                  <a:latin typeface="Calibri"/>
                  <a:ea typeface="Calibri"/>
                  <a:cs typeface="Calibri"/>
                  <a:sym typeface="Calibri"/>
                </a:rPr>
                <a:t>No: schedule ACO or ACP meeting</a:t>
              </a:r>
              <a:endParaRPr/>
            </a:p>
          </p:txBody>
        </p:sp>
        <p:sp>
          <p:nvSpPr>
            <p:cNvPr id="269" name="Google Shape;269;p11"/>
            <p:cNvSpPr/>
            <p:nvPr/>
          </p:nvSpPr>
          <p:spPr>
            <a:xfrm>
              <a:off x="8221934" y="0"/>
              <a:ext cx="1910952" cy="5616624"/>
            </a:xfrm>
            <a:prstGeom prst="roundRect">
              <a:avLst>
                <a:gd fmla="val 10000" name="adj"/>
              </a:avLst>
            </a:prstGeom>
            <a:solidFill>
              <a:srgbClr val="6D4EE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11"/>
            <p:cNvSpPr txBox="1"/>
            <p:nvPr/>
          </p:nvSpPr>
          <p:spPr>
            <a:xfrm>
              <a:off x="8221934" y="0"/>
              <a:ext cx="1910952" cy="1684987"/>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dk1"/>
                </a:buClr>
                <a:buSzPts val="3100"/>
                <a:buFont typeface="Calibri"/>
                <a:buNone/>
              </a:pPr>
              <a:r>
                <a:rPr lang="en-GB" sz="3100">
                  <a:solidFill>
                    <a:schemeClr val="dk1"/>
                  </a:solidFill>
                  <a:latin typeface="Calibri"/>
                  <a:ea typeface="Calibri"/>
                  <a:cs typeface="Calibri"/>
                  <a:sym typeface="Calibri"/>
                </a:rPr>
                <a:t>AC Panel</a:t>
              </a:r>
              <a:endParaRPr/>
            </a:p>
          </p:txBody>
        </p:sp>
        <p:sp>
          <p:nvSpPr>
            <p:cNvPr id="271" name="Google Shape;271;p11"/>
            <p:cNvSpPr/>
            <p:nvPr/>
          </p:nvSpPr>
          <p:spPr>
            <a:xfrm>
              <a:off x="8413029" y="1686632"/>
              <a:ext cx="1528762" cy="1693488"/>
            </a:xfrm>
            <a:prstGeom prst="roundRect">
              <a:avLst>
                <a:gd fmla="val 10000" name="adj"/>
              </a:avLst>
            </a:prstGeom>
            <a:solidFill>
              <a:srgbClr val="B381D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1"/>
            <p:cNvSpPr txBox="1"/>
            <p:nvPr/>
          </p:nvSpPr>
          <p:spPr>
            <a:xfrm>
              <a:off x="8457805" y="1731408"/>
              <a:ext cx="1439210" cy="1603936"/>
            </a:xfrm>
            <a:prstGeom prst="rect">
              <a:avLst/>
            </a:prstGeom>
            <a:noFill/>
            <a:ln>
              <a:noFill/>
            </a:ln>
          </p:spPr>
          <p:txBody>
            <a:bodyPr anchorCtr="0" anchor="ctr" bIns="26650" lIns="35550" spcFirstLastPara="1" rIns="35550" wrap="square" tIns="26650">
              <a:noAutofit/>
            </a:bodyPr>
            <a:lstStyle/>
            <a:p>
              <a:pPr indent="0" lvl="0" marL="0" marR="0" rtl="0" algn="ctr">
                <a:lnSpc>
                  <a:spcPct val="10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ACP meets</a:t>
              </a:r>
              <a:endParaRPr/>
            </a:p>
            <a:p>
              <a:pPr indent="0" lvl="0" marL="0" marR="0" rtl="0" algn="ctr">
                <a:lnSpc>
                  <a:spcPct val="10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Registrar advises</a:t>
              </a:r>
              <a:endParaRPr/>
            </a:p>
            <a:p>
              <a:pPr indent="0" lvl="0" marL="0" marR="0" rtl="0" algn="ctr">
                <a:lnSpc>
                  <a:spcPct val="10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ACOa presents the case</a:t>
              </a:r>
              <a:endParaRPr/>
            </a:p>
            <a:p>
              <a:pPr indent="0" lvl="0" marL="0" marR="0" rtl="0" algn="ctr">
                <a:lnSpc>
                  <a:spcPct val="100000"/>
                </a:lnSpc>
                <a:spcBef>
                  <a:spcPts val="0"/>
                </a:spcBef>
                <a:spcAft>
                  <a:spcPts val="0"/>
                </a:spcAft>
                <a:buClr>
                  <a:schemeClr val="lt1"/>
                </a:buClr>
                <a:buSzPts val="1400"/>
                <a:buFont typeface="Calibri"/>
                <a:buNone/>
              </a:pPr>
              <a:r>
                <a:rPr lang="en-GB" sz="1400">
                  <a:solidFill>
                    <a:schemeClr val="lt1"/>
                  </a:solidFill>
                  <a:latin typeface="Calibri"/>
                  <a:ea typeface="Calibri"/>
                  <a:cs typeface="Calibri"/>
                  <a:sym typeface="Calibri"/>
                </a:rPr>
                <a:t>Student responds</a:t>
              </a:r>
              <a:endParaRPr/>
            </a:p>
          </p:txBody>
        </p:sp>
        <p:sp>
          <p:nvSpPr>
            <p:cNvPr id="273" name="Google Shape;273;p11"/>
            <p:cNvSpPr/>
            <p:nvPr/>
          </p:nvSpPr>
          <p:spPr>
            <a:xfrm>
              <a:off x="8413029" y="3640658"/>
              <a:ext cx="1528762" cy="1693488"/>
            </a:xfrm>
            <a:prstGeom prst="roundRect">
              <a:avLst>
                <a:gd fmla="val 10000" name="adj"/>
              </a:avLst>
            </a:prstGeom>
            <a:solidFill>
              <a:srgbClr val="B381D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11"/>
            <p:cNvSpPr txBox="1"/>
            <p:nvPr/>
          </p:nvSpPr>
          <p:spPr>
            <a:xfrm>
              <a:off x="8457805" y="3685434"/>
              <a:ext cx="1439210" cy="1603936"/>
            </a:xfrm>
            <a:prstGeom prst="rect">
              <a:avLst/>
            </a:prstGeom>
            <a:noFill/>
            <a:ln>
              <a:noFill/>
            </a:ln>
          </p:spPr>
          <p:txBody>
            <a:bodyPr anchorCtr="0" anchor="ctr" bIns="24750" lIns="33000" spcFirstLastPara="1" rIns="33000" wrap="square" tIns="24750">
              <a:noAutofit/>
            </a:bodyPr>
            <a:lstStyle/>
            <a:p>
              <a:pPr indent="0" lvl="0" marL="0" marR="0" rtl="0" algn="ctr">
                <a:lnSpc>
                  <a:spcPct val="90000"/>
                </a:lnSpc>
                <a:spcBef>
                  <a:spcPts val="0"/>
                </a:spcBef>
                <a:spcAft>
                  <a:spcPts val="0"/>
                </a:spcAft>
                <a:buClr>
                  <a:schemeClr val="lt1"/>
                </a:buClr>
                <a:buSzPts val="1300"/>
                <a:buFont typeface="Calibri"/>
                <a:buNone/>
              </a:pPr>
              <a:r>
                <a:rPr lang="en-GB" sz="1300">
                  <a:solidFill>
                    <a:schemeClr val="lt1"/>
                  </a:solidFill>
                  <a:latin typeface="Calibri"/>
                  <a:ea typeface="Calibri"/>
                  <a:cs typeface="Calibri"/>
                  <a:sym typeface="Calibri"/>
                </a:rPr>
                <a:t>Panel of 3 plus registrar</a:t>
              </a:r>
              <a:endParaRPr/>
            </a:p>
            <a:p>
              <a:pPr indent="0" lvl="0" marL="0" marR="0" rtl="0" algn="ctr">
                <a:lnSpc>
                  <a:spcPct val="90000"/>
                </a:lnSpc>
                <a:spcBef>
                  <a:spcPts val="455"/>
                </a:spcBef>
                <a:spcAft>
                  <a:spcPts val="0"/>
                </a:spcAft>
                <a:buClr>
                  <a:schemeClr val="lt1"/>
                </a:buClr>
                <a:buSzPts val="1300"/>
                <a:buFont typeface="Calibri"/>
                <a:buNone/>
              </a:pPr>
              <a:r>
                <a:rPr lang="en-GB" sz="1300">
                  <a:solidFill>
                    <a:schemeClr val="lt1"/>
                  </a:solidFill>
                  <a:latin typeface="Calibri"/>
                  <a:ea typeface="Calibri"/>
                  <a:cs typeface="Calibri"/>
                  <a:sym typeface="Calibri"/>
                </a:rPr>
                <a:t>ACO presents case</a:t>
              </a:r>
              <a:endParaRPr/>
            </a:p>
            <a:p>
              <a:pPr indent="0" lvl="0" marL="0" marR="0" rtl="0" algn="ctr">
                <a:lnSpc>
                  <a:spcPct val="90000"/>
                </a:lnSpc>
                <a:spcBef>
                  <a:spcPts val="455"/>
                </a:spcBef>
                <a:spcAft>
                  <a:spcPts val="0"/>
                </a:spcAft>
                <a:buClr>
                  <a:schemeClr val="lt1"/>
                </a:buClr>
                <a:buSzPts val="1300"/>
                <a:buFont typeface="Calibri"/>
                <a:buNone/>
              </a:pPr>
              <a:r>
                <a:rPr lang="en-GB" sz="1300">
                  <a:solidFill>
                    <a:schemeClr val="lt1"/>
                  </a:solidFill>
                  <a:latin typeface="Calibri"/>
                  <a:ea typeface="Calibri"/>
                  <a:cs typeface="Calibri"/>
                  <a:sym typeface="Calibri"/>
                </a:rPr>
                <a:t>Students responds, panel asks questions</a:t>
              </a:r>
              <a:endParaRPr/>
            </a:p>
            <a:p>
              <a:pPr indent="0" lvl="0" marL="0" marR="0" rtl="0" algn="ctr">
                <a:lnSpc>
                  <a:spcPct val="90000"/>
                </a:lnSpc>
                <a:spcBef>
                  <a:spcPts val="455"/>
                </a:spcBef>
                <a:spcAft>
                  <a:spcPts val="0"/>
                </a:spcAft>
                <a:buClr>
                  <a:schemeClr val="lt1"/>
                </a:buClr>
                <a:buSzPts val="1300"/>
                <a:buFont typeface="Calibri"/>
                <a:buNone/>
              </a:pPr>
              <a:r>
                <a:rPr lang="en-GB" sz="1300">
                  <a:solidFill>
                    <a:schemeClr val="lt1"/>
                  </a:solidFill>
                  <a:latin typeface="Calibri"/>
                  <a:ea typeface="Calibri"/>
                  <a:cs typeface="Calibri"/>
                  <a:sym typeface="Calibri"/>
                </a:rPr>
                <a:t>Decision taken</a:t>
              </a:r>
              <a:endParaRPr/>
            </a:p>
          </p:txBody>
        </p:sp>
        <p:sp>
          <p:nvSpPr>
            <p:cNvPr id="275" name="Google Shape;275;p11"/>
            <p:cNvSpPr/>
            <p:nvPr/>
          </p:nvSpPr>
          <p:spPr>
            <a:xfrm>
              <a:off x="10281046" y="0"/>
              <a:ext cx="1910952" cy="5616624"/>
            </a:xfrm>
            <a:prstGeom prst="roundRect">
              <a:avLst>
                <a:gd fmla="val 10000" name="adj"/>
              </a:avLst>
            </a:prstGeom>
            <a:solidFill>
              <a:srgbClr val="8E77F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11"/>
            <p:cNvSpPr txBox="1"/>
            <p:nvPr/>
          </p:nvSpPr>
          <p:spPr>
            <a:xfrm>
              <a:off x="10281046" y="0"/>
              <a:ext cx="1910952" cy="1684987"/>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Clr>
                  <a:schemeClr val="dk1"/>
                </a:buClr>
                <a:buSzPts val="3100"/>
                <a:buFont typeface="Calibri"/>
                <a:buNone/>
              </a:pPr>
              <a:r>
                <a:rPr lang="en-GB" sz="3100">
                  <a:solidFill>
                    <a:schemeClr val="dk1"/>
                  </a:solidFill>
                  <a:latin typeface="Calibri"/>
                  <a:ea typeface="Calibri"/>
                  <a:cs typeface="Calibri"/>
                  <a:sym typeface="Calibri"/>
                </a:rPr>
                <a:t>Appeal, mitigation</a:t>
              </a:r>
              <a:endParaRPr/>
            </a:p>
          </p:txBody>
        </p:sp>
        <p:sp>
          <p:nvSpPr>
            <p:cNvPr id="277" name="Google Shape;277;p11"/>
            <p:cNvSpPr/>
            <p:nvPr/>
          </p:nvSpPr>
          <p:spPr>
            <a:xfrm>
              <a:off x="10467304" y="1685467"/>
              <a:ext cx="1528762" cy="1103441"/>
            </a:xfrm>
            <a:prstGeom prst="roundRect">
              <a:avLst>
                <a:gd fmla="val 10000" name="adj"/>
              </a:avLst>
            </a:prstGeom>
            <a:solidFill>
              <a:srgbClr val="0B0BCB"/>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11"/>
            <p:cNvSpPr txBox="1"/>
            <p:nvPr/>
          </p:nvSpPr>
          <p:spPr>
            <a:xfrm>
              <a:off x="10499623" y="1717786"/>
              <a:ext cx="1464124" cy="1038803"/>
            </a:xfrm>
            <a:prstGeom prst="rect">
              <a:avLst/>
            </a:prstGeom>
            <a:noFill/>
            <a:ln>
              <a:noFill/>
            </a:ln>
          </p:spPr>
          <p:txBody>
            <a:bodyPr anchorCtr="0" anchor="ctr" bIns="34275" lIns="45700" spcFirstLastPara="1" rIns="45700" wrap="square" tIns="34275">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Are there valid grounds</a:t>
              </a:r>
              <a:endParaRPr/>
            </a:p>
          </p:txBody>
        </p:sp>
        <p:sp>
          <p:nvSpPr>
            <p:cNvPr id="279" name="Google Shape;279;p11"/>
            <p:cNvSpPr/>
            <p:nvPr/>
          </p:nvSpPr>
          <p:spPr>
            <a:xfrm>
              <a:off x="10467304" y="2958669"/>
              <a:ext cx="1528762" cy="1103441"/>
            </a:xfrm>
            <a:prstGeom prst="roundRect">
              <a:avLst>
                <a:gd fmla="val 10000" name="adj"/>
              </a:avLst>
            </a:prstGeom>
            <a:solidFill>
              <a:srgbClr val="0B0BCB"/>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1"/>
            <p:cNvSpPr txBox="1"/>
            <p:nvPr/>
          </p:nvSpPr>
          <p:spPr>
            <a:xfrm>
              <a:off x="10499623" y="2990988"/>
              <a:ext cx="1464124" cy="1038803"/>
            </a:xfrm>
            <a:prstGeom prst="rect">
              <a:avLst/>
            </a:prstGeom>
            <a:noFill/>
            <a:ln>
              <a:noFill/>
            </a:ln>
          </p:spPr>
          <p:txBody>
            <a:bodyPr anchorCtr="0" anchor="ctr" bIns="34275" lIns="45700" spcFirstLastPara="1" rIns="45700" wrap="square" tIns="34275">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Yes: Pass to ACP</a:t>
              </a:r>
              <a:endParaRPr/>
            </a:p>
          </p:txBody>
        </p:sp>
        <p:sp>
          <p:nvSpPr>
            <p:cNvPr id="281" name="Google Shape;281;p11"/>
            <p:cNvSpPr/>
            <p:nvPr/>
          </p:nvSpPr>
          <p:spPr>
            <a:xfrm>
              <a:off x="10467304" y="4231871"/>
              <a:ext cx="1528762" cy="1103441"/>
            </a:xfrm>
            <a:prstGeom prst="roundRect">
              <a:avLst>
                <a:gd fmla="val 10000" name="adj"/>
              </a:avLst>
            </a:prstGeom>
            <a:solidFill>
              <a:srgbClr val="0B0BCB"/>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11"/>
            <p:cNvSpPr txBox="1"/>
            <p:nvPr/>
          </p:nvSpPr>
          <p:spPr>
            <a:xfrm>
              <a:off x="10499623" y="4264190"/>
              <a:ext cx="1464124" cy="1038803"/>
            </a:xfrm>
            <a:prstGeom prst="rect">
              <a:avLst/>
            </a:prstGeom>
            <a:noFill/>
            <a:ln>
              <a:noFill/>
            </a:ln>
          </p:spPr>
          <p:txBody>
            <a:bodyPr anchorCtr="0" anchor="ctr" bIns="34275" lIns="45700" spcFirstLastPara="1" rIns="45700" wrap="square" tIns="34275">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No: refuse request</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86" name="Shape 286"/>
        <p:cNvGrpSpPr/>
        <p:nvPr/>
      </p:nvGrpSpPr>
      <p:grpSpPr>
        <a:xfrm>
          <a:off x="0" y="0"/>
          <a:ext cx="0" cy="0"/>
          <a:chOff x="0" y="0"/>
          <a:chExt cx="0" cy="0"/>
        </a:xfrm>
      </p:grpSpPr>
      <p:sp>
        <p:nvSpPr>
          <p:cNvPr id="287" name="Google Shape;287;p12"/>
          <p:cNvSpPr txBox="1"/>
          <p:nvPr>
            <p:ph type="title"/>
          </p:nvPr>
        </p:nvSpPr>
        <p:spPr>
          <a:xfrm>
            <a:off x="325315" y="365125"/>
            <a:ext cx="9170377"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4000"/>
              <a:buFont typeface="Calibri"/>
              <a:buNone/>
            </a:pPr>
            <a:r>
              <a:rPr b="1" lang="en-GB" sz="4000">
                <a:solidFill>
                  <a:srgbClr val="548135"/>
                </a:solidFill>
              </a:rPr>
              <a:t>2023-24: Definition of academic misconduct</a:t>
            </a:r>
            <a:endParaRPr/>
          </a:p>
        </p:txBody>
      </p:sp>
      <p:sp>
        <p:nvSpPr>
          <p:cNvPr id="288" name="Google Shape;2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548135"/>
              </a:buClr>
              <a:buSzPts val="2800"/>
              <a:buNone/>
            </a:pPr>
            <a:r>
              <a:rPr lang="en-GB">
                <a:solidFill>
                  <a:srgbClr val="548135"/>
                </a:solidFill>
              </a:rPr>
              <a:t>1.6.1 Academic misconduct includes ethical misconduct and is defined as:</a:t>
            </a:r>
            <a:endParaRPr/>
          </a:p>
          <a:p>
            <a:pPr indent="-514350" lvl="0" marL="514350" rtl="0" algn="l">
              <a:lnSpc>
                <a:spcPct val="90000"/>
              </a:lnSpc>
              <a:spcBef>
                <a:spcPts val="1000"/>
              </a:spcBef>
              <a:spcAft>
                <a:spcPts val="0"/>
              </a:spcAft>
              <a:buClr>
                <a:srgbClr val="548135"/>
              </a:buClr>
              <a:buSzPts val="2800"/>
              <a:buAutoNum type="alphaLcParenR"/>
            </a:pPr>
            <a:r>
              <a:rPr lang="en-GB">
                <a:solidFill>
                  <a:srgbClr val="548135"/>
                </a:solidFill>
              </a:rPr>
              <a:t>any attempt to gain an unfair advantage in an assessment (including examinations/tests). This includes (but is not confined to):</a:t>
            </a:r>
            <a:endParaRPr/>
          </a:p>
          <a:p>
            <a:pPr indent="-457200" lvl="1" marL="857250" rtl="0" algn="l">
              <a:lnSpc>
                <a:spcPct val="90000"/>
              </a:lnSpc>
              <a:spcBef>
                <a:spcPts val="500"/>
              </a:spcBef>
              <a:spcAft>
                <a:spcPts val="0"/>
              </a:spcAft>
              <a:buClr>
                <a:srgbClr val="548135"/>
              </a:buClr>
              <a:buSzPts val="2400"/>
              <a:buChar char="•"/>
            </a:pPr>
            <a:r>
              <a:rPr lang="en-GB">
                <a:solidFill>
                  <a:srgbClr val="548135"/>
                </a:solidFill>
              </a:rPr>
              <a:t>List 1: types of academic misconduct</a:t>
            </a:r>
            <a:endParaRPr/>
          </a:p>
          <a:p>
            <a:pPr indent="0" lvl="0" marL="0" rtl="0" algn="l">
              <a:lnSpc>
                <a:spcPct val="90000"/>
              </a:lnSpc>
              <a:spcBef>
                <a:spcPts val="1000"/>
              </a:spcBef>
              <a:spcAft>
                <a:spcPts val="0"/>
              </a:spcAft>
              <a:buClr>
                <a:srgbClr val="548135"/>
              </a:buClr>
              <a:buSzPts val="2800"/>
              <a:buNone/>
            </a:pPr>
            <a:r>
              <a:rPr lang="en-GB">
                <a:solidFill>
                  <a:srgbClr val="548135"/>
                </a:solidFill>
              </a:rPr>
              <a:t>b) failure to observe the University’s Principles and Standards of Conduct on the Governance of Applied Research, including:</a:t>
            </a:r>
            <a:endParaRPr/>
          </a:p>
          <a:p>
            <a:pPr indent="-457200" lvl="1" marL="857250" rtl="0" algn="l">
              <a:lnSpc>
                <a:spcPct val="90000"/>
              </a:lnSpc>
              <a:spcBef>
                <a:spcPts val="500"/>
              </a:spcBef>
              <a:spcAft>
                <a:spcPts val="0"/>
              </a:spcAft>
              <a:buClr>
                <a:srgbClr val="548135"/>
              </a:buClr>
              <a:buSzPts val="2400"/>
              <a:buChar char="•"/>
            </a:pPr>
            <a:r>
              <a:rPr lang="en-GB">
                <a:solidFill>
                  <a:srgbClr val="548135"/>
                </a:solidFill>
              </a:rPr>
              <a:t>List 2: types of research misconduct</a:t>
            </a:r>
            <a:endParaRPr/>
          </a:p>
          <a:p>
            <a:pPr indent="0" lvl="0" marL="0" rtl="0" algn="l">
              <a:lnSpc>
                <a:spcPct val="90000"/>
              </a:lnSpc>
              <a:spcBef>
                <a:spcPts val="1000"/>
              </a:spcBef>
              <a:spcAft>
                <a:spcPts val="0"/>
              </a:spcAft>
              <a:buClr>
                <a:srgbClr val="548135"/>
              </a:buClr>
              <a:buSzPts val="2800"/>
              <a:buNone/>
            </a:pPr>
            <a:r>
              <a:rPr lang="en-GB">
                <a:solidFill>
                  <a:srgbClr val="548135"/>
                </a:solidFill>
              </a:rPr>
              <a:t>c) assisting another student to do any of the above.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92" name="Shape 292"/>
        <p:cNvGrpSpPr/>
        <p:nvPr/>
      </p:nvGrpSpPr>
      <p:grpSpPr>
        <a:xfrm>
          <a:off x="0" y="0"/>
          <a:ext cx="0" cy="0"/>
          <a:chOff x="0" y="0"/>
          <a:chExt cx="0" cy="0"/>
        </a:xfrm>
      </p:grpSpPr>
      <p:sp>
        <p:nvSpPr>
          <p:cNvPr id="293" name="Google Shape;293;p13"/>
          <p:cNvSpPr txBox="1"/>
          <p:nvPr>
            <p:ph type="title"/>
          </p:nvPr>
        </p:nvSpPr>
        <p:spPr>
          <a:xfrm>
            <a:off x="205154" y="110149"/>
            <a:ext cx="11391900" cy="645989"/>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548135"/>
              </a:buClr>
              <a:buSzPct val="100000"/>
              <a:buFont typeface="Calibri"/>
              <a:buNone/>
            </a:pPr>
            <a:r>
              <a:rPr b="1" lang="en-GB" sz="4400">
                <a:solidFill>
                  <a:srgbClr val="548135"/>
                </a:solidFill>
              </a:rPr>
              <a:t>List 1: Definition of academic misconduct, page 1 of 3</a:t>
            </a:r>
            <a:endParaRPr/>
          </a:p>
        </p:txBody>
      </p:sp>
      <p:sp>
        <p:nvSpPr>
          <p:cNvPr id="294" name="Google Shape;294;p13"/>
          <p:cNvSpPr txBox="1"/>
          <p:nvPr>
            <p:ph idx="1" type="body"/>
          </p:nvPr>
        </p:nvSpPr>
        <p:spPr>
          <a:xfrm>
            <a:off x="319454" y="756138"/>
            <a:ext cx="11667392" cy="5802924"/>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rgbClr val="548135"/>
              </a:buClr>
              <a:buSzPct val="100000"/>
              <a:buNone/>
            </a:pPr>
            <a:r>
              <a:rPr lang="en-GB" sz="2800">
                <a:solidFill>
                  <a:srgbClr val="548135"/>
                </a:solidFill>
              </a:rPr>
              <a:t>1.6.1 Academic misconduct includes ethical misconduct and is defined as:</a:t>
            </a:r>
            <a:endParaRPr/>
          </a:p>
          <a:p>
            <a:pPr indent="-228600" lvl="0" marL="228600" rtl="0" algn="l">
              <a:lnSpc>
                <a:spcPct val="90000"/>
              </a:lnSpc>
              <a:spcBef>
                <a:spcPts val="1000"/>
              </a:spcBef>
              <a:spcAft>
                <a:spcPts val="0"/>
              </a:spcAft>
              <a:buClr>
                <a:srgbClr val="548135"/>
              </a:buClr>
              <a:buSzPct val="100000"/>
              <a:buAutoNum type="alphaLcParenR"/>
            </a:pPr>
            <a:r>
              <a:rPr lang="en-GB" sz="2800">
                <a:solidFill>
                  <a:srgbClr val="548135"/>
                </a:solidFill>
              </a:rPr>
              <a:t>any attempt to gain an unfair advantage in an assessment (including examinations/tests). This includes (but is not confined to):</a:t>
            </a:r>
            <a:endParaRPr/>
          </a:p>
          <a:p>
            <a:pPr indent="0" lvl="0" marL="0" rtl="0" algn="l">
              <a:lnSpc>
                <a:spcPct val="90000"/>
              </a:lnSpc>
              <a:spcBef>
                <a:spcPts val="1000"/>
              </a:spcBef>
              <a:spcAft>
                <a:spcPts val="0"/>
              </a:spcAft>
              <a:buClr>
                <a:schemeClr val="dk1"/>
              </a:buClr>
              <a:buSzPct val="100000"/>
              <a:buNone/>
            </a:pPr>
            <a:r>
              <a:t/>
            </a:r>
            <a:endParaRPr sz="2800">
              <a:solidFill>
                <a:srgbClr val="548135"/>
              </a:solidFill>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i) copying from other students;</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ii) collusion - unauthorised sharing of solutions and working with others when individual work is required;</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iii) impersonation - arranging for someone else to complete a test or examination on one’s behalf;</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iv) plagiarism - presenting the work of others without acknowledging the sources and submitting it as if it is one’s own work;</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v) submitting work that has been wholly or partially written by a third party, (contract cheating – requesting work to be completed on one’s behalf by a colleague, friend, family member, essay mill, ghost-writer etc.);</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vi) self-plagiarism, - the unacknowledged or un-referenced re-presentation of one’s own work (the submission of work presented previously or simultaneously for summative assessment at this or any other institution), unless explicitly allowed;</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vii) unauthorised access to unseen examination papers or model answers;</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viii) attempted or proven bribery;</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ix) falsification or fabrication of data or results in projects, surveys or other assessed work;</a:t>
            </a:r>
            <a:endParaRPr/>
          </a:p>
          <a:p>
            <a:pPr indent="0" lvl="0" marL="0" rtl="0" algn="l">
              <a:lnSpc>
                <a:spcPct val="90000"/>
              </a:lnSpc>
              <a:spcBef>
                <a:spcPts val="1000"/>
              </a:spcBef>
              <a:spcAft>
                <a:spcPts val="0"/>
              </a:spcAft>
              <a:buClr>
                <a:schemeClr val="dk1"/>
              </a:buClr>
              <a:buSzPct val="100000"/>
              <a:buNone/>
            </a:pPr>
            <a:r>
              <a:t/>
            </a:r>
            <a:endParaRPr sz="2800"/>
          </a:p>
          <a:p>
            <a:pPr indent="0" lvl="0" marL="0" rtl="0" algn="l">
              <a:lnSpc>
                <a:spcPct val="90000"/>
              </a:lnSpc>
              <a:spcBef>
                <a:spcPts val="1000"/>
              </a:spcBef>
              <a:spcAft>
                <a:spcPts val="0"/>
              </a:spcAft>
              <a:buClr>
                <a:schemeClr val="dk1"/>
              </a:buClr>
              <a:buSzPct val="100000"/>
              <a:buNone/>
            </a:pPr>
            <a:r>
              <a:rPr lang="en-GB" sz="2800"/>
              <a:t>continued…</a:t>
            </a:r>
            <a:endParaRPr/>
          </a:p>
          <a:p>
            <a:pPr indent="0" lvl="0" marL="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98" name="Shape 298"/>
        <p:cNvGrpSpPr/>
        <p:nvPr/>
      </p:nvGrpSpPr>
      <p:grpSpPr>
        <a:xfrm>
          <a:off x="0" y="0"/>
          <a:ext cx="0" cy="0"/>
          <a:chOff x="0" y="0"/>
          <a:chExt cx="0" cy="0"/>
        </a:xfrm>
      </p:grpSpPr>
      <p:sp>
        <p:nvSpPr>
          <p:cNvPr id="299" name="Google Shape;299;p14"/>
          <p:cNvSpPr txBox="1"/>
          <p:nvPr>
            <p:ph type="title"/>
          </p:nvPr>
        </p:nvSpPr>
        <p:spPr>
          <a:xfrm>
            <a:off x="205154" y="110149"/>
            <a:ext cx="11391900" cy="645989"/>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548135"/>
              </a:buClr>
              <a:buSzPct val="100000"/>
              <a:buFont typeface="Calibri"/>
              <a:buNone/>
            </a:pPr>
            <a:r>
              <a:rPr b="1" lang="en-GB" sz="4400">
                <a:solidFill>
                  <a:srgbClr val="548135"/>
                </a:solidFill>
              </a:rPr>
              <a:t>List 1: Definition of academic misconduct, page 2 of 3</a:t>
            </a:r>
            <a:endParaRPr/>
          </a:p>
        </p:txBody>
      </p:sp>
      <p:sp>
        <p:nvSpPr>
          <p:cNvPr id="300" name="Google Shape;300;p14"/>
          <p:cNvSpPr txBox="1"/>
          <p:nvPr>
            <p:ph idx="1" type="body"/>
          </p:nvPr>
        </p:nvSpPr>
        <p:spPr>
          <a:xfrm>
            <a:off x="319454" y="756137"/>
            <a:ext cx="11667392" cy="5991713"/>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rgbClr val="548135"/>
              </a:buClr>
              <a:buSzPct val="100000"/>
              <a:buNone/>
            </a:pPr>
            <a:r>
              <a:rPr lang="en-GB" sz="2800">
                <a:solidFill>
                  <a:srgbClr val="548135"/>
                </a:solidFill>
              </a:rPr>
              <a:t>1.6.1 Academic misconduct includes ethical misconduct and is defined as:</a:t>
            </a:r>
            <a:endParaRPr/>
          </a:p>
          <a:p>
            <a:pPr indent="-228600" lvl="0" marL="228600" rtl="0" algn="l">
              <a:lnSpc>
                <a:spcPct val="90000"/>
              </a:lnSpc>
              <a:spcBef>
                <a:spcPts val="1000"/>
              </a:spcBef>
              <a:spcAft>
                <a:spcPts val="0"/>
              </a:spcAft>
              <a:buClr>
                <a:srgbClr val="548135"/>
              </a:buClr>
              <a:buSzPct val="100000"/>
              <a:buAutoNum type="alphaLcParenR"/>
            </a:pPr>
            <a:r>
              <a:rPr lang="en-GB" sz="2800">
                <a:solidFill>
                  <a:srgbClr val="548135"/>
                </a:solidFill>
              </a:rPr>
              <a:t>any attempt to gain an unfair advantage in an assessment (including examinations/tests). This includes (but is not confined to):</a:t>
            </a:r>
            <a:endParaRPr/>
          </a:p>
          <a:p>
            <a:pPr indent="-104140" lvl="0" marL="228600" rtl="0" algn="l">
              <a:lnSpc>
                <a:spcPct val="90000"/>
              </a:lnSpc>
              <a:spcBef>
                <a:spcPts val="1000"/>
              </a:spcBef>
              <a:spcAft>
                <a:spcPts val="0"/>
              </a:spcAft>
              <a:buClr>
                <a:schemeClr val="dk1"/>
              </a:buClr>
              <a:buSzPct val="100000"/>
              <a:buNone/>
            </a:pPr>
            <a:r>
              <a:t/>
            </a:r>
            <a:endParaRPr sz="2800">
              <a:solidFill>
                <a:srgbClr val="548135"/>
              </a:solidFill>
            </a:endParaRPr>
          </a:p>
          <a:p>
            <a:pPr indent="0" lvl="0" marL="0" rtl="0" algn="l">
              <a:lnSpc>
                <a:spcPct val="90000"/>
              </a:lnSpc>
              <a:spcBef>
                <a:spcPts val="1000"/>
              </a:spcBef>
              <a:spcAft>
                <a:spcPts val="0"/>
              </a:spcAft>
              <a:buClr>
                <a:srgbClr val="1F3864"/>
              </a:buClr>
              <a:buSzPct val="100000"/>
              <a:buNone/>
            </a:pPr>
            <a:r>
              <a:rPr lang="en-GB" sz="2800">
                <a:solidFill>
                  <a:srgbClr val="1F3864"/>
                </a:solidFill>
              </a:rPr>
              <a:t>x) the act of uploading assessment tasks, course materials, solutions or other coursework to a website, social media or other such portal;</a:t>
            </a:r>
            <a:endParaRPr/>
          </a:p>
          <a:p>
            <a:pPr indent="0" lvl="0" marL="0" rtl="0" algn="l">
              <a:lnSpc>
                <a:spcPct val="90000"/>
              </a:lnSpc>
              <a:spcBef>
                <a:spcPts val="1000"/>
              </a:spcBef>
              <a:spcAft>
                <a:spcPts val="0"/>
              </a:spcAft>
              <a:buClr>
                <a:srgbClr val="1F3864"/>
              </a:buClr>
              <a:buSzPct val="100000"/>
              <a:buNone/>
            </a:pPr>
            <a:r>
              <a:rPr lang="en-GB" sz="2800">
                <a:solidFill>
                  <a:srgbClr val="1F3864"/>
                </a:solidFill>
              </a:rPr>
              <a:t>xi) making a request, via a website, social media or other such portal, to ask for help with completing assessment tasks, or to request the provision of a finished or partially finished assignment;</a:t>
            </a:r>
            <a:endParaRPr/>
          </a:p>
          <a:p>
            <a:pPr indent="0" lvl="0" marL="0" rtl="0" algn="l">
              <a:lnSpc>
                <a:spcPct val="90000"/>
              </a:lnSpc>
              <a:spcBef>
                <a:spcPts val="1000"/>
              </a:spcBef>
              <a:spcAft>
                <a:spcPts val="0"/>
              </a:spcAft>
              <a:buClr>
                <a:srgbClr val="1F3864"/>
              </a:buClr>
              <a:buSzPct val="100000"/>
              <a:buNone/>
            </a:pPr>
            <a:r>
              <a:rPr lang="en-GB" sz="2800">
                <a:solidFill>
                  <a:srgbClr val="1F3864"/>
                </a:solidFill>
              </a:rPr>
              <a:t>xii) </a:t>
            </a:r>
            <a:r>
              <a:rPr lang="en-GB" sz="2800">
                <a:solidFill>
                  <a:srgbClr val="00B050"/>
                </a:solidFill>
              </a:rPr>
              <a:t>Unauthorised </a:t>
            </a:r>
            <a:r>
              <a:rPr lang="en-GB" sz="2800">
                <a:solidFill>
                  <a:srgbClr val="FF0000"/>
                </a:solidFill>
              </a:rPr>
              <a:t>or unacknowledged </a:t>
            </a:r>
            <a:r>
              <a:rPr lang="en-GB" sz="2800">
                <a:solidFill>
                  <a:srgbClr val="00B050"/>
                </a:solidFill>
              </a:rPr>
              <a:t>use of technological aids and artificial intelligence, including translation software, paraphrasing tools, text generation software (essay bots), and tools to </a:t>
            </a:r>
            <a:r>
              <a:rPr lang="en-GB" sz="2800">
                <a:solidFill>
                  <a:srgbClr val="FF0000"/>
                </a:solidFill>
              </a:rPr>
              <a:t>generate programming code</a:t>
            </a:r>
            <a:r>
              <a:rPr lang="en-GB" sz="2800">
                <a:solidFill>
                  <a:srgbClr val="00B050"/>
                </a:solidFill>
              </a:rPr>
              <a:t>, graphics or artwork;</a:t>
            </a:r>
            <a:endParaRPr/>
          </a:p>
          <a:p>
            <a:pPr indent="0" lvl="0" marL="0" rtl="0" algn="l">
              <a:lnSpc>
                <a:spcPct val="107000"/>
              </a:lnSpc>
              <a:spcBef>
                <a:spcPts val="1000"/>
              </a:spcBef>
              <a:spcAft>
                <a:spcPts val="0"/>
              </a:spcAft>
              <a:buClr>
                <a:srgbClr val="1F3864"/>
              </a:buClr>
              <a:buSzPct val="100000"/>
              <a:buNone/>
            </a:pPr>
            <a:r>
              <a:rPr lang="en-GB" sz="2800">
                <a:solidFill>
                  <a:srgbClr val="1F3864"/>
                </a:solidFill>
              </a:rPr>
              <a:t>xiii) </a:t>
            </a:r>
            <a:r>
              <a:rPr lang="en-GB" sz="2800">
                <a:solidFill>
                  <a:srgbClr val="00B050"/>
                </a:solidFill>
              </a:rPr>
              <a:t>where an assignment is required to be written in </a:t>
            </a:r>
            <a:r>
              <a:rPr lang="en-GB" sz="2800">
                <a:solidFill>
                  <a:srgbClr val="FF0000"/>
                </a:solidFill>
              </a:rPr>
              <a:t>a specified language</a:t>
            </a:r>
            <a:r>
              <a:rPr lang="en-GB" sz="2800"/>
              <a:t>, </a:t>
            </a:r>
            <a:r>
              <a:rPr lang="en-GB" sz="2800">
                <a:solidFill>
                  <a:srgbClr val="00B050"/>
                </a:solidFill>
              </a:rPr>
              <a:t>writing</a:t>
            </a:r>
            <a:r>
              <a:rPr lang="en-GB" sz="2800"/>
              <a:t> </a:t>
            </a:r>
            <a:r>
              <a:rPr lang="en-GB" sz="2800">
                <a:solidFill>
                  <a:srgbClr val="FF0000"/>
                </a:solidFill>
              </a:rPr>
              <a:t>all or most of </a:t>
            </a:r>
            <a:r>
              <a:rPr lang="en-GB" sz="2800">
                <a:solidFill>
                  <a:srgbClr val="00B050"/>
                </a:solidFill>
              </a:rPr>
              <a:t>it in another language and then using translation software or assistance from a third party to convert into the specified language;</a:t>
            </a:r>
            <a:endParaRPr/>
          </a:p>
          <a:p>
            <a:pPr indent="0" lvl="0" marL="0" rtl="0" algn="l">
              <a:lnSpc>
                <a:spcPct val="107000"/>
              </a:lnSpc>
              <a:spcBef>
                <a:spcPts val="1000"/>
              </a:spcBef>
              <a:spcAft>
                <a:spcPts val="0"/>
              </a:spcAft>
              <a:buClr>
                <a:srgbClr val="1F3864"/>
              </a:buClr>
              <a:buSzPct val="100000"/>
              <a:buNone/>
            </a:pPr>
            <a:r>
              <a:rPr lang="en-GB" sz="2800">
                <a:solidFill>
                  <a:srgbClr val="1F3864"/>
                </a:solidFill>
              </a:rPr>
              <a:t>xiv) deception - converting text to graphical objects, screenshots, hidden or special fonts and characters in one’s work in an attempt to disguise plagiarism, reduce the text similarity percentage or change the word count;</a:t>
            </a:r>
            <a:endParaRPr/>
          </a:p>
          <a:p>
            <a:pPr indent="0" lvl="0" marL="0" rtl="0" algn="l">
              <a:lnSpc>
                <a:spcPct val="90000"/>
              </a:lnSpc>
              <a:spcBef>
                <a:spcPts val="1000"/>
              </a:spcBef>
              <a:spcAft>
                <a:spcPts val="0"/>
              </a:spcAft>
              <a:buClr>
                <a:srgbClr val="1F3864"/>
              </a:buClr>
              <a:buSzPct val="100000"/>
              <a:buNone/>
            </a:pPr>
            <a:r>
              <a:rPr lang="en-GB" sz="2800">
                <a:solidFill>
                  <a:srgbClr val="1F3864"/>
                </a:solidFill>
              </a:rPr>
              <a:t>xv) misrepresentation – including invented or irrelevant references, or copying an entire reference list from another source into one’s own work;</a:t>
            </a:r>
            <a:endParaRPr/>
          </a:p>
          <a:p>
            <a:pPr indent="0" lvl="0" marL="0" rtl="0" algn="l">
              <a:lnSpc>
                <a:spcPct val="90000"/>
              </a:lnSpc>
              <a:spcBef>
                <a:spcPts val="1000"/>
              </a:spcBef>
              <a:spcAft>
                <a:spcPts val="0"/>
              </a:spcAft>
              <a:buClr>
                <a:schemeClr val="dk1"/>
              </a:buClr>
              <a:buSzPct val="100000"/>
              <a:buNone/>
            </a:pPr>
            <a:r>
              <a:rPr lang="en-GB"/>
              <a:t>Continued…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04" name="Shape 304"/>
        <p:cNvGrpSpPr/>
        <p:nvPr/>
      </p:nvGrpSpPr>
      <p:grpSpPr>
        <a:xfrm>
          <a:off x="0" y="0"/>
          <a:ext cx="0" cy="0"/>
          <a:chOff x="0" y="0"/>
          <a:chExt cx="0" cy="0"/>
        </a:xfrm>
      </p:grpSpPr>
      <p:sp>
        <p:nvSpPr>
          <p:cNvPr id="305" name="Google Shape;305;p15"/>
          <p:cNvSpPr txBox="1"/>
          <p:nvPr>
            <p:ph type="title"/>
          </p:nvPr>
        </p:nvSpPr>
        <p:spPr>
          <a:xfrm>
            <a:off x="205154" y="110149"/>
            <a:ext cx="11391900" cy="645989"/>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548135"/>
              </a:buClr>
              <a:buSzPct val="100000"/>
              <a:buFont typeface="Calibri"/>
              <a:buNone/>
            </a:pPr>
            <a:r>
              <a:rPr b="1" lang="en-GB" sz="4400">
                <a:solidFill>
                  <a:srgbClr val="548135"/>
                </a:solidFill>
              </a:rPr>
              <a:t>List 1: Definition of academic misconduct, page 3 of 3</a:t>
            </a:r>
            <a:endParaRPr/>
          </a:p>
        </p:txBody>
      </p:sp>
      <p:sp>
        <p:nvSpPr>
          <p:cNvPr id="306" name="Google Shape;306;p15"/>
          <p:cNvSpPr txBox="1"/>
          <p:nvPr>
            <p:ph idx="1" type="body"/>
          </p:nvPr>
        </p:nvSpPr>
        <p:spPr>
          <a:xfrm>
            <a:off x="319454" y="756138"/>
            <a:ext cx="11667392" cy="5802924"/>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rgbClr val="548135"/>
              </a:buClr>
              <a:buSzPct val="100000"/>
              <a:buNone/>
            </a:pPr>
            <a:r>
              <a:rPr lang="en-GB" sz="2800">
                <a:solidFill>
                  <a:srgbClr val="548135"/>
                </a:solidFill>
              </a:rPr>
              <a:t>1.6.1 Academic misconduct includes ethical misconduct and is defined as:</a:t>
            </a:r>
            <a:endParaRPr/>
          </a:p>
          <a:p>
            <a:pPr indent="-228600" lvl="0" marL="228600" rtl="0" algn="l">
              <a:lnSpc>
                <a:spcPct val="90000"/>
              </a:lnSpc>
              <a:spcBef>
                <a:spcPts val="1000"/>
              </a:spcBef>
              <a:spcAft>
                <a:spcPts val="0"/>
              </a:spcAft>
              <a:buClr>
                <a:srgbClr val="548135"/>
              </a:buClr>
              <a:buSzPct val="100000"/>
              <a:buAutoNum type="alphaLcParenR"/>
            </a:pPr>
            <a:r>
              <a:rPr lang="en-GB" sz="2800">
                <a:solidFill>
                  <a:srgbClr val="548135"/>
                </a:solidFill>
              </a:rPr>
              <a:t>any attempt to gain an unfair advantage in an assessment (including examinations/tests). This includes (but is not confined to):</a:t>
            </a:r>
            <a:endParaRPr/>
          </a:p>
          <a:p>
            <a:pPr indent="0" lvl="0" marL="0" rtl="0" algn="l">
              <a:lnSpc>
                <a:spcPct val="90000"/>
              </a:lnSpc>
              <a:spcBef>
                <a:spcPts val="1000"/>
              </a:spcBef>
              <a:spcAft>
                <a:spcPts val="0"/>
              </a:spcAft>
              <a:buClr>
                <a:schemeClr val="dk1"/>
              </a:buClr>
              <a:buSzPct val="100000"/>
              <a:buNone/>
            </a:pPr>
            <a:r>
              <a:t/>
            </a:r>
            <a:endParaRPr sz="2800">
              <a:solidFill>
                <a:srgbClr val="548135"/>
              </a:solidFill>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xvi) switching off a web cam or microphone during a remote on-line examination/test, or leaving the view of the camera;</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xvii) attempting to communicate with anyone other than the invigilator during an examination/test, including anyone else being in the room where a remote examination/test is taking place;</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xviii) having access to unauthorised materials in an examination room/assessment space. This includes any calculator or dictionary not permitted under General Regulations appendices 8 and 9, pencil cases, manuals for calculators, spare paper or any notes written on anything, including parts of the body;</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xix) having access to a mobile telephone, electronic equipment including watch, technology-enabled spectacles and other devices in an examination room/assessment space, whether switched off or not;</a:t>
            </a:r>
            <a:endParaRPr/>
          </a:p>
          <a:p>
            <a:pPr indent="0" lvl="0" marL="0" rtl="0" algn="l">
              <a:lnSpc>
                <a:spcPct val="90000"/>
              </a:lnSpc>
              <a:spcBef>
                <a:spcPts val="1000"/>
              </a:spcBef>
              <a:spcAft>
                <a:spcPts val="0"/>
              </a:spcAft>
              <a:buClr>
                <a:srgbClr val="00B050"/>
              </a:buClr>
              <a:buSzPct val="100000"/>
              <a:buNone/>
            </a:pPr>
            <a:r>
              <a:rPr lang="en-GB" sz="2800">
                <a:solidFill>
                  <a:srgbClr val="00B050"/>
                </a:solidFill>
              </a:rPr>
              <a:t>xx) refusal to provide evidence when asked about whether or not one has access to unauthorised equipment or material</a:t>
            </a:r>
            <a:endParaRPr/>
          </a:p>
          <a:p>
            <a:pPr indent="0" lvl="0" marL="0" rtl="0" algn="l">
              <a:lnSpc>
                <a:spcPct val="90000"/>
              </a:lnSpc>
              <a:spcBef>
                <a:spcPts val="1000"/>
              </a:spcBef>
              <a:spcAft>
                <a:spcPts val="0"/>
              </a:spcAft>
              <a:buClr>
                <a:schemeClr val="dk1"/>
              </a:buClr>
              <a:buSzPct val="100000"/>
              <a:buNone/>
            </a:pPr>
            <a:r>
              <a:t/>
            </a:r>
            <a:endParaRPr sz="2800">
              <a:solidFill>
                <a:srgbClr val="548135"/>
              </a:solidFill>
            </a:endParaRPr>
          </a:p>
          <a:p>
            <a:pPr indent="0" lvl="0" marL="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10" name="Shape 310"/>
        <p:cNvGrpSpPr/>
        <p:nvPr/>
      </p:nvGrpSpPr>
      <p:grpSpPr>
        <a:xfrm>
          <a:off x="0" y="0"/>
          <a:ext cx="0" cy="0"/>
          <a:chOff x="0" y="0"/>
          <a:chExt cx="0" cy="0"/>
        </a:xfrm>
      </p:grpSpPr>
      <p:sp>
        <p:nvSpPr>
          <p:cNvPr id="311" name="Google Shape;311;p16"/>
          <p:cNvSpPr txBox="1"/>
          <p:nvPr>
            <p:ph type="title"/>
          </p:nvPr>
        </p:nvSpPr>
        <p:spPr>
          <a:xfrm>
            <a:off x="395654" y="1"/>
            <a:ext cx="9636369" cy="1169376"/>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548135"/>
              </a:buClr>
              <a:buSzPct val="100000"/>
              <a:buFont typeface="Calibri"/>
              <a:buNone/>
            </a:pPr>
            <a:r>
              <a:rPr b="1" lang="en-GB" sz="4000">
                <a:solidFill>
                  <a:srgbClr val="548135"/>
                </a:solidFill>
              </a:rPr>
              <a:t>List 2: Definition of ethical and research misconduct</a:t>
            </a:r>
            <a:br>
              <a:rPr b="1" lang="en-GB" sz="4000">
                <a:solidFill>
                  <a:srgbClr val="548135"/>
                </a:solidFill>
              </a:rPr>
            </a:br>
            <a:r>
              <a:rPr lang="en-GB" sz="2200">
                <a:solidFill>
                  <a:srgbClr val="548135"/>
                </a:solidFill>
                <a:latin typeface="Arial"/>
                <a:ea typeface="Arial"/>
                <a:cs typeface="Arial"/>
                <a:sym typeface="Arial"/>
              </a:rPr>
              <a:t>Failure to observe the University’s Principles and Standards of Conduct on the Governance of Applied Research, including:</a:t>
            </a:r>
            <a:endParaRPr sz="2200">
              <a:solidFill>
                <a:srgbClr val="548135"/>
              </a:solidFill>
            </a:endParaRPr>
          </a:p>
        </p:txBody>
      </p:sp>
      <p:sp>
        <p:nvSpPr>
          <p:cNvPr id="312" name="Google Shape;312;p16"/>
          <p:cNvSpPr txBox="1"/>
          <p:nvPr>
            <p:ph idx="1" type="body"/>
          </p:nvPr>
        </p:nvSpPr>
        <p:spPr>
          <a:xfrm>
            <a:off x="512884" y="1377216"/>
            <a:ext cx="11136923" cy="5085129"/>
          </a:xfrm>
          <a:prstGeom prst="rect">
            <a:avLst/>
          </a:prstGeom>
          <a:noFill/>
          <a:ln>
            <a:noFill/>
          </a:ln>
        </p:spPr>
        <p:txBody>
          <a:bodyPr anchorCtr="0" anchor="t" bIns="45700" lIns="91425" spcFirstLastPara="1" rIns="91425" wrap="square" tIns="45700">
            <a:normAutofit fontScale="77500" lnSpcReduction="20000"/>
          </a:bodyPr>
          <a:lstStyle/>
          <a:p>
            <a:pPr indent="-447675" lvl="0" marL="447675" rtl="0" algn="l">
              <a:lnSpc>
                <a:spcPct val="90000"/>
              </a:lnSpc>
              <a:spcBef>
                <a:spcPts val="0"/>
              </a:spcBef>
              <a:spcAft>
                <a:spcPts val="0"/>
              </a:spcAft>
              <a:buClr>
                <a:srgbClr val="00B050"/>
              </a:buClr>
              <a:buSzPct val="100000"/>
              <a:buNone/>
            </a:pPr>
            <a:r>
              <a:rPr lang="en-GB" sz="2400">
                <a:solidFill>
                  <a:srgbClr val="00B050"/>
                </a:solidFill>
              </a:rPr>
              <a:t>i)	</a:t>
            </a:r>
            <a:r>
              <a:rPr lang="en-GB" sz="2800">
                <a:solidFill>
                  <a:srgbClr val="00B050"/>
                </a:solidFill>
              </a:rPr>
              <a:t>failure to follow accepted procedures/codes of practice, or to exercise due care in carrying out responsibilities for avoiding unreasonable risk or harm to: humans; animals; cells, blood, tissues; the environment; the reputation of the University;</a:t>
            </a:r>
            <a:endParaRPr/>
          </a:p>
          <a:p>
            <a:pPr indent="-447675" lvl="0" marL="447675" rtl="0" algn="l">
              <a:lnSpc>
                <a:spcPct val="90000"/>
              </a:lnSpc>
              <a:spcBef>
                <a:spcPts val="1000"/>
              </a:spcBef>
              <a:spcAft>
                <a:spcPts val="0"/>
              </a:spcAft>
              <a:buClr>
                <a:srgbClr val="00B050"/>
              </a:buClr>
              <a:buSzPct val="100000"/>
              <a:buNone/>
            </a:pPr>
            <a:r>
              <a:rPr lang="en-GB" sz="2800">
                <a:solidFill>
                  <a:srgbClr val="00B050"/>
                </a:solidFill>
              </a:rPr>
              <a:t>ii)	failure to obtain ethical approval for an assessment submission;</a:t>
            </a:r>
            <a:endParaRPr/>
          </a:p>
          <a:p>
            <a:pPr indent="-447675" lvl="0" marL="447675" rtl="0" algn="l">
              <a:lnSpc>
                <a:spcPct val="90000"/>
              </a:lnSpc>
              <a:spcBef>
                <a:spcPts val="1000"/>
              </a:spcBef>
              <a:spcAft>
                <a:spcPts val="0"/>
              </a:spcAft>
              <a:buClr>
                <a:srgbClr val="00B050"/>
              </a:buClr>
              <a:buSzPct val="100000"/>
              <a:buNone/>
            </a:pPr>
            <a:r>
              <a:rPr lang="en-GB" sz="2800">
                <a:solidFill>
                  <a:srgbClr val="00B050"/>
                </a:solidFill>
              </a:rPr>
              <a:t>iii)	late submission of ethical approval applications, including cases where data has already been collected (which may involve deception);</a:t>
            </a:r>
            <a:endParaRPr/>
          </a:p>
          <a:p>
            <a:pPr indent="-447675" lvl="0" marL="447675" rtl="0" algn="l">
              <a:lnSpc>
                <a:spcPct val="90000"/>
              </a:lnSpc>
              <a:spcBef>
                <a:spcPts val="1000"/>
              </a:spcBef>
              <a:spcAft>
                <a:spcPts val="0"/>
              </a:spcAft>
              <a:buClr>
                <a:srgbClr val="00B050"/>
              </a:buClr>
              <a:buSzPct val="100000"/>
              <a:buNone/>
            </a:pPr>
            <a:r>
              <a:rPr lang="en-GB" sz="2800">
                <a:solidFill>
                  <a:srgbClr val="00B050"/>
                </a:solidFill>
              </a:rPr>
              <a:t>iv)	breach of ethical approval conditions, including deviations from an approved research design;</a:t>
            </a:r>
            <a:endParaRPr/>
          </a:p>
          <a:p>
            <a:pPr indent="-447675" lvl="0" marL="447675" rtl="0" algn="l">
              <a:lnSpc>
                <a:spcPct val="90000"/>
              </a:lnSpc>
              <a:spcBef>
                <a:spcPts val="1000"/>
              </a:spcBef>
              <a:spcAft>
                <a:spcPts val="0"/>
              </a:spcAft>
              <a:buClr>
                <a:srgbClr val="00B050"/>
              </a:buClr>
              <a:buSzPct val="100000"/>
              <a:buNone/>
            </a:pPr>
            <a:r>
              <a:rPr lang="en-GB" sz="2800">
                <a:solidFill>
                  <a:srgbClr val="00B050"/>
                </a:solidFill>
              </a:rPr>
              <a:t>v)	failure to renew or reapply for ethical approval when changes have occurred that have ethical implications;</a:t>
            </a:r>
            <a:endParaRPr/>
          </a:p>
          <a:p>
            <a:pPr indent="-447675" lvl="0" marL="447675" rtl="0" algn="l">
              <a:lnSpc>
                <a:spcPct val="90000"/>
              </a:lnSpc>
              <a:spcBef>
                <a:spcPts val="1000"/>
              </a:spcBef>
              <a:spcAft>
                <a:spcPts val="0"/>
              </a:spcAft>
              <a:buClr>
                <a:srgbClr val="00B050"/>
              </a:buClr>
              <a:buSzPct val="100000"/>
              <a:buNone/>
            </a:pPr>
            <a:r>
              <a:rPr lang="en-GB" sz="2800">
                <a:solidFill>
                  <a:srgbClr val="00B050"/>
                </a:solidFill>
              </a:rPr>
              <a:t>vi)	failure to safeguard data, as well as the inappropriate handling of privileged or private information on individuals collected during research;</a:t>
            </a:r>
            <a:endParaRPr/>
          </a:p>
          <a:p>
            <a:pPr indent="-447675" lvl="0" marL="447675" rtl="0" algn="l">
              <a:lnSpc>
                <a:spcPct val="90000"/>
              </a:lnSpc>
              <a:spcBef>
                <a:spcPts val="1000"/>
              </a:spcBef>
              <a:spcAft>
                <a:spcPts val="0"/>
              </a:spcAft>
              <a:buClr>
                <a:srgbClr val="00B050"/>
              </a:buClr>
              <a:buSzPct val="100000"/>
              <a:buNone/>
            </a:pPr>
            <a:r>
              <a:rPr lang="en-GB" sz="2800">
                <a:solidFill>
                  <a:srgbClr val="00B050"/>
                </a:solidFill>
              </a:rPr>
              <a:t>vii)	failure to follow the Computer Use, Data Management and Data Protection policies specific to storing and destroying data securely;</a:t>
            </a:r>
            <a:endParaRPr/>
          </a:p>
          <a:p>
            <a:pPr indent="-447675" lvl="0" marL="447675" rtl="0" algn="l">
              <a:lnSpc>
                <a:spcPct val="90000"/>
              </a:lnSpc>
              <a:spcBef>
                <a:spcPts val="1000"/>
              </a:spcBef>
              <a:spcAft>
                <a:spcPts val="0"/>
              </a:spcAft>
              <a:buClr>
                <a:srgbClr val="00B050"/>
              </a:buClr>
              <a:buSzPct val="100000"/>
              <a:buNone/>
            </a:pPr>
            <a:r>
              <a:rPr lang="en-GB" sz="2800">
                <a:solidFill>
                  <a:srgbClr val="00B050"/>
                </a:solidFill>
              </a:rPr>
              <a:t>viii)	fabrication, falsification and misrepresentation of information contained within an ethics application (including misrepresentation of possible conflicts of interest and risk). </a:t>
            </a:r>
            <a:endParaRPr/>
          </a:p>
          <a:p>
            <a:pPr indent="0" lvl="0" marL="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16" name="Shape 316"/>
        <p:cNvGrpSpPr/>
        <p:nvPr/>
      </p:nvGrpSpPr>
      <p:grpSpPr>
        <a:xfrm>
          <a:off x="0" y="0"/>
          <a:ext cx="0" cy="0"/>
          <a:chOff x="0" y="0"/>
          <a:chExt cx="0" cy="0"/>
        </a:xfrm>
      </p:grpSpPr>
      <p:sp>
        <p:nvSpPr>
          <p:cNvPr id="317" name="Google Shape;317;p17"/>
          <p:cNvSpPr txBox="1"/>
          <p:nvPr>
            <p:ph idx="4294967295" type="title"/>
          </p:nvPr>
        </p:nvSpPr>
        <p:spPr>
          <a:xfrm>
            <a:off x="561974" y="365125"/>
            <a:ext cx="9953625"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Calibri"/>
              <a:buNone/>
            </a:pPr>
            <a:r>
              <a:rPr lang="en-GB">
                <a:solidFill>
                  <a:srgbClr val="0070C0"/>
                </a:solidFill>
              </a:rPr>
              <a:t>Coventry University Ethical Approval</a:t>
            </a:r>
            <a:endParaRPr>
              <a:solidFill>
                <a:srgbClr val="0070C0"/>
              </a:solidFill>
            </a:endParaRPr>
          </a:p>
        </p:txBody>
      </p:sp>
      <p:pic>
        <p:nvPicPr>
          <p:cNvPr descr="A screenshot of a computer&#10;&#10;Description automatically generated" id="318" name="Google Shape;318;p17"/>
          <p:cNvPicPr preferRelativeResize="0"/>
          <p:nvPr/>
        </p:nvPicPr>
        <p:blipFill rotWithShape="1">
          <a:blip r:embed="rId4">
            <a:alphaModFix/>
          </a:blip>
          <a:srcRect b="0" l="0" r="0" t="0"/>
          <a:stretch/>
        </p:blipFill>
        <p:spPr>
          <a:xfrm>
            <a:off x="263352" y="1340768"/>
            <a:ext cx="9402487" cy="5306165"/>
          </a:xfrm>
          <a:prstGeom prst="rect">
            <a:avLst/>
          </a:prstGeom>
          <a:noFill/>
          <a:ln>
            <a:noFill/>
          </a:ln>
        </p:spPr>
      </p:pic>
      <p:sp>
        <p:nvSpPr>
          <p:cNvPr id="319" name="Google Shape;319;p17"/>
          <p:cNvSpPr txBox="1"/>
          <p:nvPr/>
        </p:nvSpPr>
        <p:spPr>
          <a:xfrm>
            <a:off x="9458324" y="2259804"/>
            <a:ext cx="2470324"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2000">
                <a:solidFill>
                  <a:srgbClr val="0070C0"/>
                </a:solidFill>
                <a:latin typeface="Quattrocento Sans"/>
                <a:ea typeface="Quattrocento Sans"/>
                <a:cs typeface="Quattrocento Sans"/>
                <a:sym typeface="Quattrocento Sans"/>
              </a:rPr>
              <a:t>All research carried out by staff and students at Coventry University requires ethical approval. </a:t>
            </a:r>
            <a:endParaRPr sz="2000">
              <a:solidFill>
                <a:srgbClr val="0070C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23" name="Shape 323"/>
        <p:cNvGrpSpPr/>
        <p:nvPr/>
      </p:nvGrpSpPr>
      <p:grpSpPr>
        <a:xfrm>
          <a:off x="0" y="0"/>
          <a:ext cx="0" cy="0"/>
          <a:chOff x="0" y="0"/>
          <a:chExt cx="0" cy="0"/>
        </a:xfrm>
      </p:grpSpPr>
      <p:pic>
        <p:nvPicPr>
          <p:cNvPr descr="A diagram of ethical review&#10;&#10;Description automatically generated" id="324" name="Google Shape;324;p18"/>
          <p:cNvPicPr preferRelativeResize="0"/>
          <p:nvPr/>
        </p:nvPicPr>
        <p:blipFill rotWithShape="1">
          <a:blip r:embed="rId4">
            <a:alphaModFix/>
          </a:blip>
          <a:srcRect b="0" l="0" r="0" t="0"/>
          <a:stretch/>
        </p:blipFill>
        <p:spPr>
          <a:xfrm>
            <a:off x="-29035" y="-32084"/>
            <a:ext cx="12250069" cy="685799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graphicFrame>
        <p:nvGraphicFramePr>
          <p:cNvPr id="329" name="Google Shape;329;p19"/>
          <p:cNvGraphicFramePr/>
          <p:nvPr/>
        </p:nvGraphicFramePr>
        <p:xfrm>
          <a:off x="976512" y="462299"/>
          <a:ext cx="9550400" cy="1871663"/>
        </p:xfrm>
        <a:graphic>
          <a:graphicData uri="http://schemas.openxmlformats.org/presentationml/2006/ole">
            <mc:AlternateContent>
              <mc:Choice Requires="v">
                <p:oleObj r:id="rId4" imgH="1871663" imgW="9550400" progId="Word.Document.12" spid="_x0000_s1">
                  <p:embed/>
                </p:oleObj>
              </mc:Choice>
              <mc:Fallback>
                <p:oleObj r:id="rId5" imgH="1871663" imgW="9550400" progId="Word.Document.12">
                  <p:embed/>
                  <p:pic>
                    <p:nvPicPr>
                      <p:cNvPr id="329" name="Google Shape;329;p19"/>
                      <p:cNvPicPr preferRelativeResize="0"/>
                      <p:nvPr/>
                    </p:nvPicPr>
                    <p:blipFill rotWithShape="1">
                      <a:blip r:embed="rId6">
                        <a:alphaModFix/>
                      </a:blip>
                      <a:srcRect b="0" l="0" r="0" t="0"/>
                      <a:stretch/>
                    </p:blipFill>
                    <p:spPr>
                      <a:xfrm>
                        <a:off x="976512" y="462299"/>
                        <a:ext cx="9550400" cy="1871663"/>
                      </a:xfrm>
                      <a:prstGeom prst="rect">
                        <a:avLst/>
                      </a:prstGeom>
                      <a:noFill/>
                      <a:ln>
                        <a:noFill/>
                      </a:ln>
                    </p:spPr>
                  </p:pic>
                </p:oleObj>
              </mc:Fallback>
            </mc:AlternateContent>
          </a:graphicData>
        </a:graphic>
      </p:graphicFrame>
      <p:graphicFrame>
        <p:nvGraphicFramePr>
          <p:cNvPr id="330" name="Google Shape;330;p19"/>
          <p:cNvGraphicFramePr/>
          <p:nvPr/>
        </p:nvGraphicFramePr>
        <p:xfrm>
          <a:off x="957701" y="6093619"/>
          <a:ext cx="9550400" cy="509587"/>
        </p:xfrm>
        <a:graphic>
          <a:graphicData uri="http://schemas.openxmlformats.org/presentationml/2006/ole">
            <mc:AlternateContent>
              <mc:Choice Requires="v">
                <p:oleObj r:id="rId7" imgH="509587" imgW="9550400" progId="Word.Document.12" spid="_x0000_s2">
                  <p:embed/>
                </p:oleObj>
              </mc:Choice>
              <mc:Fallback>
                <p:oleObj r:id="rId8" imgH="509587" imgW="9550400" progId="Word.Document.12">
                  <p:embed/>
                  <p:pic>
                    <p:nvPicPr>
                      <p:cNvPr id="330" name="Google Shape;330;p19"/>
                      <p:cNvPicPr preferRelativeResize="0"/>
                      <p:nvPr/>
                    </p:nvPicPr>
                    <p:blipFill rotWithShape="1">
                      <a:blip r:embed="rId9">
                        <a:alphaModFix/>
                      </a:blip>
                      <a:srcRect b="0" l="0" r="0" t="0"/>
                      <a:stretch/>
                    </p:blipFill>
                    <p:spPr>
                      <a:xfrm>
                        <a:off x="957701" y="6093619"/>
                        <a:ext cx="9550400" cy="509587"/>
                      </a:xfrm>
                      <a:prstGeom prst="rect">
                        <a:avLst/>
                      </a:prstGeom>
                      <a:noFill/>
                      <a:ln>
                        <a:noFill/>
                      </a:ln>
                    </p:spPr>
                  </p:pic>
                </p:oleObj>
              </mc:Fallback>
            </mc:AlternateContent>
          </a:graphicData>
        </a:graphic>
      </p:graphicFrame>
      <p:sp>
        <p:nvSpPr>
          <p:cNvPr id="331" name="Google Shape;331;p19"/>
          <p:cNvSpPr txBox="1"/>
          <p:nvPr/>
        </p:nvSpPr>
        <p:spPr>
          <a:xfrm>
            <a:off x="10574194" y="6603206"/>
            <a:ext cx="1440160"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000">
                <a:solidFill>
                  <a:schemeClr val="dk1"/>
                </a:solidFill>
                <a:latin typeface="Calibri"/>
                <a:ea typeface="Calibri"/>
                <a:cs typeface="Calibri"/>
                <a:sym typeface="Calibri"/>
              </a:rPr>
              <a:t>AIU December 2021</a:t>
            </a:r>
            <a:endParaRPr/>
          </a:p>
        </p:txBody>
      </p:sp>
      <p:sp>
        <p:nvSpPr>
          <p:cNvPr id="332" name="Google Shape;332;p19"/>
          <p:cNvSpPr/>
          <p:nvPr/>
        </p:nvSpPr>
        <p:spPr>
          <a:xfrm>
            <a:off x="957701" y="106982"/>
            <a:ext cx="10081120" cy="289951"/>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GB" sz="1200">
                <a:solidFill>
                  <a:srgbClr val="000000"/>
                </a:solidFill>
                <a:latin typeface="Calibri"/>
                <a:ea typeface="Calibri"/>
                <a:cs typeface="Calibri"/>
                <a:sym typeface="Calibri"/>
              </a:rPr>
              <a:t>COVENTRY UNIVERSITY: SCALE OF OUTCOMES FOR ACADEMIC INTEGRITY BREACHES		WITH </a:t>
            </a:r>
            <a:r>
              <a:rPr b="1" lang="en-GB" sz="1200">
                <a:solidFill>
                  <a:schemeClr val="dk1"/>
                </a:solidFill>
                <a:latin typeface="Calibri"/>
                <a:ea typeface="Calibri"/>
                <a:cs typeface="Calibri"/>
                <a:sym typeface="Calibri"/>
              </a:rPr>
              <a:t>EXPLANATORY NOTES FOR STUDENTS</a:t>
            </a:r>
            <a:endParaRPr sz="1200">
              <a:solidFill>
                <a:schemeClr val="dk1"/>
              </a:solidFill>
              <a:latin typeface="Calibri"/>
              <a:ea typeface="Calibri"/>
              <a:cs typeface="Calibri"/>
              <a:sym typeface="Calibri"/>
            </a:endParaRPr>
          </a:p>
        </p:txBody>
      </p:sp>
      <p:graphicFrame>
        <p:nvGraphicFramePr>
          <p:cNvPr id="333" name="Google Shape;333;p19"/>
          <p:cNvGraphicFramePr/>
          <p:nvPr/>
        </p:nvGraphicFramePr>
        <p:xfrm>
          <a:off x="976512" y="2527937"/>
          <a:ext cx="9550400" cy="3513137"/>
        </p:xfrm>
        <a:graphic>
          <a:graphicData uri="http://schemas.openxmlformats.org/presentationml/2006/ole">
            <mc:AlternateContent>
              <mc:Choice Requires="v">
                <p:oleObj r:id="rId10" imgH="3513137" imgW="9550400" progId="Word.Document.12" spid="_x0000_s3">
                  <p:embed/>
                </p:oleObj>
              </mc:Choice>
              <mc:Fallback>
                <p:oleObj r:id="rId11" imgH="3513137" imgW="9550400" progId="Word.Document.12">
                  <p:embed/>
                  <p:pic>
                    <p:nvPicPr>
                      <p:cNvPr id="333" name="Google Shape;333;p19"/>
                      <p:cNvPicPr preferRelativeResize="0"/>
                      <p:nvPr/>
                    </p:nvPicPr>
                    <p:blipFill rotWithShape="1">
                      <a:blip r:embed="rId12">
                        <a:alphaModFix/>
                      </a:blip>
                      <a:srcRect b="0" l="0" r="0" t="0"/>
                      <a:stretch/>
                    </p:blipFill>
                    <p:spPr>
                      <a:xfrm>
                        <a:off x="976512" y="2527937"/>
                        <a:ext cx="9550400" cy="3513137"/>
                      </a:xfrm>
                      <a:prstGeom prst="rect">
                        <a:avLst/>
                      </a:prstGeom>
                      <a:noFill/>
                      <a:ln cap="flat" cmpd="sng" w="9525">
                        <a:solidFill>
                          <a:schemeClr val="dk1"/>
                        </a:solidFill>
                        <a:prstDash val="solid"/>
                        <a:round/>
                        <a:headEnd len="sm" w="sm" type="none"/>
                        <a:tailEnd len="sm" w="sm" type="none"/>
                      </a:ln>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4" name="Shape 94"/>
        <p:cNvGrpSpPr/>
        <p:nvPr/>
      </p:nvGrpSpPr>
      <p:grpSpPr>
        <a:xfrm>
          <a:off x="0" y="0"/>
          <a:ext cx="0" cy="0"/>
          <a:chOff x="0" y="0"/>
          <a:chExt cx="0" cy="0"/>
        </a:xfrm>
      </p:grpSpPr>
      <p:sp>
        <p:nvSpPr>
          <p:cNvPr id="95" name="Google Shape;95;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4400"/>
              <a:buFont typeface="Calibri"/>
              <a:buNone/>
            </a:pPr>
            <a:r>
              <a:rPr lang="en-GB">
                <a:solidFill>
                  <a:srgbClr val="0070C0"/>
                </a:solidFill>
              </a:rPr>
              <a:t>Agenda</a:t>
            </a:r>
            <a:endParaRPr>
              <a:solidFill>
                <a:srgbClr val="0070C0"/>
              </a:solidFill>
            </a:endParaRPr>
          </a:p>
        </p:txBody>
      </p:sp>
      <p:sp>
        <p:nvSpPr>
          <p:cNvPr id="96" name="Google Shape;96;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F0"/>
              </a:buClr>
              <a:buSzPts val="2800"/>
              <a:buChar char="•"/>
            </a:pPr>
            <a:r>
              <a:rPr lang="en-GB">
                <a:solidFill>
                  <a:srgbClr val="00B0F0"/>
                </a:solidFill>
              </a:rPr>
              <a:t>Strategy, definition and scope of academic and research integrity</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Education for academic integrity</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Academic conduct procedures</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Ethics and research integrity</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Outcomes / sanctions / penalties</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Involving students</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Quality, standards and Integrity, </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Q&amp;A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37" name="Shape 337"/>
        <p:cNvGrpSpPr/>
        <p:nvPr/>
      </p:nvGrpSpPr>
      <p:grpSpPr>
        <a:xfrm>
          <a:off x="0" y="0"/>
          <a:ext cx="0" cy="0"/>
          <a:chOff x="0" y="0"/>
          <a:chExt cx="0" cy="0"/>
        </a:xfrm>
      </p:grpSpPr>
      <p:sp>
        <p:nvSpPr>
          <p:cNvPr id="338" name="Google Shape;338;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B050"/>
              </a:buClr>
              <a:buSzPts val="4400"/>
              <a:buFont typeface="Calibri"/>
              <a:buNone/>
            </a:pPr>
            <a:r>
              <a:rPr lang="en-GB">
                <a:solidFill>
                  <a:srgbClr val="00B050"/>
                </a:solidFill>
              </a:rPr>
              <a:t>Recording upheld cases</a:t>
            </a:r>
            <a:endParaRPr>
              <a:solidFill>
                <a:srgbClr val="00B050"/>
              </a:solidFill>
            </a:endParaRPr>
          </a:p>
        </p:txBody>
      </p:sp>
      <p:sp>
        <p:nvSpPr>
          <p:cNvPr id="339" name="Google Shape;339;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50"/>
              </a:buClr>
              <a:buSzPts val="2800"/>
              <a:buChar char="•"/>
            </a:pPr>
            <a:r>
              <a:rPr lang="en-GB">
                <a:solidFill>
                  <a:srgbClr val="00B050"/>
                </a:solidFill>
              </a:rPr>
              <a:t>Note added to student’s record</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Reflected in student references </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Impacts on professional registration</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More serious outcomes applied for repeat cases</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Problem areas identified and addressed</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Trends monitored over time – targeted measures applied</a:t>
            </a:r>
            <a:endParaRPr/>
          </a:p>
          <a:p>
            <a:pPr indent="-50800" lvl="0" marL="228600" rtl="0" algn="l">
              <a:lnSpc>
                <a:spcPct val="90000"/>
              </a:lnSpc>
              <a:spcBef>
                <a:spcPts val="1000"/>
              </a:spcBef>
              <a:spcAft>
                <a:spcPts val="0"/>
              </a:spcAft>
              <a:buClr>
                <a:schemeClr val="dk1"/>
              </a:buClr>
              <a:buSzPts val="2800"/>
              <a:buNone/>
            </a:pPr>
            <a:r>
              <a:t/>
            </a:r>
            <a:endParaRPr>
              <a:solidFill>
                <a:srgbClr val="00B050"/>
              </a:solidFill>
            </a:endParaRPr>
          </a:p>
          <a:p>
            <a:pPr indent="0" lvl="0" marL="0" rtl="0" algn="l">
              <a:lnSpc>
                <a:spcPct val="90000"/>
              </a:lnSpc>
              <a:spcBef>
                <a:spcPts val="1000"/>
              </a:spcBef>
              <a:spcAft>
                <a:spcPts val="0"/>
              </a:spcAft>
              <a:buClr>
                <a:srgbClr val="00B050"/>
              </a:buClr>
              <a:buSzPts val="2800"/>
              <a:buNone/>
            </a:pPr>
            <a:r>
              <a:rPr lang="en-GB">
                <a:solidFill>
                  <a:srgbClr val="00B050"/>
                </a:solidFill>
              </a:rPr>
              <a:t>(</a:t>
            </a:r>
            <a:r>
              <a:rPr lang="en-GB" sz="2800">
                <a:solidFill>
                  <a:srgbClr val="00B050"/>
                </a:solidFill>
              </a:rPr>
              <a:t>Adapted from Glendinning &amp; Orim, 2023. p.36)</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43" name="Shape 343"/>
        <p:cNvGrpSpPr/>
        <p:nvPr/>
      </p:nvGrpSpPr>
      <p:grpSpPr>
        <a:xfrm>
          <a:off x="0" y="0"/>
          <a:ext cx="0" cy="0"/>
          <a:chOff x="0" y="0"/>
          <a:chExt cx="0" cy="0"/>
        </a:xfrm>
      </p:grpSpPr>
      <p:sp>
        <p:nvSpPr>
          <p:cNvPr id="344" name="Google Shape;344;p21"/>
          <p:cNvSpPr txBox="1"/>
          <p:nvPr>
            <p:ph type="title"/>
          </p:nvPr>
        </p:nvSpPr>
        <p:spPr>
          <a:xfrm>
            <a:off x="-1" y="5758962"/>
            <a:ext cx="12192001" cy="108078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C3300"/>
              </a:buClr>
              <a:buSzPts val="4000"/>
              <a:buFont typeface="Calibri"/>
              <a:buNone/>
            </a:pPr>
            <a:r>
              <a:rPr lang="en-GB" sz="4000">
                <a:solidFill>
                  <a:srgbClr val="CC3300"/>
                </a:solidFill>
              </a:rPr>
              <a:t>Consequences of students not completing their own work</a:t>
            </a:r>
            <a:endParaRPr/>
          </a:p>
        </p:txBody>
      </p:sp>
      <p:sp>
        <p:nvSpPr>
          <p:cNvPr id="345" name="Google Shape;345;p21"/>
          <p:cNvSpPr txBox="1"/>
          <p:nvPr/>
        </p:nvSpPr>
        <p:spPr>
          <a:xfrm>
            <a:off x="333690" y="193268"/>
            <a:ext cx="8783933" cy="2923877"/>
          </a:xfrm>
          <a:prstGeom prst="rect">
            <a:avLst/>
          </a:prstGeom>
          <a:noFill/>
          <a:ln cap="flat" cmpd="sng" w="38100">
            <a:solidFill>
              <a:srgbClr val="411E05"/>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GB" sz="2400">
                <a:solidFill>
                  <a:srgbClr val="1F3864"/>
                </a:solidFill>
                <a:latin typeface="Calibri"/>
                <a:ea typeface="Calibri"/>
                <a:cs typeface="Calibri"/>
                <a:sym typeface="Calibri"/>
              </a:rPr>
              <a:t>Student assessments need to be designed:</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To be an integral part of student learning and development</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For applying learning, knowledge and skills</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To evaluate the student’s learning and understanding</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To provide constructive feedback on how the student can improve</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For praising, encouraging and rewarding excellence</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To evidence the student’s achievements</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To contribute to the student’s qualification grade</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To evaluate the process followed and critical thinking skills, not just knowledge</a:t>
            </a:r>
            <a:endParaRPr b="0" i="0" sz="2000" u="none" cap="none" strike="noStrike">
              <a:solidFill>
                <a:srgbClr val="1F3864"/>
              </a:solidFill>
              <a:latin typeface="Calibri"/>
              <a:ea typeface="Calibri"/>
              <a:cs typeface="Calibri"/>
              <a:sym typeface="Calibri"/>
            </a:endParaRPr>
          </a:p>
        </p:txBody>
      </p:sp>
      <p:sp>
        <p:nvSpPr>
          <p:cNvPr id="346" name="Google Shape;346;p21"/>
          <p:cNvSpPr txBox="1"/>
          <p:nvPr/>
        </p:nvSpPr>
        <p:spPr>
          <a:xfrm>
            <a:off x="1667562" y="3429000"/>
            <a:ext cx="10081120" cy="2616101"/>
          </a:xfrm>
          <a:prstGeom prst="rect">
            <a:avLst/>
          </a:prstGeom>
          <a:noFill/>
          <a:ln cap="flat" cmpd="sng" w="38100">
            <a:solidFill>
              <a:srgbClr val="411E05"/>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GB" sz="2400">
                <a:solidFill>
                  <a:srgbClr val="1F3864"/>
                </a:solidFill>
                <a:latin typeface="Calibri"/>
                <a:ea typeface="Calibri"/>
                <a:cs typeface="Calibri"/>
                <a:sym typeface="Calibri"/>
              </a:rPr>
              <a:t>If students do not complete their own work:</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They have not fully benefited from learning and development opportunities</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They have not learnt how to apply their learning, knowledge and skills</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The evaluation of their learning and understanding is unreliable</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Any feedback will miss the target for helping to improve their weaknesses</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Any praise and reward for excellence is not deserved and unfair to other students</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The student’s achievements are not known as the work is not by them</a:t>
            </a:r>
            <a:endParaRPr/>
          </a:p>
          <a:p>
            <a:pPr indent="-342900" lvl="1" marL="358775" marR="0" rtl="0" algn="l">
              <a:spcBef>
                <a:spcPts val="0"/>
              </a:spcBef>
              <a:spcAft>
                <a:spcPts val="0"/>
              </a:spcAft>
              <a:buClr>
                <a:srgbClr val="1F3864"/>
              </a:buClr>
              <a:buSzPts val="2000"/>
              <a:buFont typeface="Arial"/>
              <a:buChar char="•"/>
            </a:pPr>
            <a:r>
              <a:rPr b="0" i="0" lang="en-GB" sz="2000" u="none" cap="none" strike="noStrike">
                <a:solidFill>
                  <a:srgbClr val="1F3864"/>
                </a:solidFill>
                <a:latin typeface="Calibri"/>
                <a:ea typeface="Calibri"/>
                <a:cs typeface="Calibri"/>
                <a:sym typeface="Calibri"/>
              </a:rPr>
              <a:t>The student’s qualification grade will not accurately reflect their attainment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6">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50" name="Shape 350"/>
        <p:cNvGrpSpPr/>
        <p:nvPr/>
      </p:nvGrpSpPr>
      <p:grpSpPr>
        <a:xfrm>
          <a:off x="0" y="0"/>
          <a:ext cx="0" cy="0"/>
          <a:chOff x="0" y="0"/>
          <a:chExt cx="0" cy="0"/>
        </a:xfrm>
      </p:grpSpPr>
      <p:sp>
        <p:nvSpPr>
          <p:cNvPr id="351" name="Google Shape;351;p22"/>
          <p:cNvSpPr txBox="1"/>
          <p:nvPr>
            <p:ph type="title"/>
          </p:nvPr>
        </p:nvSpPr>
        <p:spPr>
          <a:xfrm>
            <a:off x="6564923" y="5794131"/>
            <a:ext cx="5627077" cy="1063869"/>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B050"/>
              </a:buClr>
              <a:buSzPct val="200000"/>
              <a:buFont typeface="Calibri"/>
              <a:buNone/>
            </a:pPr>
            <a:r>
              <a:rPr lang="en-GB">
                <a:solidFill>
                  <a:srgbClr val="00B050"/>
                </a:solidFill>
              </a:rPr>
              <a:t>Why sanctions are needed </a:t>
            </a:r>
            <a:br>
              <a:rPr lang="en-GB">
                <a:solidFill>
                  <a:srgbClr val="00B050"/>
                </a:solidFill>
              </a:rPr>
            </a:br>
            <a:r>
              <a:rPr lang="en-GB" sz="2200">
                <a:solidFill>
                  <a:srgbClr val="00B050"/>
                </a:solidFill>
              </a:rPr>
              <a:t>(adapted from Glendinning &amp; Orim, 2023, p.35)</a:t>
            </a:r>
            <a:br>
              <a:rPr lang="en-GB" sz="2200">
                <a:solidFill>
                  <a:srgbClr val="0070C0"/>
                </a:solidFill>
              </a:rPr>
            </a:br>
            <a:endParaRPr sz="2200">
              <a:solidFill>
                <a:srgbClr val="0070C0"/>
              </a:solidFill>
            </a:endParaRPr>
          </a:p>
        </p:txBody>
      </p:sp>
      <p:grpSp>
        <p:nvGrpSpPr>
          <p:cNvPr id="352" name="Google Shape;352;p22"/>
          <p:cNvGrpSpPr/>
          <p:nvPr/>
        </p:nvGrpSpPr>
        <p:grpSpPr>
          <a:xfrm>
            <a:off x="446995" y="78674"/>
            <a:ext cx="8656160" cy="6676580"/>
            <a:chOff x="446995" y="-64335"/>
            <a:chExt cx="8656160" cy="6676580"/>
          </a:xfrm>
        </p:grpSpPr>
        <p:sp>
          <p:nvSpPr>
            <p:cNvPr id="353" name="Google Shape;353;p22"/>
            <p:cNvSpPr/>
            <p:nvPr/>
          </p:nvSpPr>
          <p:spPr>
            <a:xfrm>
              <a:off x="3962803" y="40704"/>
              <a:ext cx="1942927" cy="865596"/>
            </a:xfrm>
            <a:prstGeom prst="roundRect">
              <a:avLst>
                <a:gd fmla="val 16667" name="adj"/>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2"/>
            <p:cNvSpPr txBox="1"/>
            <p:nvPr/>
          </p:nvSpPr>
          <p:spPr>
            <a:xfrm>
              <a:off x="4005058" y="82959"/>
              <a:ext cx="1858417" cy="781086"/>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Arial"/>
                <a:buNone/>
              </a:pPr>
              <a:r>
                <a:rPr lang="en-GB" sz="1800">
                  <a:solidFill>
                    <a:schemeClr val="lt1"/>
                  </a:solidFill>
                  <a:latin typeface="Calibri"/>
                  <a:ea typeface="Calibri"/>
                  <a:cs typeface="Calibri"/>
                  <a:sym typeface="Calibri"/>
                </a:rPr>
                <a:t>Justice</a:t>
              </a:r>
              <a:endParaRPr/>
            </a:p>
          </p:txBody>
        </p:sp>
        <p:sp>
          <p:nvSpPr>
            <p:cNvPr id="355" name="Google Shape;355;p22"/>
            <p:cNvSpPr/>
            <p:nvPr/>
          </p:nvSpPr>
          <p:spPr>
            <a:xfrm>
              <a:off x="2605445" y="681903"/>
              <a:ext cx="5866751" cy="5866751"/>
            </a:xfrm>
            <a:custGeom>
              <a:rect b="b" l="l" r="r" t="t"/>
              <a:pathLst>
                <a:path extrusionOk="0" h="120000" w="120000">
                  <a:moveTo>
                    <a:pt x="67773" y="506"/>
                  </a:moveTo>
                  <a:lnTo>
                    <a:pt x="67773" y="506"/>
                  </a:lnTo>
                  <a:cubicBezTo>
                    <a:pt x="76646" y="1665"/>
                    <a:pt x="85147" y="4794"/>
                    <a:pt x="92653" y="9664"/>
                  </a:cubicBezTo>
                </a:path>
              </a:pathLst>
            </a:custGeom>
            <a:noFill/>
            <a:ln cap="flat" cmpd="sng" w="9525">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2"/>
            <p:cNvSpPr/>
            <p:nvPr/>
          </p:nvSpPr>
          <p:spPr>
            <a:xfrm>
              <a:off x="6031551" y="1161574"/>
              <a:ext cx="2887856" cy="844022"/>
            </a:xfrm>
            <a:prstGeom prst="roundRect">
              <a:avLst>
                <a:gd fmla="val 16667" name="adj"/>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22"/>
            <p:cNvSpPr txBox="1"/>
            <p:nvPr/>
          </p:nvSpPr>
          <p:spPr>
            <a:xfrm>
              <a:off x="6072753" y="1202776"/>
              <a:ext cx="2805452" cy="761618"/>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Arial"/>
                <a:buNone/>
              </a:pPr>
              <a:r>
                <a:rPr lang="en-GB" sz="1800">
                  <a:solidFill>
                    <a:schemeClr val="lt1"/>
                  </a:solidFill>
                  <a:latin typeface="Calibri"/>
                  <a:ea typeface="Calibri"/>
                  <a:cs typeface="Calibri"/>
                  <a:sym typeface="Calibri"/>
                </a:rPr>
                <a:t>Identifying &amp; providing missing skills and knowledge </a:t>
              </a:r>
              <a:endParaRPr/>
            </a:p>
          </p:txBody>
        </p:sp>
        <p:sp>
          <p:nvSpPr>
            <p:cNvPr id="358" name="Google Shape;358;p22"/>
            <p:cNvSpPr/>
            <p:nvPr/>
          </p:nvSpPr>
          <p:spPr>
            <a:xfrm>
              <a:off x="2115619" y="308578"/>
              <a:ext cx="5866751" cy="5866751"/>
            </a:xfrm>
            <a:custGeom>
              <a:rect b="b" l="l" r="r" t="t"/>
              <a:pathLst>
                <a:path extrusionOk="0" h="120000" w="120000">
                  <a:moveTo>
                    <a:pt x="114478" y="34857"/>
                  </a:moveTo>
                  <a:lnTo>
                    <a:pt x="114478" y="34857"/>
                  </a:lnTo>
                  <a:cubicBezTo>
                    <a:pt x="116688" y="39646"/>
                    <a:pt x="118257" y="44705"/>
                    <a:pt x="119145" y="49904"/>
                  </a:cubicBezTo>
                </a:path>
              </a:pathLst>
            </a:custGeom>
            <a:noFill/>
            <a:ln cap="flat" cmpd="sng" w="9525">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2"/>
            <p:cNvSpPr/>
            <p:nvPr/>
          </p:nvSpPr>
          <p:spPr>
            <a:xfrm>
              <a:off x="6884661" y="2756107"/>
              <a:ext cx="2218494" cy="844022"/>
            </a:xfrm>
            <a:prstGeom prst="roundRect">
              <a:avLst>
                <a:gd fmla="val 16667" name="adj"/>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2"/>
            <p:cNvSpPr txBox="1"/>
            <p:nvPr/>
          </p:nvSpPr>
          <p:spPr>
            <a:xfrm>
              <a:off x="6925863" y="2797309"/>
              <a:ext cx="2136090" cy="761618"/>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Correcting inappropriate conduct</a:t>
              </a:r>
              <a:endParaRPr/>
            </a:p>
          </p:txBody>
        </p:sp>
        <p:sp>
          <p:nvSpPr>
            <p:cNvPr id="361" name="Google Shape;361;p22"/>
            <p:cNvSpPr/>
            <p:nvPr/>
          </p:nvSpPr>
          <p:spPr>
            <a:xfrm>
              <a:off x="2191225" y="41133"/>
              <a:ext cx="5866751" cy="5866751"/>
            </a:xfrm>
            <a:custGeom>
              <a:rect b="b" l="l" r="r" t="t"/>
              <a:pathLst>
                <a:path extrusionOk="0" h="120000" w="120000">
                  <a:moveTo>
                    <a:pt x="118582" y="72968"/>
                  </a:moveTo>
                  <a:lnTo>
                    <a:pt x="118582" y="72968"/>
                  </a:lnTo>
                  <a:cubicBezTo>
                    <a:pt x="117334" y="78607"/>
                    <a:pt x="115277" y="84037"/>
                    <a:pt x="112477" y="89089"/>
                  </a:cubicBezTo>
                </a:path>
              </a:pathLst>
            </a:custGeom>
            <a:noFill/>
            <a:ln cap="flat" cmpd="sng" w="9525">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2"/>
            <p:cNvSpPr/>
            <p:nvPr/>
          </p:nvSpPr>
          <p:spPr>
            <a:xfrm>
              <a:off x="6115384" y="4404168"/>
              <a:ext cx="2768213" cy="844022"/>
            </a:xfrm>
            <a:prstGeom prst="roundRect">
              <a:avLst>
                <a:gd fmla="val 16667" name="adj"/>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2"/>
            <p:cNvSpPr txBox="1"/>
            <p:nvPr/>
          </p:nvSpPr>
          <p:spPr>
            <a:xfrm>
              <a:off x="6156586" y="4445370"/>
              <a:ext cx="2685809" cy="761618"/>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Arial"/>
                <a:buNone/>
              </a:pPr>
              <a:r>
                <a:rPr lang="en-GB" sz="1800">
                  <a:solidFill>
                    <a:schemeClr val="lt1"/>
                  </a:solidFill>
                  <a:latin typeface="Calibri"/>
                  <a:ea typeface="Calibri"/>
                  <a:cs typeface="Calibri"/>
                  <a:sym typeface="Calibri"/>
                </a:rPr>
                <a:t>Upholding standards and quality</a:t>
              </a:r>
              <a:endParaRPr/>
            </a:p>
          </p:txBody>
        </p:sp>
        <p:sp>
          <p:nvSpPr>
            <p:cNvPr id="364" name="Google Shape;364;p22"/>
            <p:cNvSpPr/>
            <p:nvPr/>
          </p:nvSpPr>
          <p:spPr>
            <a:xfrm>
              <a:off x="2292324" y="171309"/>
              <a:ext cx="5866751" cy="5866751"/>
            </a:xfrm>
            <a:custGeom>
              <a:rect b="b" l="l" r="r" t="t"/>
              <a:pathLst>
                <a:path extrusionOk="0" h="120000" w="120000">
                  <a:moveTo>
                    <a:pt x="100732" y="104056"/>
                  </a:moveTo>
                  <a:cubicBezTo>
                    <a:pt x="93135" y="111080"/>
                    <a:pt x="83851" y="116019"/>
                    <a:pt x="73782" y="118396"/>
                  </a:cubicBezTo>
                </a:path>
              </a:pathLst>
            </a:custGeom>
            <a:noFill/>
            <a:ln cap="flat" cmpd="sng" w="9525">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22"/>
            <p:cNvSpPr/>
            <p:nvPr/>
          </p:nvSpPr>
          <p:spPr>
            <a:xfrm>
              <a:off x="4001455" y="5768223"/>
              <a:ext cx="1883222" cy="844022"/>
            </a:xfrm>
            <a:prstGeom prst="roundRect">
              <a:avLst>
                <a:gd fmla="val 16667" name="adj"/>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2"/>
            <p:cNvSpPr txBox="1"/>
            <p:nvPr/>
          </p:nvSpPr>
          <p:spPr>
            <a:xfrm>
              <a:off x="4042657" y="5809425"/>
              <a:ext cx="1800818" cy="761618"/>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Arial"/>
                <a:buNone/>
              </a:pPr>
              <a:r>
                <a:rPr lang="en-GB" sz="1800">
                  <a:solidFill>
                    <a:schemeClr val="lt1"/>
                  </a:solidFill>
                  <a:latin typeface="Calibri"/>
                  <a:ea typeface="Calibri"/>
                  <a:cs typeface="Calibri"/>
                  <a:sym typeface="Calibri"/>
                </a:rPr>
                <a:t>Punishment</a:t>
              </a:r>
              <a:endParaRPr/>
            </a:p>
          </p:txBody>
        </p:sp>
        <p:sp>
          <p:nvSpPr>
            <p:cNvPr id="367" name="Google Shape;367;p22"/>
            <p:cNvSpPr/>
            <p:nvPr/>
          </p:nvSpPr>
          <p:spPr>
            <a:xfrm>
              <a:off x="1717943" y="299138"/>
              <a:ext cx="5866751" cy="5866751"/>
            </a:xfrm>
            <a:custGeom>
              <a:rect b="b" l="l" r="r" t="t"/>
              <a:pathLst>
                <a:path extrusionOk="0" h="120000" w="120000">
                  <a:moveTo>
                    <a:pt x="46408" y="118440"/>
                  </a:moveTo>
                  <a:lnTo>
                    <a:pt x="46408" y="118440"/>
                  </a:lnTo>
                  <a:cubicBezTo>
                    <a:pt x="36468" y="116128"/>
                    <a:pt x="27282" y="111319"/>
                    <a:pt x="19718" y="104468"/>
                  </a:cubicBezTo>
                </a:path>
              </a:pathLst>
            </a:custGeom>
            <a:noFill/>
            <a:ln cap="flat" cmpd="sng" w="9525">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2"/>
            <p:cNvSpPr/>
            <p:nvPr/>
          </p:nvSpPr>
          <p:spPr>
            <a:xfrm>
              <a:off x="699429" y="4404159"/>
              <a:ext cx="3166644" cy="992258"/>
            </a:xfrm>
            <a:prstGeom prst="roundRect">
              <a:avLst>
                <a:gd fmla="val 16667" name="adj"/>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22"/>
            <p:cNvSpPr txBox="1"/>
            <p:nvPr/>
          </p:nvSpPr>
          <p:spPr>
            <a:xfrm>
              <a:off x="747867" y="4452597"/>
              <a:ext cx="3069768" cy="895382"/>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Arial"/>
                <a:buNone/>
              </a:pPr>
              <a:r>
                <a:rPr lang="en-GB" sz="1800">
                  <a:solidFill>
                    <a:schemeClr val="lt1"/>
                  </a:solidFill>
                  <a:latin typeface="Calibri"/>
                  <a:ea typeface="Calibri"/>
                  <a:cs typeface="Calibri"/>
                  <a:sym typeface="Calibri"/>
                </a:rPr>
                <a:t>Ensuring student grades reflect genuine learning and achievement </a:t>
              </a:r>
              <a:endParaRPr b="1" sz="1800">
                <a:solidFill>
                  <a:schemeClr val="lt1"/>
                </a:solidFill>
                <a:latin typeface="Calibri"/>
                <a:ea typeface="Calibri"/>
                <a:cs typeface="Calibri"/>
                <a:sym typeface="Calibri"/>
              </a:endParaRPr>
            </a:p>
          </p:txBody>
        </p:sp>
        <p:sp>
          <p:nvSpPr>
            <p:cNvPr id="370" name="Google Shape;370;p22"/>
            <p:cNvSpPr/>
            <p:nvPr/>
          </p:nvSpPr>
          <p:spPr>
            <a:xfrm>
              <a:off x="1602919" y="-64335"/>
              <a:ext cx="5866751" cy="5866751"/>
            </a:xfrm>
            <a:custGeom>
              <a:rect b="b" l="l" r="r" t="t"/>
              <a:pathLst>
                <a:path extrusionOk="0" h="120000" w="120000">
                  <a:moveTo>
                    <a:pt x="8793" y="91271"/>
                  </a:moveTo>
                  <a:lnTo>
                    <a:pt x="8793" y="91271"/>
                  </a:lnTo>
                  <a:cubicBezTo>
                    <a:pt x="6216" y="87051"/>
                    <a:pt x="4170" y="82529"/>
                    <a:pt x="2703" y="77807"/>
                  </a:cubicBezTo>
                </a:path>
              </a:pathLst>
            </a:custGeom>
            <a:noFill/>
            <a:ln cap="flat" cmpd="sng" w="9525">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2"/>
            <p:cNvSpPr/>
            <p:nvPr/>
          </p:nvSpPr>
          <p:spPr>
            <a:xfrm>
              <a:off x="446995" y="2888543"/>
              <a:ext cx="2527718" cy="844022"/>
            </a:xfrm>
            <a:prstGeom prst="roundRect">
              <a:avLst>
                <a:gd fmla="val 16667" name="adj"/>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2"/>
            <p:cNvSpPr txBox="1"/>
            <p:nvPr/>
          </p:nvSpPr>
          <p:spPr>
            <a:xfrm>
              <a:off x="488197" y="2929745"/>
              <a:ext cx="2445314" cy="761618"/>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Arial"/>
                <a:buNone/>
              </a:pPr>
              <a:r>
                <a:rPr lang="en-GB" sz="1800">
                  <a:solidFill>
                    <a:schemeClr val="lt1"/>
                  </a:solidFill>
                  <a:latin typeface="Calibri"/>
                  <a:ea typeface="Calibri"/>
                  <a:cs typeface="Calibri"/>
                  <a:sym typeface="Calibri"/>
                </a:rPr>
                <a:t>Maintaining fairness and proportionality</a:t>
              </a:r>
              <a:endParaRPr b="1" sz="1800">
                <a:solidFill>
                  <a:schemeClr val="lt1"/>
                </a:solidFill>
                <a:latin typeface="Calibri"/>
                <a:ea typeface="Calibri"/>
                <a:cs typeface="Calibri"/>
                <a:sym typeface="Calibri"/>
              </a:endParaRPr>
            </a:p>
          </p:txBody>
        </p:sp>
        <p:sp>
          <p:nvSpPr>
            <p:cNvPr id="373" name="Google Shape;373;p22"/>
            <p:cNvSpPr/>
            <p:nvPr/>
          </p:nvSpPr>
          <p:spPr>
            <a:xfrm>
              <a:off x="1738891" y="180152"/>
              <a:ext cx="5866751" cy="5866751"/>
            </a:xfrm>
            <a:custGeom>
              <a:rect b="b" l="l" r="r" t="t"/>
              <a:pathLst>
                <a:path extrusionOk="0" h="120000" w="120000">
                  <a:moveTo>
                    <a:pt x="191" y="55213"/>
                  </a:moveTo>
                  <a:lnTo>
                    <a:pt x="191" y="55213"/>
                  </a:lnTo>
                  <a:cubicBezTo>
                    <a:pt x="678" y="49134"/>
                    <a:pt x="2088" y="43164"/>
                    <a:pt x="4374" y="37510"/>
                  </a:cubicBezTo>
                </a:path>
              </a:pathLst>
            </a:custGeom>
            <a:noFill/>
            <a:ln cap="flat" cmpd="sng" w="9525">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2"/>
            <p:cNvSpPr/>
            <p:nvPr/>
          </p:nvSpPr>
          <p:spPr>
            <a:xfrm>
              <a:off x="989933" y="1161579"/>
              <a:ext cx="2426462" cy="844022"/>
            </a:xfrm>
            <a:prstGeom prst="roundRect">
              <a:avLst>
                <a:gd fmla="val 16667" name="adj"/>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2"/>
            <p:cNvSpPr txBox="1"/>
            <p:nvPr/>
          </p:nvSpPr>
          <p:spPr>
            <a:xfrm>
              <a:off x="1031135" y="1202781"/>
              <a:ext cx="2344058" cy="761618"/>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Arial"/>
                <a:buNone/>
              </a:pPr>
              <a:r>
                <a:rPr lang="en-GB" sz="1800">
                  <a:solidFill>
                    <a:schemeClr val="lt1"/>
                  </a:solidFill>
                  <a:latin typeface="Calibri"/>
                  <a:ea typeface="Calibri"/>
                  <a:cs typeface="Calibri"/>
                  <a:sym typeface="Calibri"/>
                </a:rPr>
                <a:t>Deterring student malpractice</a:t>
              </a:r>
              <a:endParaRPr b="1" sz="1800">
                <a:solidFill>
                  <a:schemeClr val="lt1"/>
                </a:solidFill>
                <a:latin typeface="Calibri"/>
                <a:ea typeface="Calibri"/>
                <a:cs typeface="Calibri"/>
                <a:sym typeface="Calibri"/>
              </a:endParaRPr>
            </a:p>
          </p:txBody>
        </p:sp>
        <p:sp>
          <p:nvSpPr>
            <p:cNvPr id="376" name="Google Shape;376;p22"/>
            <p:cNvSpPr/>
            <p:nvPr/>
          </p:nvSpPr>
          <p:spPr>
            <a:xfrm>
              <a:off x="1408627" y="555303"/>
              <a:ext cx="5866751" cy="5866751"/>
            </a:xfrm>
            <a:custGeom>
              <a:rect b="b" l="l" r="r" t="t"/>
              <a:pathLst>
                <a:path extrusionOk="0" h="120000" w="120000">
                  <a:moveTo>
                    <a:pt x="23719" y="12212"/>
                  </a:moveTo>
                  <a:lnTo>
                    <a:pt x="23719" y="12212"/>
                  </a:lnTo>
                  <a:cubicBezTo>
                    <a:pt x="31961" y="5955"/>
                    <a:pt x="41681" y="1935"/>
                    <a:pt x="51935" y="544"/>
                  </a:cubicBezTo>
                </a:path>
              </a:pathLst>
            </a:custGeom>
            <a:noFill/>
            <a:ln cap="flat" cmpd="sng" w="9525">
              <a:solidFill>
                <a:srgbClr val="4372C3"/>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80" name="Shape 380"/>
        <p:cNvGrpSpPr/>
        <p:nvPr/>
      </p:nvGrpSpPr>
      <p:grpSpPr>
        <a:xfrm>
          <a:off x="0" y="0"/>
          <a:ext cx="0" cy="0"/>
          <a:chOff x="0" y="0"/>
          <a:chExt cx="0" cy="0"/>
        </a:xfrm>
      </p:grpSpPr>
      <p:sp>
        <p:nvSpPr>
          <p:cNvPr id="381" name="Google Shape;381;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4400"/>
              <a:buFont typeface="Calibri"/>
              <a:buNone/>
            </a:pPr>
            <a:r>
              <a:rPr lang="en-GB">
                <a:solidFill>
                  <a:srgbClr val="548135"/>
                </a:solidFill>
              </a:rPr>
              <a:t>Outcomes: the educational element</a:t>
            </a:r>
            <a:endParaRPr>
              <a:solidFill>
                <a:srgbClr val="548135"/>
              </a:solidFill>
            </a:endParaRPr>
          </a:p>
        </p:txBody>
      </p:sp>
      <p:sp>
        <p:nvSpPr>
          <p:cNvPr id="382" name="Google Shape;382;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50"/>
              </a:buClr>
              <a:buSzPts val="2800"/>
              <a:buChar char="•"/>
            </a:pPr>
            <a:r>
              <a:rPr lang="en-GB">
                <a:solidFill>
                  <a:srgbClr val="00B050"/>
                </a:solidFill>
              </a:rPr>
              <a:t>Workshops designed to meet student needs</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Scheduled on-line workshop or one-to-one meeting</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Quiz to test knowledge of academic integrity</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Videos by Diane Irving, Stella-Maris Orim, Mary Davis</a:t>
            </a:r>
            <a:endParaRPr/>
          </a:p>
          <a:p>
            <a:pPr indent="0" lvl="1" marL="400050" rtl="0" algn="l">
              <a:lnSpc>
                <a:spcPct val="90000"/>
              </a:lnSpc>
              <a:spcBef>
                <a:spcPts val="500"/>
              </a:spcBef>
              <a:spcAft>
                <a:spcPts val="0"/>
              </a:spcAft>
              <a:buClr>
                <a:schemeClr val="dk1"/>
              </a:buClr>
              <a:buSzPts val="2000"/>
              <a:buNone/>
            </a:pPr>
            <a:r>
              <a:rPr lang="en-GB" sz="2000" u="sng">
                <a:solidFill>
                  <a:schemeClr val="hlink"/>
                </a:solidFill>
                <a:hlinkClick r:id="rId4"/>
              </a:rPr>
              <a:t>https://web.microsoftstream.com/channel/6a600163-95f8-47b8-bff0-2e52db2c68e5</a:t>
            </a:r>
            <a:endParaRPr sz="2000"/>
          </a:p>
          <a:p>
            <a:pPr indent="-228600" lvl="0" marL="228600" rtl="0" algn="l">
              <a:lnSpc>
                <a:spcPct val="90000"/>
              </a:lnSpc>
              <a:spcBef>
                <a:spcPts val="1000"/>
              </a:spcBef>
              <a:spcAft>
                <a:spcPts val="0"/>
              </a:spcAft>
              <a:buClr>
                <a:srgbClr val="00B050"/>
              </a:buClr>
              <a:buSzPts val="1800"/>
              <a:buChar char="•"/>
            </a:pPr>
            <a:r>
              <a:rPr lang="en-GB" sz="1800">
                <a:solidFill>
                  <a:srgbClr val="00B050"/>
                </a:solidFill>
              </a:rPr>
              <a:t>(academic Integrity, Referencing, Using Turnitin, Academic conduct offences)</a:t>
            </a:r>
            <a:endParaRPr/>
          </a:p>
          <a:p>
            <a:pPr indent="0" lvl="1" marL="400050" rtl="0" algn="l">
              <a:lnSpc>
                <a:spcPct val="90000"/>
              </a:lnSpc>
              <a:spcBef>
                <a:spcPts val="500"/>
              </a:spcBef>
              <a:spcAft>
                <a:spcPts val="0"/>
              </a:spcAft>
              <a:buClr>
                <a:schemeClr val="dk1"/>
              </a:buClr>
              <a:buSzPts val="2000"/>
              <a:buNone/>
            </a:pPr>
            <a:r>
              <a:rPr lang="en-GB" sz="2000" u="sng">
                <a:solidFill>
                  <a:schemeClr val="hlink"/>
                </a:solidFill>
                <a:hlinkClick r:id="rId5"/>
              </a:rPr>
              <a:t>https://www.youtube.com/user/izegbua/videos</a:t>
            </a:r>
            <a:endParaRPr sz="2000"/>
          </a:p>
          <a:p>
            <a:pPr indent="-228600" lvl="0" marL="228600" rtl="0" algn="l">
              <a:lnSpc>
                <a:spcPct val="90000"/>
              </a:lnSpc>
              <a:spcBef>
                <a:spcPts val="1000"/>
              </a:spcBef>
              <a:spcAft>
                <a:spcPts val="0"/>
              </a:spcAft>
              <a:buClr>
                <a:srgbClr val="00B050"/>
              </a:buClr>
              <a:buSzPts val="2000"/>
              <a:buChar char="•"/>
            </a:pPr>
            <a:r>
              <a:rPr lang="en-GB" sz="2000">
                <a:solidFill>
                  <a:srgbClr val="00B050"/>
                </a:solidFill>
              </a:rPr>
              <a:t>(7 videos on Avoiding plagiarism – Turnitin editing and resubmitting etc)</a:t>
            </a:r>
            <a:endParaRPr/>
          </a:p>
          <a:p>
            <a:pPr indent="-228600" lvl="0" marL="228600" rtl="0" algn="l">
              <a:lnSpc>
                <a:spcPct val="90000"/>
              </a:lnSpc>
              <a:spcBef>
                <a:spcPts val="1000"/>
              </a:spcBef>
              <a:spcAft>
                <a:spcPts val="0"/>
              </a:spcAft>
              <a:buClr>
                <a:schemeClr val="dk1"/>
              </a:buClr>
              <a:buSzPts val="2000"/>
              <a:buChar char="•"/>
            </a:pPr>
            <a:r>
              <a:rPr lang="en-GB" sz="2000" u="sng">
                <a:solidFill>
                  <a:schemeClr val="hlink"/>
                </a:solidFill>
                <a:hlinkClick r:id="rId6"/>
              </a:rPr>
              <a:t>Video for students on Turnitin by Mary Davis, Oxford Brookes</a:t>
            </a:r>
            <a:endParaRPr sz="20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86" name="Shape 386"/>
        <p:cNvGrpSpPr/>
        <p:nvPr/>
      </p:nvGrpSpPr>
      <p:grpSpPr>
        <a:xfrm>
          <a:off x="0" y="0"/>
          <a:ext cx="0" cy="0"/>
          <a:chOff x="0" y="0"/>
          <a:chExt cx="0" cy="0"/>
        </a:xfrm>
      </p:grpSpPr>
      <p:sp>
        <p:nvSpPr>
          <p:cNvPr id="387" name="Google Shape;387;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4400"/>
              <a:buFont typeface="Calibri"/>
              <a:buNone/>
            </a:pPr>
            <a:r>
              <a:rPr lang="en-GB">
                <a:solidFill>
                  <a:srgbClr val="548135"/>
                </a:solidFill>
              </a:rPr>
              <a:t>Proof-reading guidance</a:t>
            </a:r>
            <a:endParaRPr>
              <a:solidFill>
                <a:srgbClr val="548135"/>
              </a:solidFill>
            </a:endParaRPr>
          </a:p>
        </p:txBody>
      </p:sp>
      <p:sp>
        <p:nvSpPr>
          <p:cNvPr id="388" name="Google Shape;388;p24"/>
          <p:cNvSpPr txBox="1"/>
          <p:nvPr>
            <p:ph idx="1" type="body"/>
          </p:nvPr>
        </p:nvSpPr>
        <p:spPr>
          <a:xfrm>
            <a:off x="838200" y="1825625"/>
            <a:ext cx="10515600" cy="3124444"/>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50"/>
              </a:buClr>
              <a:buSzPts val="2800"/>
              <a:buChar char="•"/>
            </a:pPr>
            <a:r>
              <a:rPr lang="en-GB" sz="2800">
                <a:solidFill>
                  <a:srgbClr val="00B050"/>
                </a:solidFill>
              </a:rPr>
              <a:t>Limit / check who can proof-read</a:t>
            </a:r>
            <a:endParaRPr/>
          </a:p>
          <a:p>
            <a:pPr indent="-228600" lvl="0" marL="228600" rtl="0" algn="l">
              <a:lnSpc>
                <a:spcPct val="90000"/>
              </a:lnSpc>
              <a:spcBef>
                <a:spcPts val="1000"/>
              </a:spcBef>
              <a:spcAft>
                <a:spcPts val="0"/>
              </a:spcAft>
              <a:buClr>
                <a:srgbClr val="00B050"/>
              </a:buClr>
              <a:buSzPts val="2800"/>
              <a:buChar char="•"/>
            </a:pPr>
            <a:r>
              <a:rPr lang="en-GB" sz="2800">
                <a:solidFill>
                  <a:srgbClr val="00B050"/>
                </a:solidFill>
              </a:rPr>
              <a:t>Proof-readers need to follow the guidance</a:t>
            </a:r>
            <a:endParaRPr/>
          </a:p>
          <a:p>
            <a:pPr indent="-228600" lvl="0" marL="228600" rtl="0" algn="l">
              <a:lnSpc>
                <a:spcPct val="90000"/>
              </a:lnSpc>
              <a:spcBef>
                <a:spcPts val="1000"/>
              </a:spcBef>
              <a:spcAft>
                <a:spcPts val="0"/>
              </a:spcAft>
              <a:buClr>
                <a:srgbClr val="00B050"/>
              </a:buClr>
              <a:buSzPts val="2800"/>
              <a:buChar char="•"/>
            </a:pPr>
            <a:r>
              <a:rPr lang="en-GB" sz="2800">
                <a:solidFill>
                  <a:srgbClr val="00B050"/>
                </a:solidFill>
              </a:rPr>
              <a:t>Students required to keep draft of their work before the proof-reading</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Please ask if you’d like a copy</a:t>
            </a:r>
            <a:endParaRPr sz="2800">
              <a:solidFill>
                <a:srgbClr val="00B05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92" name="Shape 392"/>
        <p:cNvGrpSpPr/>
        <p:nvPr/>
      </p:nvGrpSpPr>
      <p:grpSpPr>
        <a:xfrm>
          <a:off x="0" y="0"/>
          <a:ext cx="0" cy="0"/>
          <a:chOff x="0" y="0"/>
          <a:chExt cx="0" cy="0"/>
        </a:xfrm>
      </p:grpSpPr>
      <p:sp>
        <p:nvSpPr>
          <p:cNvPr id="393" name="Google Shape;393;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4400"/>
              <a:buFont typeface="Calibri"/>
              <a:buNone/>
            </a:pPr>
            <a:r>
              <a:rPr lang="en-GB">
                <a:solidFill>
                  <a:srgbClr val="548135"/>
                </a:solidFill>
              </a:rPr>
              <a:t>Turnitin</a:t>
            </a:r>
            <a:endParaRPr>
              <a:solidFill>
                <a:srgbClr val="548135"/>
              </a:solidFill>
            </a:endParaRPr>
          </a:p>
        </p:txBody>
      </p:sp>
      <p:sp>
        <p:nvSpPr>
          <p:cNvPr id="394" name="Google Shape;394;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rgbClr val="00B050"/>
              </a:buClr>
              <a:buSzPts val="2800"/>
              <a:buChar char="•"/>
            </a:pPr>
            <a:r>
              <a:rPr lang="en-GB">
                <a:solidFill>
                  <a:srgbClr val="00B050"/>
                </a:solidFill>
              </a:rPr>
              <a:t>All text-based submissions go through Turnitin </a:t>
            </a:r>
            <a:endParaRPr/>
          </a:p>
          <a:p>
            <a:pPr indent="-228600" lvl="1" marL="685800" rtl="0" algn="l">
              <a:lnSpc>
                <a:spcPct val="90000"/>
              </a:lnSpc>
              <a:spcBef>
                <a:spcPts val="500"/>
              </a:spcBef>
              <a:spcAft>
                <a:spcPts val="0"/>
              </a:spcAft>
              <a:buClr>
                <a:srgbClr val="00B050"/>
              </a:buClr>
              <a:buSzPts val="2400"/>
              <a:buChar char="•"/>
            </a:pPr>
            <a:r>
              <a:rPr lang="en-GB">
                <a:solidFill>
                  <a:srgbClr val="00B050"/>
                </a:solidFill>
              </a:rPr>
              <a:t>Features on Turnitin, similarity score, red flags</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Turnitin Authorship: ~25 License-holders</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Supports detection, evidencing of contract cheating</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Authorship report</a:t>
            </a:r>
            <a:endParaRPr/>
          </a:p>
          <a:p>
            <a:pPr indent="-228600" lvl="1" marL="685800" rtl="0" algn="l">
              <a:lnSpc>
                <a:spcPct val="90000"/>
              </a:lnSpc>
              <a:spcBef>
                <a:spcPts val="500"/>
              </a:spcBef>
              <a:spcAft>
                <a:spcPts val="0"/>
              </a:spcAft>
              <a:buClr>
                <a:srgbClr val="00B050"/>
              </a:buClr>
              <a:buSzPts val="2400"/>
              <a:buChar char="•"/>
            </a:pPr>
            <a:r>
              <a:rPr lang="en-GB">
                <a:solidFill>
                  <a:srgbClr val="00B050"/>
                </a:solidFill>
              </a:rPr>
              <a:t>Analyses portfolio of submitted work for one student</a:t>
            </a:r>
            <a:endParaRPr/>
          </a:p>
          <a:p>
            <a:pPr indent="-228600" lvl="1" marL="685800" rtl="0" algn="l">
              <a:lnSpc>
                <a:spcPct val="90000"/>
              </a:lnSpc>
              <a:spcBef>
                <a:spcPts val="500"/>
              </a:spcBef>
              <a:spcAft>
                <a:spcPts val="0"/>
              </a:spcAft>
              <a:buClr>
                <a:srgbClr val="00B050"/>
              </a:buClr>
              <a:buSzPts val="2400"/>
              <a:buChar char="•"/>
            </a:pPr>
            <a:r>
              <a:rPr lang="en-GB">
                <a:solidFill>
                  <a:srgbClr val="00B050"/>
                </a:solidFill>
              </a:rPr>
              <a:t>Linguistics, metadata, physical properties</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Student submissions: docx if possible not pdf</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Checklists for contract cheating and misuse of AI tools</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Turnitin’s AI – Detector: Currently with limited access, under testing</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98" name="Shape 398"/>
        <p:cNvGrpSpPr/>
        <p:nvPr/>
      </p:nvGrpSpPr>
      <p:grpSpPr>
        <a:xfrm>
          <a:off x="0" y="0"/>
          <a:ext cx="0" cy="0"/>
          <a:chOff x="0" y="0"/>
          <a:chExt cx="0" cy="0"/>
        </a:xfrm>
      </p:grpSpPr>
      <p:sp>
        <p:nvSpPr>
          <p:cNvPr id="399" name="Google Shape;399;p26"/>
          <p:cNvSpPr txBox="1"/>
          <p:nvPr>
            <p:ph type="title"/>
          </p:nvPr>
        </p:nvSpPr>
        <p:spPr>
          <a:xfrm>
            <a:off x="592015" y="298816"/>
            <a:ext cx="10515600" cy="94969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B050"/>
              </a:buClr>
              <a:buSzPts val="4400"/>
              <a:buFont typeface="Calibri"/>
              <a:buNone/>
            </a:pPr>
            <a:r>
              <a:rPr lang="en-GB">
                <a:solidFill>
                  <a:srgbClr val="00B050"/>
                </a:solidFill>
              </a:rPr>
              <a:t>Working with students on integrity</a:t>
            </a:r>
            <a:endParaRPr>
              <a:solidFill>
                <a:srgbClr val="00B050"/>
              </a:solidFill>
            </a:endParaRPr>
          </a:p>
        </p:txBody>
      </p:sp>
      <p:sp>
        <p:nvSpPr>
          <p:cNvPr id="400" name="Google Shape;400;p26"/>
          <p:cNvSpPr txBox="1"/>
          <p:nvPr>
            <p:ph idx="1" type="body"/>
          </p:nvPr>
        </p:nvSpPr>
        <p:spPr>
          <a:xfrm>
            <a:off x="492369" y="1969477"/>
            <a:ext cx="11183815" cy="2154115"/>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50"/>
              </a:buClr>
              <a:buSzPts val="2800"/>
              <a:buChar char="•"/>
            </a:pPr>
            <a:r>
              <a:rPr lang="en-GB">
                <a:solidFill>
                  <a:srgbClr val="00B050"/>
                </a:solidFill>
              </a:rPr>
              <a:t>Students as partners and colleagues</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Students as agents for change</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Students contributing to policies and guidance</a:t>
            </a:r>
            <a:endParaRPr/>
          </a:p>
          <a:p>
            <a:pPr indent="-228600" lvl="0" marL="228600" rtl="0" algn="l">
              <a:lnSpc>
                <a:spcPct val="90000"/>
              </a:lnSpc>
              <a:spcBef>
                <a:spcPts val="1000"/>
              </a:spcBef>
              <a:spcAft>
                <a:spcPts val="0"/>
              </a:spcAft>
              <a:buClr>
                <a:srgbClr val="00B050"/>
              </a:buClr>
              <a:buSzPts val="2800"/>
              <a:buChar char="•"/>
            </a:pPr>
            <a:r>
              <a:rPr lang="en-GB">
                <a:solidFill>
                  <a:srgbClr val="00B050"/>
                </a:solidFill>
              </a:rPr>
              <a:t>Listening to students’ views and perspectives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04" name="Shape 404"/>
        <p:cNvGrpSpPr/>
        <p:nvPr/>
      </p:nvGrpSpPr>
      <p:grpSpPr>
        <a:xfrm>
          <a:off x="0" y="0"/>
          <a:ext cx="0" cy="0"/>
          <a:chOff x="0" y="0"/>
          <a:chExt cx="0" cy="0"/>
        </a:xfrm>
      </p:grpSpPr>
      <p:sp>
        <p:nvSpPr>
          <p:cNvPr id="405" name="Google Shape;405;p27"/>
          <p:cNvSpPr txBox="1"/>
          <p:nvPr>
            <p:ph type="title"/>
          </p:nvPr>
        </p:nvSpPr>
        <p:spPr>
          <a:xfrm>
            <a:off x="561490" y="258117"/>
            <a:ext cx="10515600" cy="6459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B050"/>
              </a:buClr>
              <a:buSzPct val="100000"/>
              <a:buFont typeface="Calibri"/>
              <a:buNone/>
            </a:pPr>
            <a:r>
              <a:rPr lang="en-GB">
                <a:solidFill>
                  <a:srgbClr val="00B050"/>
                </a:solidFill>
              </a:rPr>
              <a:t>Messages to students</a:t>
            </a:r>
            <a:endParaRPr>
              <a:solidFill>
                <a:srgbClr val="00B050"/>
              </a:solidFill>
            </a:endParaRPr>
          </a:p>
        </p:txBody>
      </p:sp>
      <p:sp>
        <p:nvSpPr>
          <p:cNvPr id="406" name="Google Shape;406;p27"/>
          <p:cNvSpPr txBox="1"/>
          <p:nvPr>
            <p:ph idx="1" type="body"/>
          </p:nvPr>
        </p:nvSpPr>
        <p:spPr>
          <a:xfrm>
            <a:off x="492369" y="1327638"/>
            <a:ext cx="11183815" cy="5301762"/>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rgbClr val="00B050"/>
              </a:buClr>
              <a:buSzPts val="2000"/>
              <a:buChar char="•"/>
            </a:pPr>
            <a:r>
              <a:rPr lang="en-GB" sz="2000">
                <a:solidFill>
                  <a:srgbClr val="00B050"/>
                </a:solidFill>
              </a:rPr>
              <a:t>The University provides a lot of high quality support services to help you to succeed, please make use of them rather than relying on poor quality and potentially illegal external services</a:t>
            </a:r>
            <a:endParaRPr/>
          </a:p>
          <a:p>
            <a:pPr indent="-228600" lvl="0" marL="228600" rtl="0" algn="l">
              <a:lnSpc>
                <a:spcPct val="90000"/>
              </a:lnSpc>
              <a:spcBef>
                <a:spcPts val="1000"/>
              </a:spcBef>
              <a:spcAft>
                <a:spcPts val="0"/>
              </a:spcAft>
              <a:buClr>
                <a:srgbClr val="00B050"/>
              </a:buClr>
              <a:buSzPts val="2000"/>
              <a:buChar char="•"/>
            </a:pPr>
            <a:r>
              <a:rPr lang="en-GB" sz="2000">
                <a:solidFill>
                  <a:srgbClr val="00B050"/>
                </a:solidFill>
              </a:rPr>
              <a:t>You are here to learn, please make good use of your time with us, it will shape your future life</a:t>
            </a:r>
            <a:endParaRPr/>
          </a:p>
          <a:p>
            <a:pPr indent="-228600" lvl="0" marL="228600" rtl="0" algn="l">
              <a:lnSpc>
                <a:spcPct val="90000"/>
              </a:lnSpc>
              <a:spcBef>
                <a:spcPts val="1000"/>
              </a:spcBef>
              <a:spcAft>
                <a:spcPts val="0"/>
              </a:spcAft>
              <a:buClr>
                <a:srgbClr val="00B050"/>
              </a:buClr>
              <a:buSzPts val="2000"/>
              <a:buChar char="•"/>
            </a:pPr>
            <a:r>
              <a:rPr lang="en-GB" sz="2000">
                <a:solidFill>
                  <a:srgbClr val="00B050"/>
                </a:solidFill>
              </a:rPr>
              <a:t>Plagiarising, colluding with others, resorting to contract cheating (getting someone else to do your assessments for you) and other forms of cheating are very dangerous, for all these reasons:</a:t>
            </a:r>
            <a:endParaRPr/>
          </a:p>
          <a:p>
            <a:pPr indent="-228600" lvl="1" marL="685800" rtl="0" algn="l">
              <a:lnSpc>
                <a:spcPct val="90000"/>
              </a:lnSpc>
              <a:spcBef>
                <a:spcPts val="500"/>
              </a:spcBef>
              <a:spcAft>
                <a:spcPts val="0"/>
              </a:spcAft>
              <a:buClr>
                <a:srgbClr val="00B050"/>
              </a:buClr>
              <a:buSzPts val="1800"/>
              <a:buChar char="•"/>
            </a:pPr>
            <a:r>
              <a:rPr lang="en-GB" sz="1800">
                <a:solidFill>
                  <a:srgbClr val="00B050"/>
                </a:solidFill>
              </a:rPr>
              <a:t>We now have powerful tools that help us to detect and evidence all forms of academic misconduct – the tools and techniques we use are getting better all the time</a:t>
            </a:r>
            <a:endParaRPr/>
          </a:p>
          <a:p>
            <a:pPr indent="-228600" lvl="1" marL="685800" rtl="0" algn="l">
              <a:lnSpc>
                <a:spcPct val="90000"/>
              </a:lnSpc>
              <a:spcBef>
                <a:spcPts val="500"/>
              </a:spcBef>
              <a:spcAft>
                <a:spcPts val="0"/>
              </a:spcAft>
              <a:buClr>
                <a:srgbClr val="00B050"/>
              </a:buClr>
              <a:buSzPts val="1800"/>
              <a:buChar char="•"/>
            </a:pPr>
            <a:r>
              <a:rPr lang="en-GB" sz="1800">
                <a:solidFill>
                  <a:srgbClr val="00B050"/>
                </a:solidFill>
              </a:rPr>
              <a:t>Those who know a student has cheated may decide to blackmail them or report it to us right now or at any time in the future</a:t>
            </a:r>
            <a:endParaRPr/>
          </a:p>
          <a:p>
            <a:pPr indent="-228600" lvl="1" marL="685800" rtl="0" algn="l">
              <a:lnSpc>
                <a:spcPct val="90000"/>
              </a:lnSpc>
              <a:spcBef>
                <a:spcPts val="500"/>
              </a:spcBef>
              <a:spcAft>
                <a:spcPts val="0"/>
              </a:spcAft>
              <a:buClr>
                <a:srgbClr val="00B050"/>
              </a:buClr>
              <a:buSzPts val="1800"/>
              <a:buChar char="•"/>
            </a:pPr>
            <a:r>
              <a:rPr lang="en-GB" sz="1800">
                <a:solidFill>
                  <a:srgbClr val="00B050"/>
                </a:solidFill>
              </a:rPr>
              <a:t>The University has the power to zeroise any modules and rescind degrees, if cheating is discovered either before or at any time after graduation, it is not worth the risk</a:t>
            </a:r>
            <a:endParaRPr/>
          </a:p>
          <a:p>
            <a:pPr indent="-228600" lvl="1" marL="685800" rtl="0" algn="l">
              <a:lnSpc>
                <a:spcPct val="90000"/>
              </a:lnSpc>
              <a:spcBef>
                <a:spcPts val="500"/>
              </a:spcBef>
              <a:spcAft>
                <a:spcPts val="0"/>
              </a:spcAft>
              <a:buClr>
                <a:srgbClr val="00B050"/>
              </a:buClr>
              <a:buSzPts val="1800"/>
              <a:buChar char="•"/>
            </a:pPr>
            <a:r>
              <a:rPr lang="en-GB" sz="1800">
                <a:solidFill>
                  <a:srgbClr val="00B050"/>
                </a:solidFill>
              </a:rPr>
              <a:t>If you do not complete your own assessments you will have gaps in your learning, knowledge and skills that are likely to be identified by an employer in future, leading to your dismissal</a:t>
            </a:r>
            <a:endParaRPr/>
          </a:p>
          <a:p>
            <a:pPr indent="-228600" lvl="1" marL="685800" rtl="0" algn="l">
              <a:lnSpc>
                <a:spcPct val="90000"/>
              </a:lnSpc>
              <a:spcBef>
                <a:spcPts val="500"/>
              </a:spcBef>
              <a:spcAft>
                <a:spcPts val="0"/>
              </a:spcAft>
              <a:buClr>
                <a:srgbClr val="00B050"/>
              </a:buClr>
              <a:buSzPts val="1800"/>
              <a:buChar char="•"/>
            </a:pPr>
            <a:r>
              <a:rPr lang="en-GB" sz="1800">
                <a:solidFill>
                  <a:srgbClr val="00B050"/>
                </a:solidFill>
              </a:rPr>
              <a:t>Students found to have breached academic integrity during their studies, may become ineligible to register for professional practise when they graduate</a:t>
            </a:r>
            <a:endParaRPr/>
          </a:p>
          <a:p>
            <a:pPr indent="-228600" lvl="1" marL="685800" rtl="0" algn="l">
              <a:lnSpc>
                <a:spcPct val="90000"/>
              </a:lnSpc>
              <a:spcBef>
                <a:spcPts val="500"/>
              </a:spcBef>
              <a:spcAft>
                <a:spcPts val="0"/>
              </a:spcAft>
              <a:buClr>
                <a:srgbClr val="00B050"/>
              </a:buClr>
              <a:buSzPts val="1800"/>
              <a:buChar char="•"/>
            </a:pPr>
            <a:r>
              <a:rPr lang="en-GB" sz="1800">
                <a:solidFill>
                  <a:srgbClr val="00B050"/>
                </a:solidFill>
              </a:rPr>
              <a:t>Students facing allegations of academic misconduct may have delays to their progression and perhaps also their graduation</a:t>
            </a:r>
            <a:endParaRPr/>
          </a:p>
          <a:p>
            <a:pPr indent="-228600" lvl="1" marL="685800" rtl="0" algn="l">
              <a:lnSpc>
                <a:spcPct val="90000"/>
              </a:lnSpc>
              <a:spcBef>
                <a:spcPts val="500"/>
              </a:spcBef>
              <a:spcAft>
                <a:spcPts val="0"/>
              </a:spcAft>
              <a:buClr>
                <a:srgbClr val="00B050"/>
              </a:buClr>
              <a:buSzPts val="1800"/>
              <a:buChar char="•"/>
            </a:pPr>
            <a:r>
              <a:rPr lang="en-GB" sz="1800">
                <a:solidFill>
                  <a:srgbClr val="00B050"/>
                </a:solidFill>
              </a:rPr>
              <a:t>Essay mills do not care about the welfare or education of their student clients and they are known to sell off any personal details they have to the highest bidder</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28"/>
          <p:cNvSpPr txBox="1"/>
          <p:nvPr>
            <p:ph type="title"/>
          </p:nvPr>
        </p:nvSpPr>
        <p:spPr>
          <a:xfrm>
            <a:off x="609600" y="274638"/>
            <a:ext cx="6278488" cy="1143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030A0"/>
              </a:buClr>
              <a:buSzPts val="4400"/>
              <a:buFont typeface="Calibri"/>
              <a:buNone/>
            </a:pPr>
            <a:r>
              <a:rPr lang="en-GB">
                <a:solidFill>
                  <a:srgbClr val="7030A0"/>
                </a:solidFill>
              </a:rPr>
              <a:t>Take home messages</a:t>
            </a:r>
            <a:endParaRPr/>
          </a:p>
        </p:txBody>
      </p:sp>
      <p:sp>
        <p:nvSpPr>
          <p:cNvPr id="413" name="Google Shape;413;p28"/>
          <p:cNvSpPr txBox="1"/>
          <p:nvPr>
            <p:ph idx="1" type="body"/>
          </p:nvPr>
        </p:nvSpPr>
        <p:spPr>
          <a:xfrm>
            <a:off x="609600" y="1772816"/>
            <a:ext cx="6068382" cy="4093915"/>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rgbClr val="0070C0"/>
              </a:buClr>
              <a:buSzPts val="2800"/>
              <a:buChar char="•"/>
            </a:pPr>
            <a:r>
              <a:rPr lang="en-GB">
                <a:solidFill>
                  <a:srgbClr val="0070C0"/>
                </a:solidFill>
              </a:rPr>
              <a:t>Academic integrity underpins quality and standards</a:t>
            </a:r>
            <a:endParaRPr/>
          </a:p>
          <a:p>
            <a:pPr indent="-228600" lvl="0" marL="228600" rtl="0" algn="l">
              <a:lnSpc>
                <a:spcPct val="90000"/>
              </a:lnSpc>
              <a:spcBef>
                <a:spcPts val="1000"/>
              </a:spcBef>
              <a:spcAft>
                <a:spcPts val="0"/>
              </a:spcAft>
              <a:buClr>
                <a:srgbClr val="0070C0"/>
              </a:buClr>
              <a:buSzPts val="2800"/>
              <a:buChar char="•"/>
            </a:pPr>
            <a:r>
              <a:rPr lang="en-GB">
                <a:solidFill>
                  <a:srgbClr val="0070C0"/>
                </a:solidFill>
              </a:rPr>
              <a:t>Everyone within HE is responsible for academic integrity</a:t>
            </a:r>
            <a:endParaRPr/>
          </a:p>
          <a:p>
            <a:pPr indent="-228600" lvl="0" marL="228600" rtl="0" algn="l">
              <a:lnSpc>
                <a:spcPct val="90000"/>
              </a:lnSpc>
              <a:spcBef>
                <a:spcPts val="1000"/>
              </a:spcBef>
              <a:spcAft>
                <a:spcPts val="0"/>
              </a:spcAft>
              <a:buClr>
                <a:srgbClr val="0070C0"/>
              </a:buClr>
              <a:buSzPts val="2800"/>
              <a:buChar char="•"/>
            </a:pPr>
            <a:r>
              <a:rPr lang="en-GB">
                <a:solidFill>
                  <a:srgbClr val="0070C0"/>
                </a:solidFill>
              </a:rPr>
              <a:t>On-going communication and training is essential</a:t>
            </a:r>
            <a:endParaRPr/>
          </a:p>
          <a:p>
            <a:pPr indent="-228600" lvl="0" marL="228600" rtl="0" algn="l">
              <a:lnSpc>
                <a:spcPct val="90000"/>
              </a:lnSpc>
              <a:spcBef>
                <a:spcPts val="1000"/>
              </a:spcBef>
              <a:spcAft>
                <a:spcPts val="0"/>
              </a:spcAft>
              <a:buClr>
                <a:srgbClr val="0070C0"/>
              </a:buClr>
              <a:buSzPts val="2800"/>
              <a:buChar char="•"/>
            </a:pPr>
            <a:r>
              <a:rPr lang="en-GB">
                <a:solidFill>
                  <a:srgbClr val="0070C0"/>
                </a:solidFill>
              </a:rPr>
              <a:t>Focus on education first</a:t>
            </a:r>
            <a:endParaRPr/>
          </a:p>
          <a:p>
            <a:pPr indent="-228600" lvl="0" marL="228600" rtl="0" algn="l">
              <a:lnSpc>
                <a:spcPct val="90000"/>
              </a:lnSpc>
              <a:spcBef>
                <a:spcPts val="1000"/>
              </a:spcBef>
              <a:spcAft>
                <a:spcPts val="0"/>
              </a:spcAft>
              <a:buClr>
                <a:srgbClr val="0070C0"/>
              </a:buClr>
              <a:buSzPts val="2800"/>
              <a:buChar char="•"/>
            </a:pPr>
            <a:r>
              <a:rPr lang="en-GB">
                <a:solidFill>
                  <a:srgbClr val="0070C0"/>
                </a:solidFill>
              </a:rPr>
              <a:t>Students as partners</a:t>
            </a:r>
            <a:endParaRPr/>
          </a:p>
          <a:p>
            <a:pPr indent="-228600" lvl="0" marL="228600" rtl="0" algn="l">
              <a:lnSpc>
                <a:spcPct val="90000"/>
              </a:lnSpc>
              <a:spcBef>
                <a:spcPts val="1000"/>
              </a:spcBef>
              <a:spcAft>
                <a:spcPts val="0"/>
              </a:spcAft>
              <a:buClr>
                <a:srgbClr val="0070C0"/>
              </a:buClr>
              <a:buSzPts val="2800"/>
              <a:buChar char="•"/>
            </a:pPr>
            <a:r>
              <a:rPr lang="en-GB">
                <a:solidFill>
                  <a:srgbClr val="0070C0"/>
                </a:solidFill>
              </a:rPr>
              <a:t>Regular reviews</a:t>
            </a:r>
            <a:endParaRPr/>
          </a:p>
          <a:p>
            <a:pPr indent="-50800" lvl="0" marL="228600" rtl="0" algn="l">
              <a:lnSpc>
                <a:spcPct val="90000"/>
              </a:lnSpc>
              <a:spcBef>
                <a:spcPts val="1000"/>
              </a:spcBef>
              <a:spcAft>
                <a:spcPts val="0"/>
              </a:spcAft>
              <a:buClr>
                <a:schemeClr val="dk1"/>
              </a:buClr>
              <a:buSzPts val="2800"/>
              <a:buNone/>
            </a:pPr>
            <a:r>
              <a:t/>
            </a:r>
            <a:endParaRPr/>
          </a:p>
        </p:txBody>
      </p:sp>
      <p:grpSp>
        <p:nvGrpSpPr>
          <p:cNvPr id="414" name="Google Shape;414;p28"/>
          <p:cNvGrpSpPr/>
          <p:nvPr/>
        </p:nvGrpSpPr>
        <p:grpSpPr>
          <a:xfrm>
            <a:off x="6871688" y="1196754"/>
            <a:ext cx="4035013" cy="4018635"/>
            <a:chOff x="2719904" y="387085"/>
            <a:chExt cx="4035013" cy="4018635"/>
          </a:xfrm>
        </p:grpSpPr>
        <p:sp>
          <p:nvSpPr>
            <p:cNvPr id="415" name="Google Shape;415;p28"/>
            <p:cNvSpPr/>
            <p:nvPr/>
          </p:nvSpPr>
          <p:spPr>
            <a:xfrm>
              <a:off x="2736290" y="387085"/>
              <a:ext cx="4018627" cy="4018627"/>
            </a:xfrm>
            <a:prstGeom prst="pie">
              <a:avLst>
                <a:gd fmla="val 16200000" name="adj1"/>
                <a:gd fmla="val 1800000" name="adj2"/>
              </a:avLst>
            </a:prstGeom>
            <a:solidFill>
              <a:srgbClr val="2F5496"/>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8"/>
            <p:cNvSpPr txBox="1"/>
            <p:nvPr/>
          </p:nvSpPr>
          <p:spPr>
            <a:xfrm>
              <a:off x="4921180" y="1128617"/>
              <a:ext cx="1363462" cy="1339542"/>
            </a:xfrm>
            <a:prstGeom prst="rect">
              <a:avLst/>
            </a:prstGeom>
            <a:noFill/>
            <a:ln>
              <a:noFill/>
            </a:ln>
          </p:spPr>
          <p:txBody>
            <a:bodyPr anchorCtr="0" anchor="ctr" bIns="31750" lIns="31750" spcFirstLastPara="1" rIns="31750" wrap="square" tIns="31750">
              <a:noAutofit/>
            </a:bodyPr>
            <a:lstStyle/>
            <a:p>
              <a:pPr indent="0" lvl="0" marL="0" marR="0" rtl="0" algn="ctr">
                <a:lnSpc>
                  <a:spcPct val="90000"/>
                </a:lnSpc>
                <a:spcBef>
                  <a:spcPts val="0"/>
                </a:spcBef>
                <a:spcAft>
                  <a:spcPts val="0"/>
                </a:spcAft>
                <a:buClr>
                  <a:schemeClr val="lt1"/>
                </a:buClr>
                <a:buSzPts val="2500"/>
                <a:buFont typeface="Calibri"/>
                <a:buNone/>
              </a:pPr>
              <a:r>
                <a:rPr lang="en-GB" sz="2500">
                  <a:solidFill>
                    <a:schemeClr val="lt1"/>
                  </a:solidFill>
                  <a:latin typeface="Calibri"/>
                  <a:ea typeface="Calibri"/>
                  <a:cs typeface="Calibri"/>
                  <a:sym typeface="Calibri"/>
                </a:rPr>
                <a:t>Academic Standards</a:t>
              </a:r>
              <a:endParaRPr/>
            </a:p>
          </p:txBody>
        </p:sp>
        <p:sp>
          <p:nvSpPr>
            <p:cNvPr id="417" name="Google Shape;417;p28"/>
            <p:cNvSpPr/>
            <p:nvPr/>
          </p:nvSpPr>
          <p:spPr>
            <a:xfrm>
              <a:off x="2735014" y="387093"/>
              <a:ext cx="4018627" cy="4018627"/>
            </a:xfrm>
            <a:prstGeom prst="pie">
              <a:avLst>
                <a:gd fmla="val 1800000" name="adj1"/>
                <a:gd fmla="val 9000000" name="adj2"/>
              </a:avLst>
            </a:prstGeom>
            <a:solidFill>
              <a:srgbClr val="6D4EE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8"/>
            <p:cNvSpPr txBox="1"/>
            <p:nvPr/>
          </p:nvSpPr>
          <p:spPr>
            <a:xfrm>
              <a:off x="3835352" y="2922655"/>
              <a:ext cx="1817950" cy="1243860"/>
            </a:xfrm>
            <a:prstGeom prst="rect">
              <a:avLst/>
            </a:prstGeom>
            <a:noFill/>
            <a:ln>
              <a:noFill/>
            </a:ln>
          </p:spPr>
          <p:txBody>
            <a:bodyPr anchorCtr="0" anchor="ctr" bIns="31750" lIns="31750" spcFirstLastPara="1" rIns="31750" wrap="square" tIns="31750">
              <a:noAutofit/>
            </a:bodyPr>
            <a:lstStyle/>
            <a:p>
              <a:pPr indent="0" lvl="0" marL="0" marR="0" rtl="0" algn="ctr">
                <a:lnSpc>
                  <a:spcPct val="90000"/>
                </a:lnSpc>
                <a:spcBef>
                  <a:spcPts val="0"/>
                </a:spcBef>
                <a:spcAft>
                  <a:spcPts val="0"/>
                </a:spcAft>
                <a:buClr>
                  <a:schemeClr val="lt1"/>
                </a:buClr>
                <a:buSzPts val="2500"/>
                <a:buFont typeface="Calibri"/>
                <a:buNone/>
              </a:pPr>
              <a:r>
                <a:rPr lang="en-GB" sz="2500">
                  <a:solidFill>
                    <a:schemeClr val="lt1"/>
                  </a:solidFill>
                  <a:latin typeface="Calibri"/>
                  <a:ea typeface="Calibri"/>
                  <a:cs typeface="Calibri"/>
                  <a:sym typeface="Calibri"/>
                </a:rPr>
                <a:t>Academic integrity</a:t>
              </a:r>
              <a:endParaRPr/>
            </a:p>
          </p:txBody>
        </p:sp>
        <p:sp>
          <p:nvSpPr>
            <p:cNvPr id="419" name="Google Shape;419;p28"/>
            <p:cNvSpPr/>
            <p:nvPr/>
          </p:nvSpPr>
          <p:spPr>
            <a:xfrm>
              <a:off x="2719904" y="387093"/>
              <a:ext cx="4018627" cy="4018627"/>
            </a:xfrm>
            <a:prstGeom prst="pie">
              <a:avLst>
                <a:gd fmla="val 9000000" name="adj1"/>
                <a:gd fmla="val 16200000" name="adj2"/>
              </a:avLst>
            </a:prstGeom>
            <a:solidFill>
              <a:srgbClr val="0070C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8"/>
            <p:cNvSpPr txBox="1"/>
            <p:nvPr/>
          </p:nvSpPr>
          <p:spPr>
            <a:xfrm>
              <a:off x="3150471" y="1176466"/>
              <a:ext cx="1363462" cy="1339542"/>
            </a:xfrm>
            <a:prstGeom prst="rect">
              <a:avLst/>
            </a:prstGeom>
            <a:noFill/>
            <a:ln>
              <a:noFill/>
            </a:ln>
          </p:spPr>
          <p:txBody>
            <a:bodyPr anchorCtr="0" anchor="ctr" bIns="31750" lIns="31750" spcFirstLastPara="1" rIns="31750" wrap="square" tIns="31750">
              <a:noAutofit/>
            </a:bodyPr>
            <a:lstStyle/>
            <a:p>
              <a:pPr indent="0" lvl="0" marL="0" marR="0" rtl="0" algn="ctr">
                <a:lnSpc>
                  <a:spcPct val="90000"/>
                </a:lnSpc>
                <a:spcBef>
                  <a:spcPts val="0"/>
                </a:spcBef>
                <a:spcAft>
                  <a:spcPts val="0"/>
                </a:spcAft>
                <a:buClr>
                  <a:schemeClr val="lt1"/>
                </a:buClr>
                <a:buSzPts val="2500"/>
                <a:buFont typeface="Calibri"/>
                <a:buNone/>
              </a:pPr>
              <a:r>
                <a:rPr lang="en-GB" sz="2500">
                  <a:solidFill>
                    <a:schemeClr val="lt1"/>
                  </a:solidFill>
                  <a:latin typeface="Calibri"/>
                  <a:ea typeface="Calibri"/>
                  <a:cs typeface="Calibri"/>
                  <a:sym typeface="Calibri"/>
                </a:rPr>
                <a:t>Academic Quality</a:t>
              </a:r>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24" name="Shape 424"/>
        <p:cNvGrpSpPr/>
        <p:nvPr/>
      </p:nvGrpSpPr>
      <p:grpSpPr>
        <a:xfrm>
          <a:off x="0" y="0"/>
          <a:ext cx="0" cy="0"/>
          <a:chOff x="0" y="0"/>
          <a:chExt cx="0" cy="0"/>
        </a:xfrm>
      </p:grpSpPr>
      <p:sp>
        <p:nvSpPr>
          <p:cNvPr id="425" name="Google Shape;425;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References</a:t>
            </a:r>
            <a:endParaRPr/>
          </a:p>
        </p:txBody>
      </p:sp>
      <p:sp>
        <p:nvSpPr>
          <p:cNvPr id="426" name="Google Shape;426;p29"/>
          <p:cNvSpPr txBox="1"/>
          <p:nvPr>
            <p:ph idx="1" type="body"/>
          </p:nvPr>
        </p:nvSpPr>
        <p:spPr>
          <a:xfrm>
            <a:off x="838200" y="1834417"/>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00"/>
              </a:buClr>
              <a:buSzPts val="1800"/>
              <a:buNone/>
            </a:pPr>
            <a:r>
              <a:rPr lang="en-GB" sz="1800">
                <a:solidFill>
                  <a:srgbClr val="000000"/>
                </a:solidFill>
                <a:latin typeface="Calibri"/>
                <a:ea typeface="Calibri"/>
                <a:cs typeface="Calibri"/>
                <a:sym typeface="Calibri"/>
              </a:rPr>
              <a:t>Glendinning, I. (2022). Aligning academic quality and standards with academic integrity. In S. E. Eaton, G. Curtis, B. M. Stoesz, K. Rundle, J. Clare, &amp; J. Seeland (Eds.), </a:t>
            </a:r>
            <a:r>
              <a:rPr i="1" lang="en-GB" sz="1800">
                <a:solidFill>
                  <a:srgbClr val="000000"/>
                </a:solidFill>
                <a:latin typeface="Calibri"/>
                <a:ea typeface="Calibri"/>
                <a:cs typeface="Calibri"/>
                <a:sym typeface="Calibri"/>
              </a:rPr>
              <a:t>Contract cheating in higher education: Global perspectives on theory, practice, and policy</a:t>
            </a:r>
            <a:r>
              <a:rPr lang="en-GB" sz="1800">
                <a:solidFill>
                  <a:srgbClr val="000000"/>
                </a:solidFill>
                <a:latin typeface="Calibri"/>
                <a:ea typeface="Calibri"/>
                <a:cs typeface="Calibri"/>
                <a:sym typeface="Calibri"/>
              </a:rPr>
              <a:t>. Palgrave Macmillan, pp. 199-218. DOI: </a:t>
            </a:r>
            <a:r>
              <a:rPr lang="en-GB" sz="1800" u="sng">
                <a:solidFill>
                  <a:srgbClr val="0E55B5"/>
                </a:solidFill>
                <a:latin typeface="Arial"/>
                <a:ea typeface="Arial"/>
                <a:cs typeface="Arial"/>
                <a:sym typeface="Arial"/>
                <a:hlinkClick r:id="rId4">
                  <a:extLst>
                    <a:ext uri="{A12FA001-AC4F-418D-AE19-62706E023703}">
                      <ahyp:hlinkClr val="tx"/>
                    </a:ext>
                  </a:extLst>
                </a:hlinkClick>
              </a:rPr>
              <a:t>10.1007/978-3-031-12680-2</a:t>
            </a:r>
            <a:endParaRPr sz="1800">
              <a:latin typeface="Courier New"/>
              <a:ea typeface="Courier New"/>
              <a:cs typeface="Courier New"/>
              <a:sym typeface="Courier New"/>
            </a:endParaRPr>
          </a:p>
          <a:p>
            <a:pPr indent="0" lvl="0" marL="0" rtl="0" algn="l">
              <a:lnSpc>
                <a:spcPct val="90000"/>
              </a:lnSpc>
              <a:spcBef>
                <a:spcPts val="1000"/>
              </a:spcBef>
              <a:spcAft>
                <a:spcPts val="0"/>
              </a:spcAft>
              <a:buClr>
                <a:srgbClr val="000000"/>
              </a:buClr>
              <a:buSzPts val="1800"/>
              <a:buNone/>
            </a:pPr>
            <a:r>
              <a:rPr lang="en-GB" sz="1800" u="sng">
                <a:solidFill>
                  <a:srgbClr val="000000"/>
                </a:solidFill>
                <a:latin typeface="Calibri"/>
                <a:ea typeface="Calibri"/>
                <a:cs typeface="Calibri"/>
                <a:sym typeface="Calibri"/>
              </a:rPr>
              <a:t>Glendinning, I., Orim, S.M. (2023). Comparison of Institutional Strategies for Academic Integrity in Europe and Eurasia. </a:t>
            </a:r>
            <a:r>
              <a:rPr lang="en-GB" sz="1800">
                <a:solidFill>
                  <a:srgbClr val="000000"/>
                </a:solidFill>
                <a:latin typeface="Calibri"/>
                <a:ea typeface="Calibri"/>
                <a:cs typeface="Calibri"/>
                <a:sym typeface="Calibri"/>
              </a:rPr>
              <a:t>Bjelobaba, S., </a:t>
            </a:r>
            <a:r>
              <a:rPr lang="en-GB" sz="1800">
                <a:solidFill>
                  <a:srgbClr val="002060"/>
                </a:solidFill>
                <a:latin typeface="Calibri"/>
                <a:ea typeface="Calibri"/>
                <a:cs typeface="Calibri"/>
                <a:sym typeface="Calibri"/>
              </a:rPr>
              <a:t>Foltýnek, T., Glendinning, I., Králíková, V., </a:t>
            </a:r>
            <a:r>
              <a:rPr lang="en-GB" sz="1800">
                <a:solidFill>
                  <a:srgbClr val="000000"/>
                </a:solidFill>
                <a:latin typeface="Calibri"/>
                <a:ea typeface="Calibri"/>
                <a:cs typeface="Calibri"/>
                <a:sym typeface="Calibri"/>
              </a:rPr>
              <a:t>Dlabolová, D. (Eds) (2023). </a:t>
            </a:r>
            <a:r>
              <a:rPr i="1" lang="en-GB" sz="1800">
                <a:solidFill>
                  <a:srgbClr val="000000"/>
                </a:solidFill>
                <a:latin typeface="Calibri"/>
                <a:ea typeface="Calibri"/>
                <a:cs typeface="Calibri"/>
                <a:sym typeface="Calibri"/>
              </a:rPr>
              <a:t>Academic Integrity: Broadening Practices, Technologies, and the Role of Students. Springer series: Ethics and Education in Educational Contexts</a:t>
            </a:r>
            <a:r>
              <a:rPr lang="en-GB" sz="1800">
                <a:solidFill>
                  <a:srgbClr val="000000"/>
                </a:solidFill>
                <a:latin typeface="Calibri"/>
                <a:ea typeface="Calibri"/>
                <a:cs typeface="Calibri"/>
                <a:sym typeface="Calibri"/>
              </a:rPr>
              <a:t>, Volume 4, January 2023, pp 29-46.  </a:t>
            </a:r>
            <a:r>
              <a:rPr lang="en-GB" sz="1800">
                <a:solidFill>
                  <a:srgbClr val="666666"/>
                </a:solidFill>
                <a:latin typeface="Quattrocento Sans"/>
                <a:ea typeface="Quattrocento Sans"/>
                <a:cs typeface="Quattrocento Sans"/>
                <a:sym typeface="Quattrocento Sans"/>
              </a:rPr>
              <a:t>DOI: 10.1007/978-3-031-16976-2_3 </a:t>
            </a:r>
            <a:r>
              <a:rPr lang="en-GB" sz="1800" u="sng">
                <a:solidFill>
                  <a:srgbClr val="0000FF"/>
                </a:solidFill>
                <a:latin typeface="Calibri"/>
                <a:ea typeface="Calibri"/>
                <a:cs typeface="Calibri"/>
                <a:sym typeface="Calibri"/>
                <a:hlinkClick r:id="rId5">
                  <a:extLst>
                    <a:ext uri="{A12FA001-AC4F-418D-AE19-62706E023703}">
                      <ahyp:hlinkClr val="tx"/>
                    </a:ext>
                  </a:extLst>
                </a:hlinkClick>
              </a:rPr>
              <a:t>https://doi.org/10.1007/978-3-031-16976-2</a:t>
            </a:r>
            <a:endParaRPr sz="1800">
              <a:latin typeface="Courier New"/>
              <a:ea typeface="Courier New"/>
              <a:cs typeface="Courier New"/>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descr="Abstract blurred public library with bookshelves" id="101" name="Google Shape;101;p3"/>
          <p:cNvPicPr preferRelativeResize="0"/>
          <p:nvPr/>
        </p:nvPicPr>
        <p:blipFill rotWithShape="1">
          <a:blip r:embed="rId3">
            <a:alphaModFix/>
          </a:blip>
          <a:srcRect b="-1" l="16165" r="38503" t="0"/>
          <a:stretch/>
        </p:blipFill>
        <p:spPr>
          <a:xfrm>
            <a:off x="1" y="10"/>
            <a:ext cx="4657344" cy="6857990"/>
          </a:xfrm>
          <a:custGeom>
            <a:rect b="b" l="l" r="r" t="t"/>
            <a:pathLst>
              <a:path extrusionOk="0" h="6858000" w="4657344">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ln>
            <a:noFill/>
          </a:ln>
        </p:spPr>
      </p:pic>
      <p:sp>
        <p:nvSpPr>
          <p:cNvPr id="102" name="Google Shape;102;p3"/>
          <p:cNvSpPr txBox="1"/>
          <p:nvPr>
            <p:ph idx="1" type="body"/>
          </p:nvPr>
        </p:nvSpPr>
        <p:spPr>
          <a:xfrm>
            <a:off x="4871864" y="1679331"/>
            <a:ext cx="6840760" cy="4923692"/>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2E75B5"/>
              </a:buClr>
              <a:buSzPts val="2000"/>
              <a:buChar char="•"/>
            </a:pPr>
            <a:r>
              <a:rPr lang="en-GB" sz="2000">
                <a:solidFill>
                  <a:srgbClr val="2E75B5"/>
                </a:solidFill>
                <a:latin typeface="Calibri"/>
                <a:ea typeface="Calibri"/>
                <a:cs typeface="Calibri"/>
                <a:sym typeface="Calibri"/>
              </a:rPr>
              <a:t>Academic Integrity is about: behaving with honesty and showing respect for others; taking responsibility for your own learning and development; adopting an ethical and professional approach towards work, study and your private life.</a:t>
            </a:r>
            <a:endParaRPr/>
          </a:p>
          <a:p>
            <a:pPr indent="-228600" lvl="0" marL="228600" rtl="0" algn="l">
              <a:lnSpc>
                <a:spcPct val="90000"/>
              </a:lnSpc>
              <a:spcBef>
                <a:spcPts val="1000"/>
              </a:spcBef>
              <a:spcAft>
                <a:spcPts val="0"/>
              </a:spcAft>
              <a:buClr>
                <a:srgbClr val="2E75B5"/>
              </a:buClr>
              <a:buSzPts val="2000"/>
              <a:buChar char="•"/>
            </a:pPr>
            <a:r>
              <a:rPr lang="en-GB" sz="2000">
                <a:solidFill>
                  <a:srgbClr val="2E75B5"/>
                </a:solidFill>
                <a:latin typeface="Calibri"/>
                <a:ea typeface="Calibri"/>
                <a:cs typeface="Calibri"/>
                <a:sym typeface="Calibri"/>
              </a:rPr>
              <a:t>Your assessments have been designed:</a:t>
            </a:r>
            <a:endParaRPr/>
          </a:p>
          <a:p>
            <a:pPr indent="-228600" lvl="1" marL="685800" rtl="0" algn="l">
              <a:lnSpc>
                <a:spcPct val="90000"/>
              </a:lnSpc>
              <a:spcBef>
                <a:spcPts val="500"/>
              </a:spcBef>
              <a:spcAft>
                <a:spcPts val="0"/>
              </a:spcAft>
              <a:buClr>
                <a:srgbClr val="2E75B5"/>
              </a:buClr>
              <a:buSzPts val="2000"/>
              <a:buChar char="•"/>
            </a:pPr>
            <a:r>
              <a:rPr lang="en-GB" sz="2000">
                <a:solidFill>
                  <a:srgbClr val="2E75B5"/>
                </a:solidFill>
              </a:rPr>
              <a:t>To be an integral part of your learning and development</a:t>
            </a:r>
            <a:endParaRPr/>
          </a:p>
          <a:p>
            <a:pPr indent="-228600" lvl="1" marL="685800" rtl="0" algn="l">
              <a:lnSpc>
                <a:spcPct val="90000"/>
              </a:lnSpc>
              <a:spcBef>
                <a:spcPts val="500"/>
              </a:spcBef>
              <a:spcAft>
                <a:spcPts val="0"/>
              </a:spcAft>
              <a:buClr>
                <a:srgbClr val="2E75B5"/>
              </a:buClr>
              <a:buSzPts val="2000"/>
              <a:buChar char="•"/>
            </a:pPr>
            <a:r>
              <a:rPr lang="en-GB" sz="2000">
                <a:solidFill>
                  <a:srgbClr val="2E75B5"/>
                </a:solidFill>
              </a:rPr>
              <a:t>For applying learning, knowledge and skills</a:t>
            </a:r>
            <a:endParaRPr/>
          </a:p>
          <a:p>
            <a:pPr indent="-228600" lvl="1" marL="685800" rtl="0" algn="l">
              <a:lnSpc>
                <a:spcPct val="90000"/>
              </a:lnSpc>
              <a:spcBef>
                <a:spcPts val="500"/>
              </a:spcBef>
              <a:spcAft>
                <a:spcPts val="0"/>
              </a:spcAft>
              <a:buClr>
                <a:srgbClr val="2E75B5"/>
              </a:buClr>
              <a:buSzPts val="2000"/>
              <a:buChar char="•"/>
            </a:pPr>
            <a:r>
              <a:rPr lang="en-GB" sz="2000">
                <a:solidFill>
                  <a:srgbClr val="2E75B5"/>
                </a:solidFill>
              </a:rPr>
              <a:t>To evaluate your learning and understanding</a:t>
            </a:r>
            <a:endParaRPr/>
          </a:p>
          <a:p>
            <a:pPr indent="-228600" lvl="1" marL="685800" rtl="0" algn="l">
              <a:lnSpc>
                <a:spcPct val="90000"/>
              </a:lnSpc>
              <a:spcBef>
                <a:spcPts val="500"/>
              </a:spcBef>
              <a:spcAft>
                <a:spcPts val="0"/>
              </a:spcAft>
              <a:buClr>
                <a:srgbClr val="2E75B5"/>
              </a:buClr>
              <a:buSzPts val="2000"/>
              <a:buChar char="•"/>
            </a:pPr>
            <a:r>
              <a:rPr lang="en-GB" sz="2000">
                <a:solidFill>
                  <a:srgbClr val="2E75B5"/>
                </a:solidFill>
              </a:rPr>
              <a:t>To provide constructive feedback on how you can improve</a:t>
            </a:r>
            <a:endParaRPr/>
          </a:p>
          <a:p>
            <a:pPr indent="-228600" lvl="1" marL="685800" rtl="0" algn="l">
              <a:lnSpc>
                <a:spcPct val="90000"/>
              </a:lnSpc>
              <a:spcBef>
                <a:spcPts val="500"/>
              </a:spcBef>
              <a:spcAft>
                <a:spcPts val="0"/>
              </a:spcAft>
              <a:buClr>
                <a:srgbClr val="2E75B5"/>
              </a:buClr>
              <a:buSzPts val="2000"/>
              <a:buChar char="•"/>
            </a:pPr>
            <a:r>
              <a:rPr lang="en-GB" sz="2000">
                <a:solidFill>
                  <a:srgbClr val="2E75B5"/>
                </a:solidFill>
              </a:rPr>
              <a:t>For praising, encouraging and rewarding excellence</a:t>
            </a:r>
            <a:endParaRPr/>
          </a:p>
          <a:p>
            <a:pPr indent="-228600" lvl="1" marL="685800" rtl="0" algn="l">
              <a:lnSpc>
                <a:spcPct val="90000"/>
              </a:lnSpc>
              <a:spcBef>
                <a:spcPts val="500"/>
              </a:spcBef>
              <a:spcAft>
                <a:spcPts val="0"/>
              </a:spcAft>
              <a:buClr>
                <a:srgbClr val="2E75B5"/>
              </a:buClr>
              <a:buSzPts val="2000"/>
              <a:buChar char="•"/>
            </a:pPr>
            <a:r>
              <a:rPr lang="en-GB" sz="2000">
                <a:solidFill>
                  <a:srgbClr val="2E75B5"/>
                </a:solidFill>
              </a:rPr>
              <a:t>To evidence your achievements</a:t>
            </a:r>
            <a:endParaRPr/>
          </a:p>
          <a:p>
            <a:pPr indent="-228600" lvl="1" marL="685800" rtl="0" algn="l">
              <a:lnSpc>
                <a:spcPct val="90000"/>
              </a:lnSpc>
              <a:spcBef>
                <a:spcPts val="500"/>
              </a:spcBef>
              <a:spcAft>
                <a:spcPts val="0"/>
              </a:spcAft>
              <a:buClr>
                <a:srgbClr val="2E75B5"/>
              </a:buClr>
              <a:buSzPts val="2000"/>
              <a:buChar char="•"/>
            </a:pPr>
            <a:r>
              <a:rPr lang="en-GB" sz="2000">
                <a:solidFill>
                  <a:srgbClr val="2E75B5"/>
                </a:solidFill>
              </a:rPr>
              <a:t>To contribute to your qualification grade</a:t>
            </a:r>
            <a:endParaRPr/>
          </a:p>
        </p:txBody>
      </p:sp>
      <p:sp>
        <p:nvSpPr>
          <p:cNvPr id="103" name="Google Shape;103;p3"/>
          <p:cNvSpPr txBox="1"/>
          <p:nvPr/>
        </p:nvSpPr>
        <p:spPr>
          <a:xfrm>
            <a:off x="5166689" y="476672"/>
            <a:ext cx="6251110" cy="973443"/>
          </a:xfrm>
          <a:prstGeom prst="rect">
            <a:avLst/>
          </a:prstGeom>
          <a:noFill/>
          <a:ln>
            <a:noFill/>
          </a:ln>
        </p:spPr>
        <p:txBody>
          <a:bodyPr anchorCtr="0" anchor="b" bIns="45700" lIns="91425" spcFirstLastPara="1" rIns="91425" wrap="square" tIns="45700">
            <a:normAutofit fontScale="85000" lnSpcReduction="20000"/>
          </a:bodyPr>
          <a:lstStyle/>
          <a:p>
            <a:pPr indent="0" lvl="0" marL="0" marR="0" rtl="0" algn="ctr">
              <a:lnSpc>
                <a:spcPct val="90000"/>
              </a:lnSpc>
              <a:spcBef>
                <a:spcPts val="0"/>
              </a:spcBef>
              <a:spcAft>
                <a:spcPts val="0"/>
              </a:spcAft>
              <a:buClr>
                <a:srgbClr val="2E75B5"/>
              </a:buClr>
              <a:buSzPct val="100000"/>
              <a:buFont typeface="Calibri"/>
              <a:buNone/>
            </a:pPr>
            <a:r>
              <a:rPr lang="en-GB" sz="5400">
                <a:solidFill>
                  <a:srgbClr val="2E75B5"/>
                </a:solidFill>
                <a:latin typeface="Calibri"/>
                <a:ea typeface="Calibri"/>
                <a:cs typeface="Calibri"/>
                <a:sym typeface="Calibri"/>
              </a:rPr>
              <a:t>Academic Integrity</a:t>
            </a:r>
            <a:endParaRPr/>
          </a:p>
          <a:p>
            <a:pPr indent="0" lvl="0" marL="0" marR="0" rtl="0" algn="ctr">
              <a:lnSpc>
                <a:spcPct val="90000"/>
              </a:lnSpc>
              <a:spcBef>
                <a:spcPts val="0"/>
              </a:spcBef>
              <a:spcAft>
                <a:spcPts val="0"/>
              </a:spcAft>
              <a:buClr>
                <a:srgbClr val="2E75B5"/>
              </a:buClr>
              <a:buSzPct val="100000"/>
              <a:buFont typeface="Calibri"/>
              <a:buNone/>
            </a:pPr>
            <a:r>
              <a:rPr lang="en-GB" sz="3400">
                <a:solidFill>
                  <a:srgbClr val="2E75B5"/>
                </a:solidFill>
                <a:latin typeface="Calibri"/>
                <a:ea typeface="Calibri"/>
                <a:cs typeface="Calibri"/>
                <a:sym typeface="Calibri"/>
              </a:rPr>
              <a:t>for use with students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graphicFrame>
        <p:nvGraphicFramePr>
          <p:cNvPr id="108" name="Google Shape;108;p4"/>
          <p:cNvGraphicFramePr/>
          <p:nvPr/>
        </p:nvGraphicFramePr>
        <p:xfrm>
          <a:off x="695400" y="44624"/>
          <a:ext cx="10961218" cy="6165685"/>
        </p:xfrm>
        <a:graphic>
          <a:graphicData uri="http://schemas.openxmlformats.org/presentationml/2006/ole">
            <mc:AlternateContent>
              <mc:Choice Requires="v">
                <p:oleObj r:id="rId4" imgH="6165685" imgW="10961218" progId="PowerPoint.Slide.12" spid="_x0000_s1">
                  <p:embed/>
                </p:oleObj>
              </mc:Choice>
              <mc:Fallback>
                <p:oleObj r:id="rId5" imgH="6165685" imgW="10961218" progId="PowerPoint.Slide.12">
                  <p:embed/>
                  <p:pic>
                    <p:nvPicPr>
                      <p:cNvPr id="108" name="Google Shape;108;p4"/>
                      <p:cNvPicPr preferRelativeResize="0"/>
                      <p:nvPr/>
                    </p:nvPicPr>
                    <p:blipFill rotWithShape="1">
                      <a:blip r:embed="rId6">
                        <a:alphaModFix/>
                      </a:blip>
                      <a:srcRect b="0" l="0" r="0" t="0"/>
                      <a:stretch/>
                    </p:blipFill>
                    <p:spPr>
                      <a:xfrm>
                        <a:off x="695400" y="44624"/>
                        <a:ext cx="10961218" cy="6165685"/>
                      </a:xfrm>
                      <a:prstGeom prst="rect">
                        <a:avLst/>
                      </a:prstGeom>
                      <a:noFill/>
                      <a:ln>
                        <a:noFill/>
                      </a:ln>
                    </p:spPr>
                  </p:pic>
                </p:oleObj>
              </mc:Fallback>
            </mc:AlternateContent>
          </a:graphicData>
        </a:graphic>
      </p:graphicFrame>
      <p:sp>
        <p:nvSpPr>
          <p:cNvPr id="109" name="Google Shape;109;p4"/>
          <p:cNvSpPr txBox="1"/>
          <p:nvPr/>
        </p:nvSpPr>
        <p:spPr>
          <a:xfrm>
            <a:off x="911424" y="6309320"/>
            <a:ext cx="7200800"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400">
                <a:solidFill>
                  <a:schemeClr val="dk1"/>
                </a:solidFill>
                <a:latin typeface="Calibri"/>
                <a:ea typeface="Calibri"/>
                <a:cs typeface="Calibri"/>
                <a:sym typeface="Calibri"/>
              </a:rPr>
              <a:t>SCOPE OF ACADEMIC INTEGRITY POLICIES </a:t>
            </a:r>
            <a:r>
              <a:rPr lang="en-GB" sz="1400">
                <a:solidFill>
                  <a:schemeClr val="dk1"/>
                </a:solidFill>
                <a:latin typeface="Calibri"/>
                <a:ea typeface="Calibri"/>
                <a:cs typeface="Calibri"/>
                <a:sym typeface="Calibri"/>
              </a:rPr>
              <a:t>(Glendinning, 2022, p. 208.)</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3" name="Shape 113"/>
        <p:cNvGrpSpPr/>
        <p:nvPr/>
      </p:nvGrpSpPr>
      <p:grpSpPr>
        <a:xfrm>
          <a:off x="0" y="0"/>
          <a:ext cx="0" cy="0"/>
          <a:chOff x="0" y="0"/>
          <a:chExt cx="0" cy="0"/>
        </a:xfrm>
      </p:grpSpPr>
      <p:sp>
        <p:nvSpPr>
          <p:cNvPr id="114" name="Google Shape;11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2E75B5"/>
              </a:buClr>
              <a:buSzPts val="4400"/>
              <a:buFont typeface="Calibri"/>
              <a:buNone/>
            </a:pPr>
            <a:r>
              <a:rPr lang="en-GB">
                <a:solidFill>
                  <a:srgbClr val="2E75B5"/>
                </a:solidFill>
              </a:rPr>
              <a:t>Academic Integrity Strategy</a:t>
            </a:r>
            <a:endParaRPr>
              <a:solidFill>
                <a:srgbClr val="2E75B5"/>
              </a:solidFill>
            </a:endParaRPr>
          </a:p>
        </p:txBody>
      </p:sp>
      <p:sp>
        <p:nvSpPr>
          <p:cNvPr id="115" name="Google Shape;115;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F0"/>
              </a:buClr>
              <a:buSzPts val="2800"/>
              <a:buChar char="•"/>
            </a:pPr>
            <a:r>
              <a:rPr lang="en-GB">
                <a:solidFill>
                  <a:srgbClr val="00B0F0"/>
                </a:solidFill>
              </a:rPr>
              <a:t>Academic Integrity underpins quality and standards</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Consistent approach</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Supported by clear guidance and training for all</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Education-led</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Steering group monitoring</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Use of statistics to understand and improve</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Working with students</a:t>
            </a:r>
            <a:endParaRPr/>
          </a:p>
          <a:p>
            <a:pPr indent="-228600" lvl="0" marL="228600" rtl="0" algn="l">
              <a:lnSpc>
                <a:spcPct val="90000"/>
              </a:lnSpc>
              <a:spcBef>
                <a:spcPts val="1000"/>
              </a:spcBef>
              <a:spcAft>
                <a:spcPts val="0"/>
              </a:spcAft>
              <a:buClr>
                <a:srgbClr val="00B0F0"/>
              </a:buClr>
              <a:buSzPts val="2800"/>
              <a:buChar char="•"/>
            </a:pPr>
            <a:r>
              <a:rPr lang="en-GB">
                <a:solidFill>
                  <a:srgbClr val="00B0F0"/>
                </a:solidFill>
              </a:rPr>
              <a:t>Pro-activity – research and development</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9" name="Shape 119"/>
        <p:cNvGrpSpPr/>
        <p:nvPr/>
      </p:nvGrpSpPr>
      <p:grpSpPr>
        <a:xfrm>
          <a:off x="0" y="0"/>
          <a:ext cx="0" cy="0"/>
          <a:chOff x="0" y="0"/>
          <a:chExt cx="0" cy="0"/>
        </a:xfrm>
      </p:grpSpPr>
      <p:sp>
        <p:nvSpPr>
          <p:cNvPr id="120" name="Google Shape;120;p6"/>
          <p:cNvSpPr txBox="1"/>
          <p:nvPr>
            <p:ph idx="4294967295" type="title"/>
          </p:nvPr>
        </p:nvSpPr>
        <p:spPr>
          <a:xfrm>
            <a:off x="149469" y="5061010"/>
            <a:ext cx="5468816"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030A0"/>
              </a:buClr>
              <a:buSzPts val="4400"/>
              <a:buFont typeface="Calibri"/>
              <a:buNone/>
            </a:pPr>
            <a:r>
              <a:rPr lang="en-GB">
                <a:solidFill>
                  <a:srgbClr val="7030A0"/>
                </a:solidFill>
              </a:rPr>
              <a:t>Education for Academic Integrity</a:t>
            </a:r>
            <a:endParaRPr>
              <a:solidFill>
                <a:srgbClr val="7030A0"/>
              </a:solidFill>
            </a:endParaRPr>
          </a:p>
        </p:txBody>
      </p:sp>
      <p:grpSp>
        <p:nvGrpSpPr>
          <p:cNvPr id="121" name="Google Shape;121;p6"/>
          <p:cNvGrpSpPr/>
          <p:nvPr/>
        </p:nvGrpSpPr>
        <p:grpSpPr>
          <a:xfrm>
            <a:off x="3525925" y="1137207"/>
            <a:ext cx="7409279" cy="5540504"/>
            <a:chOff x="413448" y="2999"/>
            <a:chExt cx="7409279" cy="5540504"/>
          </a:xfrm>
        </p:grpSpPr>
        <p:sp>
          <p:nvSpPr>
            <p:cNvPr id="122" name="Google Shape;122;p6"/>
            <p:cNvSpPr/>
            <p:nvPr/>
          </p:nvSpPr>
          <p:spPr>
            <a:xfrm rot="5400000">
              <a:off x="3525293" y="136500"/>
              <a:ext cx="2053864" cy="1786861"/>
            </a:xfrm>
            <a:prstGeom prst="hexagon">
              <a:avLst>
                <a:gd fmla="val 25000" name="adj"/>
                <a:gd fmla="val 115470" name="vf"/>
              </a:avLst>
            </a:prstGeom>
            <a:solidFill>
              <a:srgbClr val="0070C0"/>
            </a:solidFill>
            <a:ln cap="flat" cmpd="sng" w="12700">
              <a:solidFill>
                <a:srgbClr val="00B050"/>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6"/>
            <p:cNvSpPr txBox="1"/>
            <p:nvPr/>
          </p:nvSpPr>
          <p:spPr>
            <a:xfrm>
              <a:off x="3937246" y="323059"/>
              <a:ext cx="1229957" cy="1413744"/>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Induction  quiz, video, diagnostic writing</a:t>
              </a:r>
              <a:endParaRPr/>
            </a:p>
          </p:txBody>
        </p:sp>
        <p:sp>
          <p:nvSpPr>
            <p:cNvPr id="124" name="Google Shape;124;p6"/>
            <p:cNvSpPr/>
            <p:nvPr/>
          </p:nvSpPr>
          <p:spPr>
            <a:xfrm>
              <a:off x="5469141" y="413772"/>
              <a:ext cx="2353586" cy="123231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6"/>
            <p:cNvSpPr txBox="1"/>
            <p:nvPr/>
          </p:nvSpPr>
          <p:spPr>
            <a:xfrm>
              <a:off x="5469141" y="413772"/>
              <a:ext cx="2353586" cy="1232318"/>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1E4E79"/>
                </a:buClr>
                <a:buSzPts val="1600"/>
                <a:buFont typeface="Calibri"/>
                <a:buNone/>
              </a:pPr>
              <a:r>
                <a:rPr lang="en-GB" sz="1600">
                  <a:solidFill>
                    <a:srgbClr val="1E4E79"/>
                  </a:solidFill>
                  <a:latin typeface="Calibri"/>
                  <a:ea typeface="Calibri"/>
                  <a:cs typeface="Calibri"/>
                  <a:sym typeface="Calibri"/>
                </a:rPr>
                <a:t>Initial education about academic integrity and ethical conduct – don’t forget late arrivals</a:t>
              </a:r>
              <a:endParaRPr/>
            </a:p>
          </p:txBody>
        </p:sp>
        <p:sp>
          <p:nvSpPr>
            <p:cNvPr id="126" name="Google Shape;126;p6"/>
            <p:cNvSpPr/>
            <p:nvPr/>
          </p:nvSpPr>
          <p:spPr>
            <a:xfrm rot="5400000">
              <a:off x="1595483" y="172114"/>
              <a:ext cx="2053864" cy="1786861"/>
            </a:xfrm>
            <a:prstGeom prst="hexagon">
              <a:avLst>
                <a:gd fmla="val 25000" name="adj"/>
                <a:gd fmla="val 115470" name="vf"/>
              </a:avLst>
            </a:prstGeom>
            <a:solidFill>
              <a:srgbClr val="00B0F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
            <p:cNvSpPr txBox="1"/>
            <p:nvPr/>
          </p:nvSpPr>
          <p:spPr>
            <a:xfrm>
              <a:off x="2007436" y="358673"/>
              <a:ext cx="1229957" cy="141374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000"/>
                <a:buFont typeface="Calibri"/>
                <a:buNone/>
              </a:pPr>
              <a:r>
                <a:rPr lang="en-GB" sz="2000">
                  <a:solidFill>
                    <a:schemeClr val="lt1"/>
                  </a:solidFill>
                  <a:latin typeface="Calibri"/>
                  <a:ea typeface="Calibri"/>
                  <a:cs typeface="Calibri"/>
                  <a:sym typeface="Calibri"/>
                </a:rPr>
                <a:t>Pre-arrival guidance on academic integrity</a:t>
              </a:r>
              <a:endParaRPr/>
            </a:p>
          </p:txBody>
        </p:sp>
        <p:sp>
          <p:nvSpPr>
            <p:cNvPr id="128" name="Google Shape;128;p6"/>
            <p:cNvSpPr/>
            <p:nvPr/>
          </p:nvSpPr>
          <p:spPr>
            <a:xfrm rot="5400000">
              <a:off x="2572060" y="1879820"/>
              <a:ext cx="2053864" cy="1786861"/>
            </a:xfrm>
            <a:prstGeom prst="hexagon">
              <a:avLst>
                <a:gd fmla="val 25000" name="adj"/>
                <a:gd fmla="val 115470" name="vf"/>
              </a:avLst>
            </a:prstGeom>
            <a:solidFill>
              <a:srgbClr val="B686D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
            <p:cNvSpPr txBox="1"/>
            <p:nvPr/>
          </p:nvSpPr>
          <p:spPr>
            <a:xfrm>
              <a:off x="2984013" y="2066379"/>
              <a:ext cx="1229957" cy="141374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Library skills, finding and  understanding academic sources</a:t>
              </a:r>
              <a:endParaRPr/>
            </a:p>
          </p:txBody>
        </p:sp>
        <p:sp>
          <p:nvSpPr>
            <p:cNvPr id="130" name="Google Shape;130;p6"/>
            <p:cNvSpPr/>
            <p:nvPr/>
          </p:nvSpPr>
          <p:spPr>
            <a:xfrm>
              <a:off x="413448" y="2157092"/>
              <a:ext cx="2218173" cy="123231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6"/>
            <p:cNvSpPr txBox="1"/>
            <p:nvPr/>
          </p:nvSpPr>
          <p:spPr>
            <a:xfrm>
              <a:off x="413448" y="2157092"/>
              <a:ext cx="2218173" cy="1232318"/>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7030A0"/>
                </a:buClr>
                <a:buSzPts val="1600"/>
                <a:buFont typeface="Calibri"/>
                <a:buNone/>
              </a:pPr>
              <a:r>
                <a:rPr lang="en-GB" sz="1600">
                  <a:solidFill>
                    <a:srgbClr val="7030A0"/>
                  </a:solidFill>
                  <a:latin typeface="Calibri"/>
                  <a:ea typeface="Calibri"/>
                  <a:cs typeface="Calibri"/>
                  <a:sym typeface="Calibri"/>
                </a:rPr>
                <a:t>Training on academic writing, ethical and study skills throughout study, all semesters, all years, building knowledge and skills</a:t>
              </a:r>
              <a:endParaRPr/>
            </a:p>
          </p:txBody>
        </p:sp>
        <p:sp>
          <p:nvSpPr>
            <p:cNvPr id="132" name="Google Shape;132;p6"/>
            <p:cNvSpPr/>
            <p:nvPr/>
          </p:nvSpPr>
          <p:spPr>
            <a:xfrm rot="5400000">
              <a:off x="4501871" y="1879820"/>
              <a:ext cx="2053864" cy="1786861"/>
            </a:xfrm>
            <a:prstGeom prst="hexagon">
              <a:avLst>
                <a:gd fmla="val 25000" name="adj"/>
                <a:gd fmla="val 115470" name="vf"/>
              </a:avLst>
            </a:prstGeom>
            <a:solidFill>
              <a:srgbClr val="2121F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
            <p:cNvSpPr txBox="1"/>
            <p:nvPr/>
          </p:nvSpPr>
          <p:spPr>
            <a:xfrm>
              <a:off x="4913824" y="2066379"/>
              <a:ext cx="1229957" cy="141374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Academic writing, referencing, paraphrasing, critical thinking</a:t>
              </a:r>
              <a:endParaRPr/>
            </a:p>
          </p:txBody>
        </p:sp>
        <p:sp>
          <p:nvSpPr>
            <p:cNvPr id="134" name="Google Shape;134;p6"/>
            <p:cNvSpPr/>
            <p:nvPr/>
          </p:nvSpPr>
          <p:spPr>
            <a:xfrm rot="5400000">
              <a:off x="3540662" y="3623140"/>
              <a:ext cx="2053864" cy="1786861"/>
            </a:xfrm>
            <a:prstGeom prst="hexagon">
              <a:avLst>
                <a:gd fmla="val 25000" name="adj"/>
                <a:gd fmla="val 115470" name="vf"/>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6"/>
            <p:cNvSpPr txBox="1"/>
            <p:nvPr/>
          </p:nvSpPr>
          <p:spPr>
            <a:xfrm>
              <a:off x="3952615" y="3809699"/>
              <a:ext cx="1229957" cy="1413744"/>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Clr>
                  <a:schemeClr val="lt1"/>
                </a:buClr>
                <a:buSzPts val="1600"/>
                <a:buFont typeface="Calibri"/>
                <a:buNone/>
              </a:pPr>
              <a:r>
                <a:rPr lang="en-GB" sz="1600">
                  <a:solidFill>
                    <a:schemeClr val="lt1"/>
                  </a:solidFill>
                  <a:latin typeface="Calibri"/>
                  <a:ea typeface="Calibri"/>
                  <a:cs typeface="Calibri"/>
                  <a:sym typeface="Calibri"/>
                </a:rPr>
                <a:t>Action plan, monitoring and support</a:t>
              </a:r>
              <a:endParaRPr/>
            </a:p>
          </p:txBody>
        </p:sp>
        <p:sp>
          <p:nvSpPr>
            <p:cNvPr id="136" name="Google Shape;136;p6"/>
            <p:cNvSpPr/>
            <p:nvPr/>
          </p:nvSpPr>
          <p:spPr>
            <a:xfrm>
              <a:off x="5515247" y="3900412"/>
              <a:ext cx="2292112" cy="123231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6"/>
            <p:cNvSpPr txBox="1"/>
            <p:nvPr/>
          </p:nvSpPr>
          <p:spPr>
            <a:xfrm>
              <a:off x="5515247" y="3900412"/>
              <a:ext cx="2292112" cy="1232318"/>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00B050"/>
                </a:buClr>
                <a:buSzPts val="1600"/>
                <a:buFont typeface="Calibri"/>
                <a:buNone/>
              </a:pPr>
              <a:r>
                <a:rPr lang="en-GB" sz="1600">
                  <a:solidFill>
                    <a:srgbClr val="00B050"/>
                  </a:solidFill>
                  <a:latin typeface="Calibri"/>
                  <a:ea typeface="Calibri"/>
                  <a:cs typeface="Calibri"/>
                  <a:sym typeface="Calibri"/>
                </a:rPr>
                <a:t>Corrective guidance and support following academic misconduct</a:t>
              </a:r>
              <a:endParaRPr/>
            </a:p>
          </p:txBody>
        </p:sp>
        <p:sp>
          <p:nvSpPr>
            <p:cNvPr id="138" name="Google Shape;138;p6"/>
            <p:cNvSpPr/>
            <p:nvPr/>
          </p:nvSpPr>
          <p:spPr>
            <a:xfrm rot="5400000">
              <a:off x="1610851" y="3623140"/>
              <a:ext cx="2053864" cy="1786861"/>
            </a:xfrm>
            <a:prstGeom prst="hexagon">
              <a:avLst>
                <a:gd fmla="val 25000" name="adj"/>
                <a:gd fmla="val 115470" name="vf"/>
              </a:avLst>
            </a:prstGeom>
            <a:solidFill>
              <a:srgbClr val="92D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6"/>
            <p:cNvSpPr txBox="1"/>
            <p:nvPr/>
          </p:nvSpPr>
          <p:spPr>
            <a:xfrm>
              <a:off x="2022804" y="3809699"/>
              <a:ext cx="1229957" cy="141374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2300"/>
                <a:buFont typeface="Calibri"/>
                <a:buNone/>
              </a:pPr>
              <a:r>
                <a:rPr lang="en-GB" sz="2300">
                  <a:solidFill>
                    <a:schemeClr val="lt1"/>
                  </a:solidFill>
                  <a:latin typeface="Calibri"/>
                  <a:ea typeface="Calibri"/>
                  <a:cs typeface="Calibri"/>
                  <a:sym typeface="Calibri"/>
                </a:rPr>
                <a:t>Tutorial specific to student’s needs</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3" name="Shape 143"/>
        <p:cNvGrpSpPr/>
        <p:nvPr/>
      </p:nvGrpSpPr>
      <p:grpSpPr>
        <a:xfrm>
          <a:off x="0" y="0"/>
          <a:ext cx="0" cy="0"/>
          <a:chOff x="0" y="0"/>
          <a:chExt cx="0" cy="0"/>
        </a:xfrm>
      </p:grpSpPr>
      <p:sp>
        <p:nvSpPr>
          <p:cNvPr id="144" name="Google Shape;14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548135"/>
              </a:buClr>
              <a:buSzPts val="4400"/>
              <a:buFont typeface="Calibri"/>
              <a:buNone/>
            </a:pPr>
            <a:r>
              <a:rPr lang="en-GB">
                <a:solidFill>
                  <a:srgbClr val="548135"/>
                </a:solidFill>
              </a:rPr>
              <a:t>Research Integrity</a:t>
            </a:r>
            <a:endParaRPr>
              <a:solidFill>
                <a:srgbClr val="548135"/>
              </a:solidFill>
            </a:endParaRPr>
          </a:p>
        </p:txBody>
      </p:sp>
      <p:sp>
        <p:nvSpPr>
          <p:cNvPr id="145" name="Google Shape;14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rgbClr val="548135"/>
              </a:buClr>
              <a:buSzPts val="2800"/>
              <a:buChar char="•"/>
            </a:pPr>
            <a:r>
              <a:rPr lang="en-GB">
                <a:solidFill>
                  <a:srgbClr val="548135"/>
                </a:solidFill>
              </a:rPr>
              <a:t>Research Degree Quality Assurance and approval process</a:t>
            </a:r>
            <a:endParaRPr/>
          </a:p>
          <a:p>
            <a:pPr indent="-228600" lvl="0" marL="228600" rtl="0" algn="l">
              <a:lnSpc>
                <a:spcPct val="90000"/>
              </a:lnSpc>
              <a:spcBef>
                <a:spcPts val="1000"/>
              </a:spcBef>
              <a:spcAft>
                <a:spcPts val="0"/>
              </a:spcAft>
              <a:buClr>
                <a:srgbClr val="548135"/>
              </a:buClr>
              <a:buSzPts val="2800"/>
              <a:buChar char="•"/>
            </a:pPr>
            <a:r>
              <a:rPr lang="en-GB">
                <a:solidFill>
                  <a:srgbClr val="548135"/>
                </a:solidFill>
              </a:rPr>
              <a:t>Ethical approval process</a:t>
            </a:r>
            <a:endParaRPr/>
          </a:p>
          <a:p>
            <a:pPr indent="-228600" lvl="0" marL="228600" rtl="0" algn="l">
              <a:lnSpc>
                <a:spcPct val="90000"/>
              </a:lnSpc>
              <a:spcBef>
                <a:spcPts val="1000"/>
              </a:spcBef>
              <a:spcAft>
                <a:spcPts val="0"/>
              </a:spcAft>
              <a:buClr>
                <a:srgbClr val="548135"/>
              </a:buClr>
              <a:buSzPts val="2800"/>
              <a:buChar char="•"/>
            </a:pPr>
            <a:r>
              <a:rPr lang="en-GB">
                <a:solidFill>
                  <a:srgbClr val="548135"/>
                </a:solidFill>
              </a:rPr>
              <a:t>Research conduct procedures</a:t>
            </a:r>
            <a:endParaRPr/>
          </a:p>
          <a:p>
            <a:pPr indent="-228600" lvl="0" marL="228600" rtl="0" algn="l">
              <a:lnSpc>
                <a:spcPct val="90000"/>
              </a:lnSpc>
              <a:spcBef>
                <a:spcPts val="1000"/>
              </a:spcBef>
              <a:spcAft>
                <a:spcPts val="0"/>
              </a:spcAft>
              <a:buClr>
                <a:srgbClr val="548135"/>
              </a:buClr>
              <a:buSzPts val="2800"/>
              <a:buChar char="•"/>
            </a:pPr>
            <a:r>
              <a:rPr lang="en-GB">
                <a:solidFill>
                  <a:srgbClr val="548135"/>
                </a:solidFill>
              </a:rPr>
              <a:t>Regular training, development, updates for staff and students</a:t>
            </a:r>
            <a:endParaRPr/>
          </a:p>
          <a:p>
            <a:pPr indent="-228600" lvl="1" marL="685800" rtl="0" algn="l">
              <a:lnSpc>
                <a:spcPct val="90000"/>
              </a:lnSpc>
              <a:spcBef>
                <a:spcPts val="500"/>
              </a:spcBef>
              <a:spcAft>
                <a:spcPts val="0"/>
              </a:spcAft>
              <a:buClr>
                <a:srgbClr val="548135"/>
              </a:buClr>
              <a:buSzPts val="2400"/>
              <a:buChar char="•"/>
            </a:pPr>
            <a:r>
              <a:rPr lang="en-GB">
                <a:solidFill>
                  <a:srgbClr val="548135"/>
                </a:solidFill>
              </a:rPr>
              <a:t>Research skills, research methods, ethical conduct</a:t>
            </a:r>
            <a:endParaRPr/>
          </a:p>
          <a:p>
            <a:pPr indent="-228600" lvl="1" marL="685800" rtl="0" algn="l">
              <a:lnSpc>
                <a:spcPct val="90000"/>
              </a:lnSpc>
              <a:spcBef>
                <a:spcPts val="500"/>
              </a:spcBef>
              <a:spcAft>
                <a:spcPts val="0"/>
              </a:spcAft>
              <a:buClr>
                <a:srgbClr val="548135"/>
              </a:buClr>
              <a:buSzPts val="2400"/>
              <a:buChar char="•"/>
            </a:pPr>
            <a:r>
              <a:rPr lang="en-GB">
                <a:solidFill>
                  <a:srgbClr val="548135"/>
                </a:solidFill>
              </a:rPr>
              <a:t>Supervisor training, Principal Investigator training</a:t>
            </a:r>
            <a:endParaRPr/>
          </a:p>
          <a:p>
            <a:pPr indent="-228600" lvl="1" marL="685800" rtl="0" algn="l">
              <a:lnSpc>
                <a:spcPct val="90000"/>
              </a:lnSpc>
              <a:spcBef>
                <a:spcPts val="500"/>
              </a:spcBef>
              <a:spcAft>
                <a:spcPts val="0"/>
              </a:spcAft>
              <a:buClr>
                <a:srgbClr val="548135"/>
              </a:buClr>
              <a:buSzPts val="2400"/>
              <a:buChar char="•"/>
            </a:pPr>
            <a:r>
              <a:rPr lang="en-GB">
                <a:solidFill>
                  <a:srgbClr val="548135"/>
                </a:solidFill>
              </a:rPr>
              <a:t>Ethical approval</a:t>
            </a:r>
            <a:endParaRPr/>
          </a:p>
          <a:p>
            <a:pPr indent="-228600" lvl="1" marL="685800" rtl="0" algn="l">
              <a:lnSpc>
                <a:spcPct val="90000"/>
              </a:lnSpc>
              <a:spcBef>
                <a:spcPts val="500"/>
              </a:spcBef>
              <a:spcAft>
                <a:spcPts val="0"/>
              </a:spcAft>
              <a:buClr>
                <a:srgbClr val="548135"/>
              </a:buClr>
              <a:buSzPts val="2400"/>
              <a:buChar char="•"/>
            </a:pPr>
            <a:r>
              <a:rPr lang="en-GB">
                <a:solidFill>
                  <a:srgbClr val="548135"/>
                </a:solidFill>
              </a:rPr>
              <a:t>Training for ethics leads and reviewers</a:t>
            </a:r>
            <a:endParaRPr/>
          </a:p>
          <a:p>
            <a:pPr indent="-228600" lvl="0" marL="228600" rtl="0" algn="l">
              <a:lnSpc>
                <a:spcPct val="90000"/>
              </a:lnSpc>
              <a:spcBef>
                <a:spcPts val="1000"/>
              </a:spcBef>
              <a:spcAft>
                <a:spcPts val="0"/>
              </a:spcAft>
              <a:buClr>
                <a:srgbClr val="548135"/>
              </a:buClr>
              <a:buSzPts val="2800"/>
              <a:buChar char="•"/>
            </a:pPr>
            <a:r>
              <a:rPr lang="en-GB">
                <a:solidFill>
                  <a:srgbClr val="548135"/>
                </a:solidFill>
              </a:rPr>
              <a:t>Codes of conduct</a:t>
            </a:r>
            <a:endParaRPr/>
          </a:p>
          <a:p>
            <a:pPr indent="-228600" lvl="0" marL="228600" rtl="0" algn="l">
              <a:lnSpc>
                <a:spcPct val="90000"/>
              </a:lnSpc>
              <a:spcBef>
                <a:spcPts val="1000"/>
              </a:spcBef>
              <a:spcAft>
                <a:spcPts val="0"/>
              </a:spcAft>
              <a:buClr>
                <a:srgbClr val="548135"/>
              </a:buClr>
              <a:buSzPts val="2800"/>
              <a:buChar char="•"/>
            </a:pPr>
            <a:r>
              <a:rPr lang="en-GB">
                <a:solidFill>
                  <a:srgbClr val="548135"/>
                </a:solidFill>
              </a:rPr>
              <a:t>Annual progress and review meetings for PGRs</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9" name="Shape 149"/>
        <p:cNvGrpSpPr/>
        <p:nvPr/>
      </p:nvGrpSpPr>
      <p:grpSpPr>
        <a:xfrm>
          <a:off x="0" y="0"/>
          <a:ext cx="0" cy="0"/>
          <a:chOff x="0" y="0"/>
          <a:chExt cx="0" cy="0"/>
        </a:xfrm>
      </p:grpSpPr>
      <p:sp>
        <p:nvSpPr>
          <p:cNvPr id="150" name="Google Shape;150;p8"/>
          <p:cNvSpPr txBox="1"/>
          <p:nvPr>
            <p:ph idx="4294967295" type="title"/>
          </p:nvPr>
        </p:nvSpPr>
        <p:spPr>
          <a:xfrm>
            <a:off x="271569" y="4949085"/>
            <a:ext cx="54687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7030A0"/>
              </a:buClr>
              <a:buSzPct val="100000"/>
              <a:buFont typeface="Calibri"/>
              <a:buNone/>
            </a:pPr>
            <a:r>
              <a:rPr lang="en-GB">
                <a:solidFill>
                  <a:srgbClr val="7030A0"/>
                </a:solidFill>
              </a:rPr>
              <a:t>Educational themes relating to academic &amp; research integrity</a:t>
            </a:r>
            <a:endParaRPr>
              <a:solidFill>
                <a:srgbClr val="7030A0"/>
              </a:solidFill>
            </a:endParaRPr>
          </a:p>
        </p:txBody>
      </p:sp>
      <p:grpSp>
        <p:nvGrpSpPr>
          <p:cNvPr id="151" name="Google Shape;151;p8"/>
          <p:cNvGrpSpPr/>
          <p:nvPr/>
        </p:nvGrpSpPr>
        <p:grpSpPr>
          <a:xfrm>
            <a:off x="4134259" y="1047822"/>
            <a:ext cx="7231062" cy="5418476"/>
            <a:chOff x="448468" y="95"/>
            <a:chExt cx="7231062" cy="5418476"/>
          </a:xfrm>
        </p:grpSpPr>
        <p:sp>
          <p:nvSpPr>
            <p:cNvPr id="152" name="Google Shape;152;p8"/>
            <p:cNvSpPr/>
            <p:nvPr/>
          </p:nvSpPr>
          <p:spPr>
            <a:xfrm rot="5400000">
              <a:off x="3506806" y="42922"/>
              <a:ext cx="2008628" cy="1922973"/>
            </a:xfrm>
            <a:prstGeom prst="hexagon">
              <a:avLst>
                <a:gd fmla="val 25000" name="adj"/>
                <a:gd fmla="val 115470" name="vf"/>
              </a:avLst>
            </a:prstGeom>
            <a:solidFill>
              <a:srgbClr val="6D68C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8"/>
            <p:cNvSpPr txBox="1"/>
            <p:nvPr/>
          </p:nvSpPr>
          <p:spPr>
            <a:xfrm>
              <a:off x="3863295" y="327728"/>
              <a:ext cx="1295649" cy="1353362"/>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Writing &amp; referencing skills</a:t>
              </a:r>
              <a:endParaRPr/>
            </a:p>
          </p:txBody>
        </p:sp>
        <p:sp>
          <p:nvSpPr>
            <p:cNvPr id="154" name="Google Shape;154;p8"/>
            <p:cNvSpPr/>
            <p:nvPr/>
          </p:nvSpPr>
          <p:spPr>
            <a:xfrm>
              <a:off x="5437901" y="401821"/>
              <a:ext cx="2241629" cy="12051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8"/>
            <p:cNvSpPr txBox="1"/>
            <p:nvPr/>
          </p:nvSpPr>
          <p:spPr>
            <a:xfrm>
              <a:off x="5437901" y="401821"/>
              <a:ext cx="2241629" cy="1205177"/>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rgbClr val="548135"/>
                </a:buClr>
                <a:buSzPts val="2400"/>
                <a:buFont typeface="Calibri"/>
                <a:buNone/>
              </a:pPr>
              <a:r>
                <a:rPr lang="en-GB" sz="2400">
                  <a:solidFill>
                    <a:srgbClr val="548135"/>
                  </a:solidFill>
                  <a:latin typeface="Calibri"/>
                  <a:ea typeface="Calibri"/>
                  <a:cs typeface="Calibri"/>
                  <a:sym typeface="Calibri"/>
                </a:rPr>
                <a:t>Essential skills for HE study</a:t>
              </a:r>
              <a:endParaRPr/>
            </a:p>
          </p:txBody>
        </p:sp>
        <p:sp>
          <p:nvSpPr>
            <p:cNvPr id="156" name="Google Shape;156;p8"/>
            <p:cNvSpPr/>
            <p:nvPr/>
          </p:nvSpPr>
          <p:spPr>
            <a:xfrm rot="5400000">
              <a:off x="1619499" y="36780"/>
              <a:ext cx="2008628" cy="1935258"/>
            </a:xfrm>
            <a:prstGeom prst="hexagon">
              <a:avLst>
                <a:gd fmla="val 25000" name="adj"/>
                <a:gd fmla="val 115470" name="vf"/>
              </a:avLst>
            </a:prstGeom>
            <a:solidFill>
              <a:srgbClr val="336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8"/>
            <p:cNvSpPr txBox="1"/>
            <p:nvPr/>
          </p:nvSpPr>
          <p:spPr>
            <a:xfrm>
              <a:off x="1972836" y="328752"/>
              <a:ext cx="1301954" cy="135131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Study &amp; assessment literacy</a:t>
              </a:r>
              <a:endParaRPr/>
            </a:p>
          </p:txBody>
        </p:sp>
        <p:sp>
          <p:nvSpPr>
            <p:cNvPr id="158" name="Google Shape;158;p8"/>
            <p:cNvSpPr/>
            <p:nvPr/>
          </p:nvSpPr>
          <p:spPr>
            <a:xfrm rot="5400000">
              <a:off x="2559537" y="1737772"/>
              <a:ext cx="2008628" cy="1943122"/>
            </a:xfrm>
            <a:prstGeom prst="hexagon">
              <a:avLst>
                <a:gd fmla="val 25000" name="adj"/>
                <a:gd fmla="val 115470" name="vf"/>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8"/>
            <p:cNvSpPr txBox="1"/>
            <p:nvPr/>
          </p:nvSpPr>
          <p:spPr>
            <a:xfrm>
              <a:off x="2910863" y="2034333"/>
              <a:ext cx="1305976" cy="1350003"/>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Academic &amp; research integrity</a:t>
              </a:r>
              <a:endParaRPr/>
            </a:p>
          </p:txBody>
        </p:sp>
        <p:sp>
          <p:nvSpPr>
            <p:cNvPr id="160" name="Google Shape;160;p8"/>
            <p:cNvSpPr/>
            <p:nvPr/>
          </p:nvSpPr>
          <p:spPr>
            <a:xfrm>
              <a:off x="448468" y="2106744"/>
              <a:ext cx="2169318" cy="12051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8"/>
            <p:cNvSpPr txBox="1"/>
            <p:nvPr/>
          </p:nvSpPr>
          <p:spPr>
            <a:xfrm>
              <a:off x="448468" y="2106744"/>
              <a:ext cx="2169318" cy="1205177"/>
            </a:xfrm>
            <a:prstGeom prst="rect">
              <a:avLst/>
            </a:prstGeom>
            <a:noFill/>
            <a:ln>
              <a:noFill/>
            </a:ln>
          </p:spPr>
          <p:txBody>
            <a:bodyPr anchorCtr="0" anchor="ctr" bIns="91425" lIns="91425" spcFirstLastPara="1" rIns="91425" wrap="square" tIns="91425">
              <a:noAutofit/>
            </a:bodyPr>
            <a:lstStyle/>
            <a:p>
              <a:pPr indent="0" lvl="0" marL="0" marR="0" rtl="0" algn="r">
                <a:lnSpc>
                  <a:spcPct val="90000"/>
                </a:lnSpc>
                <a:spcBef>
                  <a:spcPts val="0"/>
                </a:spcBef>
                <a:spcAft>
                  <a:spcPts val="0"/>
                </a:spcAft>
                <a:buClr>
                  <a:srgbClr val="00B050"/>
                </a:buClr>
                <a:buSzPts val="2400"/>
                <a:buFont typeface="Calibri"/>
                <a:buNone/>
              </a:pPr>
              <a:r>
                <a:rPr lang="en-GB" sz="2400">
                  <a:solidFill>
                    <a:srgbClr val="00B050"/>
                  </a:solidFill>
                  <a:latin typeface="Calibri"/>
                  <a:ea typeface="Calibri"/>
                  <a:cs typeface="Calibri"/>
                  <a:sym typeface="Calibri"/>
                </a:rPr>
                <a:t>Developed throughout the student journey</a:t>
              </a:r>
              <a:endParaRPr/>
            </a:p>
          </p:txBody>
        </p:sp>
        <p:sp>
          <p:nvSpPr>
            <p:cNvPr id="162" name="Google Shape;162;p8"/>
            <p:cNvSpPr/>
            <p:nvPr/>
          </p:nvSpPr>
          <p:spPr>
            <a:xfrm rot="5400000">
              <a:off x="4446844" y="1751778"/>
              <a:ext cx="2008628" cy="1915110"/>
            </a:xfrm>
            <a:prstGeom prst="hexagon">
              <a:avLst>
                <a:gd fmla="val 25000" name="adj"/>
                <a:gd fmla="val 115470" name="vf"/>
              </a:avLst>
            </a:prstGeom>
            <a:solidFill>
              <a:srgbClr val="CC339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8"/>
            <p:cNvSpPr txBox="1"/>
            <p:nvPr/>
          </p:nvSpPr>
          <p:spPr>
            <a:xfrm>
              <a:off x="4805358" y="2031997"/>
              <a:ext cx="1291600" cy="1354672"/>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Thinking &amp; analytical skills</a:t>
              </a:r>
              <a:endParaRPr/>
            </a:p>
          </p:txBody>
        </p:sp>
        <p:sp>
          <p:nvSpPr>
            <p:cNvPr id="164" name="Google Shape;164;p8"/>
            <p:cNvSpPr/>
            <p:nvPr/>
          </p:nvSpPr>
          <p:spPr>
            <a:xfrm rot="5400000">
              <a:off x="3506806" y="3452770"/>
              <a:ext cx="2008628" cy="1922973"/>
            </a:xfrm>
            <a:prstGeom prst="hexagon">
              <a:avLst>
                <a:gd fmla="val 25000" name="adj"/>
                <a:gd fmla="val 115470" name="vf"/>
              </a:avLst>
            </a:prstGeom>
            <a:solidFill>
              <a:srgbClr val="92D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8"/>
            <p:cNvSpPr txBox="1"/>
            <p:nvPr/>
          </p:nvSpPr>
          <p:spPr>
            <a:xfrm>
              <a:off x="3863295" y="3737576"/>
              <a:ext cx="1295649" cy="1353362"/>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Preparing for future work and study</a:t>
              </a:r>
              <a:endParaRPr/>
            </a:p>
          </p:txBody>
        </p:sp>
        <p:sp>
          <p:nvSpPr>
            <p:cNvPr id="166" name="Google Shape;166;p8"/>
            <p:cNvSpPr/>
            <p:nvPr/>
          </p:nvSpPr>
          <p:spPr>
            <a:xfrm>
              <a:off x="5437901" y="3811668"/>
              <a:ext cx="2241629" cy="120517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8"/>
            <p:cNvSpPr txBox="1"/>
            <p:nvPr/>
          </p:nvSpPr>
          <p:spPr>
            <a:xfrm>
              <a:off x="5437901" y="3811668"/>
              <a:ext cx="2241629" cy="1205177"/>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rgbClr val="FF0066"/>
                </a:buClr>
                <a:buSzPts val="2400"/>
                <a:buFont typeface="Calibri"/>
                <a:buNone/>
              </a:pPr>
              <a:r>
                <a:rPr lang="en-GB" sz="2400">
                  <a:solidFill>
                    <a:srgbClr val="FF0066"/>
                  </a:solidFill>
                  <a:latin typeface="Calibri"/>
                  <a:ea typeface="Calibri"/>
                  <a:cs typeface="Calibri"/>
                  <a:sym typeface="Calibri"/>
                </a:rPr>
                <a:t>Plus career capabilities </a:t>
              </a:r>
              <a:endParaRPr/>
            </a:p>
          </p:txBody>
        </p:sp>
        <p:sp>
          <p:nvSpPr>
            <p:cNvPr id="168" name="Google Shape;168;p8"/>
            <p:cNvSpPr/>
            <p:nvPr/>
          </p:nvSpPr>
          <p:spPr>
            <a:xfrm rot="5400000">
              <a:off x="1619499" y="3446627"/>
              <a:ext cx="2008628" cy="1935258"/>
            </a:xfrm>
            <a:prstGeom prst="hexagon">
              <a:avLst>
                <a:gd fmla="val 25000" name="adj"/>
                <a:gd fmla="val 115470" name="vf"/>
              </a:avLst>
            </a:prstGeom>
            <a:solidFill>
              <a:srgbClr val="7030A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8"/>
            <p:cNvSpPr txBox="1"/>
            <p:nvPr/>
          </p:nvSpPr>
          <p:spPr>
            <a:xfrm>
              <a:off x="1972836" y="3738599"/>
              <a:ext cx="1301954" cy="1351314"/>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Research skills</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3" name="Shape 173"/>
        <p:cNvGrpSpPr/>
        <p:nvPr/>
      </p:nvGrpSpPr>
      <p:grpSpPr>
        <a:xfrm>
          <a:off x="0" y="0"/>
          <a:ext cx="0" cy="0"/>
          <a:chOff x="0" y="0"/>
          <a:chExt cx="0" cy="0"/>
        </a:xfrm>
      </p:grpSpPr>
      <p:sp>
        <p:nvSpPr>
          <p:cNvPr id="174" name="Google Shape;174;p9"/>
          <p:cNvSpPr txBox="1"/>
          <p:nvPr>
            <p:ph idx="4294967295" type="title"/>
          </p:nvPr>
        </p:nvSpPr>
        <p:spPr>
          <a:xfrm>
            <a:off x="285750" y="365125"/>
            <a:ext cx="11906250" cy="31591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7030A0"/>
              </a:buClr>
              <a:buSzPct val="100000"/>
              <a:buFont typeface="Calibri"/>
              <a:buNone/>
            </a:pPr>
            <a:r>
              <a:rPr lang="en-GB" sz="4400">
                <a:solidFill>
                  <a:srgbClr val="7030A0"/>
                </a:solidFill>
              </a:rPr>
              <a:t>Knowledge &amp; skills  relating to academic integrity</a:t>
            </a:r>
            <a:endParaRPr/>
          </a:p>
        </p:txBody>
      </p:sp>
      <p:grpSp>
        <p:nvGrpSpPr>
          <p:cNvPr id="175" name="Google Shape;175;p9"/>
          <p:cNvGrpSpPr/>
          <p:nvPr/>
        </p:nvGrpSpPr>
        <p:grpSpPr>
          <a:xfrm>
            <a:off x="398710" y="956224"/>
            <a:ext cx="8858633" cy="5612463"/>
            <a:chOff x="3173" y="86942"/>
            <a:chExt cx="8858633" cy="5612463"/>
          </a:xfrm>
        </p:grpSpPr>
        <p:sp>
          <p:nvSpPr>
            <p:cNvPr id="176" name="Google Shape;176;p9"/>
            <p:cNvSpPr/>
            <p:nvPr/>
          </p:nvSpPr>
          <p:spPr>
            <a:xfrm>
              <a:off x="3173" y="86942"/>
              <a:ext cx="1659299" cy="1031069"/>
            </a:xfrm>
            <a:prstGeom prst="rect">
              <a:avLst/>
            </a:prstGeom>
            <a:solidFill>
              <a:srgbClr val="336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9"/>
            <p:cNvSpPr txBox="1"/>
            <p:nvPr/>
          </p:nvSpPr>
          <p:spPr>
            <a:xfrm>
              <a:off x="3173" y="86942"/>
              <a:ext cx="1659299" cy="1031069"/>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Study skills, expectations</a:t>
              </a:r>
              <a:endParaRPr/>
            </a:p>
          </p:txBody>
        </p:sp>
        <p:sp>
          <p:nvSpPr>
            <p:cNvPr id="178" name="Google Shape;178;p9"/>
            <p:cNvSpPr/>
            <p:nvPr/>
          </p:nvSpPr>
          <p:spPr>
            <a:xfrm>
              <a:off x="1826094" y="127635"/>
              <a:ext cx="1636212" cy="981727"/>
            </a:xfrm>
            <a:prstGeom prst="rect">
              <a:avLst/>
            </a:prstGeom>
            <a:solidFill>
              <a:srgbClr val="6D68C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9"/>
            <p:cNvSpPr txBox="1"/>
            <p:nvPr/>
          </p:nvSpPr>
          <p:spPr>
            <a:xfrm>
              <a:off x="1826094" y="127635"/>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Evaluating &amp; using sources</a:t>
              </a:r>
              <a:endParaRPr/>
            </a:p>
          </p:txBody>
        </p:sp>
        <p:sp>
          <p:nvSpPr>
            <p:cNvPr id="180" name="Google Shape;180;p9"/>
            <p:cNvSpPr/>
            <p:nvPr/>
          </p:nvSpPr>
          <p:spPr>
            <a:xfrm>
              <a:off x="3625927" y="111613"/>
              <a:ext cx="1636212" cy="981727"/>
            </a:xfrm>
            <a:prstGeom prst="rect">
              <a:avLst/>
            </a:prstGeom>
            <a:solidFill>
              <a:srgbClr val="336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
            <p:cNvSpPr txBox="1"/>
            <p:nvPr/>
          </p:nvSpPr>
          <p:spPr>
            <a:xfrm>
              <a:off x="3625927" y="111613"/>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Language skills</a:t>
              </a:r>
              <a:endParaRPr/>
            </a:p>
          </p:txBody>
        </p:sp>
        <p:sp>
          <p:nvSpPr>
            <p:cNvPr id="182" name="Google Shape;182;p9"/>
            <p:cNvSpPr/>
            <p:nvPr/>
          </p:nvSpPr>
          <p:spPr>
            <a:xfrm>
              <a:off x="5425761" y="111613"/>
              <a:ext cx="1636212" cy="981727"/>
            </a:xfrm>
            <a:prstGeom prst="rect">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9"/>
            <p:cNvSpPr txBox="1"/>
            <p:nvPr/>
          </p:nvSpPr>
          <p:spPr>
            <a:xfrm>
              <a:off x="5425761" y="111613"/>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Interpreting similarity reports</a:t>
              </a:r>
              <a:endParaRPr/>
            </a:p>
          </p:txBody>
        </p:sp>
        <p:sp>
          <p:nvSpPr>
            <p:cNvPr id="184" name="Google Shape;184;p9"/>
            <p:cNvSpPr/>
            <p:nvPr/>
          </p:nvSpPr>
          <p:spPr>
            <a:xfrm>
              <a:off x="7225594" y="111613"/>
              <a:ext cx="1636212" cy="981727"/>
            </a:xfrm>
            <a:prstGeom prst="rect">
              <a:avLst/>
            </a:prstGeom>
            <a:solidFill>
              <a:srgbClr val="336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9"/>
            <p:cNvSpPr txBox="1"/>
            <p:nvPr/>
          </p:nvSpPr>
          <p:spPr>
            <a:xfrm>
              <a:off x="7225594" y="111613"/>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Collecting information, note-taking</a:t>
              </a:r>
              <a:endParaRPr/>
            </a:p>
          </p:txBody>
        </p:sp>
        <p:sp>
          <p:nvSpPr>
            <p:cNvPr id="186" name="Google Shape;186;p9"/>
            <p:cNvSpPr/>
            <p:nvPr/>
          </p:nvSpPr>
          <p:spPr>
            <a:xfrm>
              <a:off x="14717" y="1281632"/>
              <a:ext cx="1636212" cy="981727"/>
            </a:xfrm>
            <a:prstGeom prst="rect">
              <a:avLst/>
            </a:prstGeom>
            <a:solidFill>
              <a:srgbClr val="6D68C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9"/>
            <p:cNvSpPr txBox="1"/>
            <p:nvPr/>
          </p:nvSpPr>
          <p:spPr>
            <a:xfrm>
              <a:off x="14717" y="1281632"/>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Academic writing</a:t>
              </a:r>
              <a:endParaRPr/>
            </a:p>
          </p:txBody>
        </p:sp>
        <p:sp>
          <p:nvSpPr>
            <p:cNvPr id="188" name="Google Shape;188;p9"/>
            <p:cNvSpPr/>
            <p:nvPr/>
          </p:nvSpPr>
          <p:spPr>
            <a:xfrm>
              <a:off x="1814550" y="1281632"/>
              <a:ext cx="1636212" cy="981727"/>
            </a:xfrm>
            <a:prstGeom prst="rect">
              <a:avLst/>
            </a:prstGeom>
            <a:solidFill>
              <a:srgbClr val="6D68C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
            <p:cNvSpPr txBox="1"/>
            <p:nvPr/>
          </p:nvSpPr>
          <p:spPr>
            <a:xfrm>
              <a:off x="1814550" y="1281632"/>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Paraphrasing</a:t>
              </a:r>
              <a:endParaRPr/>
            </a:p>
          </p:txBody>
        </p:sp>
        <p:sp>
          <p:nvSpPr>
            <p:cNvPr id="190" name="Google Shape;190;p9"/>
            <p:cNvSpPr/>
            <p:nvPr/>
          </p:nvSpPr>
          <p:spPr>
            <a:xfrm>
              <a:off x="3614384" y="1281632"/>
              <a:ext cx="1636212" cy="981727"/>
            </a:xfrm>
            <a:prstGeom prst="rect">
              <a:avLst/>
            </a:prstGeom>
            <a:solidFill>
              <a:srgbClr val="336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9"/>
            <p:cNvSpPr txBox="1"/>
            <p:nvPr/>
          </p:nvSpPr>
          <p:spPr>
            <a:xfrm>
              <a:off x="3614384" y="1281632"/>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Digital literacy</a:t>
              </a:r>
              <a:endParaRPr/>
            </a:p>
          </p:txBody>
        </p:sp>
        <p:sp>
          <p:nvSpPr>
            <p:cNvPr id="192" name="Google Shape;192;p9"/>
            <p:cNvSpPr/>
            <p:nvPr/>
          </p:nvSpPr>
          <p:spPr>
            <a:xfrm>
              <a:off x="5414217" y="1281632"/>
              <a:ext cx="1636212" cy="981727"/>
            </a:xfrm>
            <a:prstGeom prst="rect">
              <a:avLst/>
            </a:prstGeom>
            <a:solidFill>
              <a:srgbClr val="6D68C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9"/>
            <p:cNvSpPr txBox="1"/>
            <p:nvPr/>
          </p:nvSpPr>
          <p:spPr>
            <a:xfrm>
              <a:off x="5414217" y="1281632"/>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Referencing &amp; citation</a:t>
              </a:r>
              <a:endParaRPr/>
            </a:p>
          </p:txBody>
        </p:sp>
        <p:sp>
          <p:nvSpPr>
            <p:cNvPr id="194" name="Google Shape;194;p9"/>
            <p:cNvSpPr/>
            <p:nvPr/>
          </p:nvSpPr>
          <p:spPr>
            <a:xfrm>
              <a:off x="7214051" y="1281632"/>
              <a:ext cx="1636212" cy="981727"/>
            </a:xfrm>
            <a:prstGeom prst="rect">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9"/>
            <p:cNvSpPr txBox="1"/>
            <p:nvPr/>
          </p:nvSpPr>
          <p:spPr>
            <a:xfrm>
              <a:off x="7214051" y="1281632"/>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Avoiding academic misconduct allegations</a:t>
              </a:r>
              <a:endParaRPr/>
            </a:p>
          </p:txBody>
        </p:sp>
        <p:sp>
          <p:nvSpPr>
            <p:cNvPr id="196" name="Google Shape;196;p9"/>
            <p:cNvSpPr/>
            <p:nvPr/>
          </p:nvSpPr>
          <p:spPr>
            <a:xfrm>
              <a:off x="14717" y="2426981"/>
              <a:ext cx="1636212" cy="981727"/>
            </a:xfrm>
            <a:prstGeom prst="rect">
              <a:avLst/>
            </a:prstGeom>
            <a:solidFill>
              <a:srgbClr val="CC339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9"/>
            <p:cNvSpPr txBox="1"/>
            <p:nvPr/>
          </p:nvSpPr>
          <p:spPr>
            <a:xfrm>
              <a:off x="14717" y="2426981"/>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Critical thinking, rhetoric</a:t>
              </a:r>
              <a:endParaRPr/>
            </a:p>
          </p:txBody>
        </p:sp>
        <p:sp>
          <p:nvSpPr>
            <p:cNvPr id="198" name="Google Shape;198;p9"/>
            <p:cNvSpPr/>
            <p:nvPr/>
          </p:nvSpPr>
          <p:spPr>
            <a:xfrm>
              <a:off x="1814550" y="2426981"/>
              <a:ext cx="1636212" cy="981727"/>
            </a:xfrm>
            <a:prstGeom prst="rect">
              <a:avLst/>
            </a:prstGeom>
            <a:solidFill>
              <a:srgbClr val="6D68C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9"/>
            <p:cNvSpPr txBox="1"/>
            <p:nvPr/>
          </p:nvSpPr>
          <p:spPr>
            <a:xfrm>
              <a:off x="1814550" y="2426981"/>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Editing, reviewing, summarising</a:t>
              </a:r>
              <a:endParaRPr/>
            </a:p>
          </p:txBody>
        </p:sp>
        <p:sp>
          <p:nvSpPr>
            <p:cNvPr id="200" name="Google Shape;200;p9"/>
            <p:cNvSpPr/>
            <p:nvPr/>
          </p:nvSpPr>
          <p:spPr>
            <a:xfrm>
              <a:off x="3614384" y="2426981"/>
              <a:ext cx="1636212" cy="981727"/>
            </a:xfrm>
            <a:prstGeom prst="rect">
              <a:avLst/>
            </a:prstGeom>
            <a:solidFill>
              <a:srgbClr val="336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9"/>
            <p:cNvSpPr txBox="1"/>
            <p:nvPr/>
          </p:nvSpPr>
          <p:spPr>
            <a:xfrm>
              <a:off x="3614384" y="2426981"/>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Exam protocol</a:t>
              </a:r>
              <a:endParaRPr/>
            </a:p>
          </p:txBody>
        </p:sp>
        <p:sp>
          <p:nvSpPr>
            <p:cNvPr id="202" name="Google Shape;202;p9"/>
            <p:cNvSpPr/>
            <p:nvPr/>
          </p:nvSpPr>
          <p:spPr>
            <a:xfrm>
              <a:off x="5414217" y="2426981"/>
              <a:ext cx="1636212" cy="981727"/>
            </a:xfrm>
            <a:prstGeom prst="rect">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9"/>
            <p:cNvSpPr txBox="1"/>
            <p:nvPr/>
          </p:nvSpPr>
          <p:spPr>
            <a:xfrm>
              <a:off x="5414217" y="2426981"/>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Reporting academic dishonesty</a:t>
              </a:r>
              <a:endParaRPr/>
            </a:p>
          </p:txBody>
        </p:sp>
        <p:sp>
          <p:nvSpPr>
            <p:cNvPr id="204" name="Google Shape;204;p9"/>
            <p:cNvSpPr/>
            <p:nvPr/>
          </p:nvSpPr>
          <p:spPr>
            <a:xfrm>
              <a:off x="7214051" y="2426981"/>
              <a:ext cx="1636212" cy="981727"/>
            </a:xfrm>
            <a:prstGeom prst="rect">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9"/>
            <p:cNvSpPr txBox="1"/>
            <p:nvPr/>
          </p:nvSpPr>
          <p:spPr>
            <a:xfrm>
              <a:off x="7214051" y="2426981"/>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Academic integrity</a:t>
              </a:r>
              <a:endParaRPr/>
            </a:p>
          </p:txBody>
        </p:sp>
        <p:sp>
          <p:nvSpPr>
            <p:cNvPr id="206" name="Google Shape;206;p9"/>
            <p:cNvSpPr/>
            <p:nvPr/>
          </p:nvSpPr>
          <p:spPr>
            <a:xfrm>
              <a:off x="14717" y="3572330"/>
              <a:ext cx="1636212" cy="981727"/>
            </a:xfrm>
            <a:prstGeom prst="rect">
              <a:avLst/>
            </a:prstGeom>
            <a:solidFill>
              <a:srgbClr val="7030A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9"/>
            <p:cNvSpPr txBox="1"/>
            <p:nvPr/>
          </p:nvSpPr>
          <p:spPr>
            <a:xfrm>
              <a:off x="14717" y="3572330"/>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Managing and protecting data</a:t>
              </a:r>
              <a:endParaRPr/>
            </a:p>
          </p:txBody>
        </p:sp>
        <p:sp>
          <p:nvSpPr>
            <p:cNvPr id="208" name="Google Shape;208;p9"/>
            <p:cNvSpPr/>
            <p:nvPr/>
          </p:nvSpPr>
          <p:spPr>
            <a:xfrm>
              <a:off x="1814550" y="3572330"/>
              <a:ext cx="1636212" cy="981727"/>
            </a:xfrm>
            <a:prstGeom prst="rect">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9"/>
            <p:cNvSpPr txBox="1"/>
            <p:nvPr/>
          </p:nvSpPr>
          <p:spPr>
            <a:xfrm>
              <a:off x="1814550" y="3572330"/>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Ethical conduct and approval</a:t>
              </a:r>
              <a:endParaRPr/>
            </a:p>
          </p:txBody>
        </p:sp>
        <p:sp>
          <p:nvSpPr>
            <p:cNvPr id="210" name="Google Shape;210;p9"/>
            <p:cNvSpPr/>
            <p:nvPr/>
          </p:nvSpPr>
          <p:spPr>
            <a:xfrm>
              <a:off x="3614384" y="3572330"/>
              <a:ext cx="1636212" cy="981727"/>
            </a:xfrm>
            <a:prstGeom prst="rect">
              <a:avLst/>
            </a:prstGeom>
            <a:solidFill>
              <a:srgbClr val="7030A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9"/>
            <p:cNvSpPr txBox="1"/>
            <p:nvPr/>
          </p:nvSpPr>
          <p:spPr>
            <a:xfrm>
              <a:off x="3614384" y="3572330"/>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Research skills</a:t>
              </a:r>
              <a:endParaRPr/>
            </a:p>
          </p:txBody>
        </p:sp>
        <p:sp>
          <p:nvSpPr>
            <p:cNvPr id="212" name="Google Shape;212;p9"/>
            <p:cNvSpPr/>
            <p:nvPr/>
          </p:nvSpPr>
          <p:spPr>
            <a:xfrm>
              <a:off x="5414217" y="3572330"/>
              <a:ext cx="1636212" cy="981727"/>
            </a:xfrm>
            <a:prstGeom prst="rect">
              <a:avLst/>
            </a:prstGeom>
            <a:solidFill>
              <a:srgbClr val="7030A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9"/>
            <p:cNvSpPr txBox="1"/>
            <p:nvPr/>
          </p:nvSpPr>
          <p:spPr>
            <a:xfrm>
              <a:off x="5414217" y="3572330"/>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Data collection methods &amp; protocols</a:t>
              </a:r>
              <a:endParaRPr/>
            </a:p>
          </p:txBody>
        </p:sp>
        <p:sp>
          <p:nvSpPr>
            <p:cNvPr id="214" name="Google Shape;214;p9"/>
            <p:cNvSpPr/>
            <p:nvPr/>
          </p:nvSpPr>
          <p:spPr>
            <a:xfrm>
              <a:off x="7214051" y="3572330"/>
              <a:ext cx="1636212" cy="981727"/>
            </a:xfrm>
            <a:prstGeom prst="rect">
              <a:avLst/>
            </a:prstGeom>
            <a:solidFill>
              <a:srgbClr val="CC339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9"/>
            <p:cNvSpPr txBox="1"/>
            <p:nvPr/>
          </p:nvSpPr>
          <p:spPr>
            <a:xfrm>
              <a:off x="7214051" y="3572330"/>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Creativity, analytical skills</a:t>
              </a:r>
              <a:endParaRPr/>
            </a:p>
          </p:txBody>
        </p:sp>
        <p:sp>
          <p:nvSpPr>
            <p:cNvPr id="216" name="Google Shape;216;p9"/>
            <p:cNvSpPr/>
            <p:nvPr/>
          </p:nvSpPr>
          <p:spPr>
            <a:xfrm>
              <a:off x="14717" y="4717678"/>
              <a:ext cx="1636212" cy="981727"/>
            </a:xfrm>
            <a:prstGeom prst="rect">
              <a:avLst/>
            </a:prstGeom>
            <a:solidFill>
              <a:srgbClr val="92D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9"/>
            <p:cNvSpPr txBox="1"/>
            <p:nvPr/>
          </p:nvSpPr>
          <p:spPr>
            <a:xfrm>
              <a:off x="14717" y="4717678"/>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Employability and professional skills</a:t>
              </a:r>
              <a:endParaRPr/>
            </a:p>
          </p:txBody>
        </p:sp>
        <p:sp>
          <p:nvSpPr>
            <p:cNvPr id="218" name="Google Shape;218;p9"/>
            <p:cNvSpPr/>
            <p:nvPr/>
          </p:nvSpPr>
          <p:spPr>
            <a:xfrm>
              <a:off x="1814550" y="4717678"/>
              <a:ext cx="1636212" cy="981727"/>
            </a:xfrm>
            <a:prstGeom prst="rect">
              <a:avLst/>
            </a:prstGeom>
            <a:solidFill>
              <a:srgbClr val="336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9"/>
            <p:cNvSpPr txBox="1"/>
            <p:nvPr/>
          </p:nvSpPr>
          <p:spPr>
            <a:xfrm>
              <a:off x="1814550" y="4717678"/>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Time and project management</a:t>
              </a:r>
              <a:endParaRPr/>
            </a:p>
          </p:txBody>
        </p:sp>
        <p:sp>
          <p:nvSpPr>
            <p:cNvPr id="220" name="Google Shape;220;p9"/>
            <p:cNvSpPr/>
            <p:nvPr/>
          </p:nvSpPr>
          <p:spPr>
            <a:xfrm>
              <a:off x="3614384" y="4717678"/>
              <a:ext cx="1636212" cy="981727"/>
            </a:xfrm>
            <a:prstGeom prst="rect">
              <a:avLst/>
            </a:prstGeom>
            <a:solidFill>
              <a:srgbClr val="336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9"/>
            <p:cNvSpPr txBox="1"/>
            <p:nvPr/>
          </p:nvSpPr>
          <p:spPr>
            <a:xfrm>
              <a:off x="3614384" y="4717678"/>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Effective team-working</a:t>
              </a:r>
              <a:endParaRPr/>
            </a:p>
          </p:txBody>
        </p:sp>
        <p:sp>
          <p:nvSpPr>
            <p:cNvPr id="222" name="Google Shape;222;p9"/>
            <p:cNvSpPr/>
            <p:nvPr/>
          </p:nvSpPr>
          <p:spPr>
            <a:xfrm>
              <a:off x="5414217" y="4717678"/>
              <a:ext cx="1636212" cy="981727"/>
            </a:xfrm>
            <a:prstGeom prst="rect">
              <a:avLst/>
            </a:prstGeom>
            <a:solidFill>
              <a:srgbClr val="3366F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9"/>
            <p:cNvSpPr txBox="1"/>
            <p:nvPr/>
          </p:nvSpPr>
          <p:spPr>
            <a:xfrm>
              <a:off x="5414217" y="4717678"/>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Giving and responding to feedback</a:t>
              </a:r>
              <a:endParaRPr/>
            </a:p>
          </p:txBody>
        </p:sp>
        <p:sp>
          <p:nvSpPr>
            <p:cNvPr id="224" name="Google Shape;224;p9"/>
            <p:cNvSpPr/>
            <p:nvPr/>
          </p:nvSpPr>
          <p:spPr>
            <a:xfrm>
              <a:off x="7214051" y="4717678"/>
              <a:ext cx="1636212" cy="981727"/>
            </a:xfrm>
            <a:prstGeom prst="rect">
              <a:avLst/>
            </a:prstGeom>
            <a:solidFill>
              <a:srgbClr val="00B05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9"/>
            <p:cNvSpPr txBox="1"/>
            <p:nvPr/>
          </p:nvSpPr>
          <p:spPr>
            <a:xfrm>
              <a:off x="7214051" y="4717678"/>
              <a:ext cx="1636212" cy="981727"/>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chemeClr val="lt1"/>
                </a:buClr>
                <a:buSzPts val="1500"/>
                <a:buFont typeface="Calibri"/>
                <a:buNone/>
              </a:pPr>
              <a:r>
                <a:rPr lang="en-GB" sz="1500">
                  <a:solidFill>
                    <a:schemeClr val="lt1"/>
                  </a:solidFill>
                  <a:latin typeface="Calibri"/>
                  <a:ea typeface="Calibri"/>
                  <a:cs typeface="Calibri"/>
                  <a:sym typeface="Calibri"/>
                </a:rPr>
                <a:t>Literacy on transformative and generative AI tools</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eması">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2022-04-10T22:06:07Z</dcterms:created>
  <dc:creator>Kazim İnem</dc:creator>
</cp:coreProperties>
</file>