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7" r:id="rId2"/>
    <p:sldMasterId id="2147483702" r:id="rId3"/>
  </p:sldMasterIdLst>
  <p:notesMasterIdLst>
    <p:notesMasterId r:id="rId54"/>
  </p:notesMasterIdLst>
  <p:sldIdLst>
    <p:sldId id="305" r:id="rId4"/>
    <p:sldId id="376" r:id="rId5"/>
    <p:sldId id="388" r:id="rId6"/>
    <p:sldId id="263" r:id="rId7"/>
    <p:sldId id="264" r:id="rId8"/>
    <p:sldId id="265" r:id="rId9"/>
    <p:sldId id="266" r:id="rId10"/>
    <p:sldId id="267" r:id="rId11"/>
    <p:sldId id="393" r:id="rId12"/>
    <p:sldId id="268" r:id="rId13"/>
    <p:sldId id="269" r:id="rId14"/>
    <p:sldId id="37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5" r:id="rId28"/>
    <p:sldId id="380" r:id="rId29"/>
    <p:sldId id="284" r:id="rId30"/>
    <p:sldId id="381" r:id="rId31"/>
    <p:sldId id="382" r:id="rId32"/>
    <p:sldId id="389" r:id="rId33"/>
    <p:sldId id="390" r:id="rId34"/>
    <p:sldId id="391" r:id="rId35"/>
    <p:sldId id="392" r:id="rId36"/>
    <p:sldId id="278" r:id="rId37"/>
    <p:sldId id="286" r:id="rId38"/>
    <p:sldId id="287" r:id="rId39"/>
    <p:sldId id="288" r:id="rId40"/>
    <p:sldId id="387" r:id="rId41"/>
    <p:sldId id="290" r:id="rId42"/>
    <p:sldId id="289" r:id="rId43"/>
    <p:sldId id="291" r:id="rId44"/>
    <p:sldId id="292" r:id="rId45"/>
    <p:sldId id="296" r:id="rId46"/>
    <p:sldId id="294" r:id="rId47"/>
    <p:sldId id="295" r:id="rId48"/>
    <p:sldId id="297" r:id="rId49"/>
    <p:sldId id="298" r:id="rId50"/>
    <p:sldId id="299" r:id="rId51"/>
    <p:sldId id="301" r:id="rId52"/>
    <p:sldId id="302" r:id="rId5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Helvetica Neue" panose="02000503000000020004" pitchFamily="2" charset="0"/>
      <p:bold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40">
          <p15:clr>
            <a:srgbClr val="A4A3A4"/>
          </p15:clr>
        </p15:guide>
        <p15:guide id="4" orient="horz" pos="1620">
          <p15:clr>
            <a:srgbClr val="A4A3A4"/>
          </p15:clr>
        </p15:guide>
        <p15:guide id="5" pos="216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3" roundtripDataSignature="AMtx7mhVTaz9FNDsujFsl9aQYDYTIQk0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E6EE2A-8814-8446-AB5A-566D572C0032}" v="5" dt="2023-08-22T10:54:05.9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0"/>
  </p:normalViewPr>
  <p:slideViewPr>
    <p:cSldViewPr snapToGrid="0">
      <p:cViewPr varScale="1">
        <p:scale>
          <a:sx n="140" d="100"/>
          <a:sy n="140" d="100"/>
        </p:scale>
        <p:origin x="840" y="192"/>
      </p:cViewPr>
      <p:guideLst>
        <p:guide orient="horz" pos="2160"/>
        <p:guide pos="2880"/>
        <p:guide pos="3840"/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customschemas.google.com/relationships/presentationmetadata" Target="metadata"/><Relationship Id="rId68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4.fntdata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7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2.fntdata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5.fntdata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3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6.fntdata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áš Foltýnek" userId="e0e7ce6bdc1ef62e" providerId="LiveId" clId="{79E6EE2A-8814-8446-AB5A-566D572C0032}"/>
    <pc:docChg chg="undo custSel addSld delSld modSld sldOrd">
      <pc:chgData name="Tomáš Foltýnek" userId="e0e7ce6bdc1ef62e" providerId="LiveId" clId="{79E6EE2A-8814-8446-AB5A-566D572C0032}" dt="2023-08-22T10:54:59.716" v="88" actId="20578"/>
      <pc:docMkLst>
        <pc:docMk/>
      </pc:docMkLst>
      <pc:sldChg chg="addSp modSp mod">
        <pc:chgData name="Tomáš Foltýnek" userId="e0e7ce6bdc1ef62e" providerId="LiveId" clId="{79E6EE2A-8814-8446-AB5A-566D572C0032}" dt="2023-08-22T10:53:58.969" v="70" actId="14826"/>
        <pc:sldMkLst>
          <pc:docMk/>
          <pc:sldMk cId="0" sldId="284"/>
        </pc:sldMkLst>
        <pc:spChg chg="mod">
          <ac:chgData name="Tomáš Foltýnek" userId="e0e7ce6bdc1ef62e" providerId="LiveId" clId="{79E6EE2A-8814-8446-AB5A-566D572C0032}" dt="2023-08-22T07:11:42.830" v="50" actId="27636"/>
          <ac:spMkLst>
            <pc:docMk/>
            <pc:sldMk cId="0" sldId="284"/>
            <ac:spMk id="464" creationId="{00000000-0000-0000-0000-000000000000}"/>
          </ac:spMkLst>
        </pc:spChg>
        <pc:picChg chg="add mod">
          <ac:chgData name="Tomáš Foltýnek" userId="e0e7ce6bdc1ef62e" providerId="LiveId" clId="{79E6EE2A-8814-8446-AB5A-566D572C0032}" dt="2023-08-22T10:53:58.969" v="70" actId="14826"/>
          <ac:picMkLst>
            <pc:docMk/>
            <pc:sldMk cId="0" sldId="284"/>
            <ac:picMk id="2" creationId="{7D284F0E-1369-A354-083A-E56CCABBEFA3}"/>
          </ac:picMkLst>
        </pc:picChg>
      </pc:sldChg>
      <pc:sldChg chg="ord">
        <pc:chgData name="Tomáš Foltýnek" userId="e0e7ce6bdc1ef62e" providerId="LiveId" clId="{79E6EE2A-8814-8446-AB5A-566D572C0032}" dt="2023-08-22T10:54:59.716" v="88" actId="20578"/>
        <pc:sldMkLst>
          <pc:docMk/>
          <pc:sldMk cId="0" sldId="290"/>
        </pc:sldMkLst>
      </pc:sldChg>
      <pc:sldChg chg="modSp add mod">
        <pc:chgData name="Tomáš Foltýnek" userId="e0e7ce6bdc1ef62e" providerId="LiveId" clId="{79E6EE2A-8814-8446-AB5A-566D572C0032}" dt="2023-08-21T07:04:30.634" v="43" actId="20577"/>
        <pc:sldMkLst>
          <pc:docMk/>
          <pc:sldMk cId="436364741" sldId="305"/>
        </pc:sldMkLst>
        <pc:spChg chg="mod">
          <ac:chgData name="Tomáš Foltýnek" userId="e0e7ce6bdc1ef62e" providerId="LiveId" clId="{79E6EE2A-8814-8446-AB5A-566D572C0032}" dt="2023-08-21T07:04:15.834" v="18" actId="20577"/>
          <ac:spMkLst>
            <pc:docMk/>
            <pc:sldMk cId="436364741" sldId="305"/>
            <ac:spMk id="2" creationId="{BC42F84E-9F2C-4C02-B4B2-E143ABC95BB8}"/>
          </ac:spMkLst>
        </pc:spChg>
        <pc:spChg chg="mod">
          <ac:chgData name="Tomáš Foltýnek" userId="e0e7ce6bdc1ef62e" providerId="LiveId" clId="{79E6EE2A-8814-8446-AB5A-566D572C0032}" dt="2023-08-21T07:04:30.634" v="43" actId="20577"/>
          <ac:spMkLst>
            <pc:docMk/>
            <pc:sldMk cId="436364741" sldId="305"/>
            <ac:spMk id="3" creationId="{F60DA8BF-AA61-43F4-A1C0-AAAC6B73E788}"/>
          </ac:spMkLst>
        </pc:spChg>
      </pc:sldChg>
      <pc:sldChg chg="del">
        <pc:chgData name="Tomáš Foltýnek" userId="e0e7ce6bdc1ef62e" providerId="LiveId" clId="{79E6EE2A-8814-8446-AB5A-566D572C0032}" dt="2023-08-21T07:04:44.659" v="44" actId="2696"/>
        <pc:sldMkLst>
          <pc:docMk/>
          <pc:sldMk cId="1696910770" sldId="375"/>
        </pc:sldMkLst>
      </pc:sldChg>
      <pc:sldChg chg="addSp modSp mod">
        <pc:chgData name="Tomáš Foltýnek" userId="e0e7ce6bdc1ef62e" providerId="LiveId" clId="{79E6EE2A-8814-8446-AB5A-566D572C0032}" dt="2023-08-22T07:15:15.892" v="68" actId="1076"/>
        <pc:sldMkLst>
          <pc:docMk/>
          <pc:sldMk cId="0" sldId="389"/>
        </pc:sldMkLst>
        <pc:spChg chg="mod">
          <ac:chgData name="Tomáš Foltýnek" userId="e0e7ce6bdc1ef62e" providerId="LiveId" clId="{79E6EE2A-8814-8446-AB5A-566D572C0032}" dt="2023-08-22T07:15:09.431" v="67" actId="27636"/>
          <ac:spMkLst>
            <pc:docMk/>
            <pc:sldMk cId="0" sldId="389"/>
            <ac:spMk id="373" creationId="{00000000-0000-0000-0000-000000000000}"/>
          </ac:spMkLst>
        </pc:spChg>
        <pc:picChg chg="add mod">
          <ac:chgData name="Tomáš Foltýnek" userId="e0e7ce6bdc1ef62e" providerId="LiveId" clId="{79E6EE2A-8814-8446-AB5A-566D572C0032}" dt="2023-08-22T07:13:21.210" v="61" actId="14100"/>
          <ac:picMkLst>
            <pc:docMk/>
            <pc:sldMk cId="0" sldId="389"/>
            <ac:picMk id="2" creationId="{F4E10E60-F521-C1C0-6C22-D2CA459A594B}"/>
          </ac:picMkLst>
        </pc:picChg>
        <pc:picChg chg="add mod">
          <ac:chgData name="Tomáš Foltýnek" userId="e0e7ce6bdc1ef62e" providerId="LiveId" clId="{79E6EE2A-8814-8446-AB5A-566D572C0032}" dt="2023-08-22T07:15:15.892" v="68" actId="1076"/>
          <ac:picMkLst>
            <pc:docMk/>
            <pc:sldMk cId="0" sldId="389"/>
            <ac:picMk id="3" creationId="{11AA7BD9-4903-AD32-5658-E061627395AF}"/>
          </ac:picMkLst>
        </pc:picChg>
      </pc:sldChg>
      <pc:sldChg chg="modSp mod">
        <pc:chgData name="Tomáš Foltýnek" userId="e0e7ce6bdc1ef62e" providerId="LiveId" clId="{79E6EE2A-8814-8446-AB5A-566D572C0032}" dt="2023-08-22T10:54:27.426" v="87" actId="6549"/>
        <pc:sldMkLst>
          <pc:docMk/>
          <pc:sldMk cId="0" sldId="393"/>
        </pc:sldMkLst>
        <pc:spChg chg="mod">
          <ac:chgData name="Tomáš Foltýnek" userId="e0e7ce6bdc1ef62e" providerId="LiveId" clId="{79E6EE2A-8814-8446-AB5A-566D572C0032}" dt="2023-08-22T10:54:27.426" v="87" actId="6549"/>
          <ac:spMkLst>
            <pc:docMk/>
            <pc:sldMk cId="0" sldId="393"/>
            <ac:spMk id="366" creationId="{00000000-0000-0000-0000-000000000000}"/>
          </ac:spMkLst>
        </pc:spChg>
        <pc:picChg chg="mod">
          <ac:chgData name="Tomáš Foltýnek" userId="e0e7ce6bdc1ef62e" providerId="LiveId" clId="{79E6EE2A-8814-8446-AB5A-566D572C0032}" dt="2023-08-22T10:54:05.918" v="71" actId="14826"/>
          <ac:picMkLst>
            <pc:docMk/>
            <pc:sldMk cId="0" sldId="393"/>
            <ac:picMk id="1026" creationId="{A40997E0-58D2-4AAE-8C41-BE3E0859D8BF}"/>
          </ac:picMkLst>
        </pc:picChg>
      </pc:sldChg>
    </pc:docChg>
  </pc:docChgLst>
  <pc:docChgLst>
    <pc:chgData userId="e0e7ce6bdc1ef62e" providerId="LiveId" clId="{484D899D-DE61-4688-BB61-B6267EBA1E5F}"/>
    <pc:docChg chg="addSld delSld modSld">
      <pc:chgData name="" userId="e0e7ce6bdc1ef62e" providerId="LiveId" clId="{484D899D-DE61-4688-BB61-B6267EBA1E5F}" dt="2023-08-18T08:09:31.220" v="157"/>
      <pc:docMkLst>
        <pc:docMk/>
      </pc:docMkLst>
      <pc:sldChg chg="modTransition">
        <pc:chgData name="" userId="e0e7ce6bdc1ef62e" providerId="LiveId" clId="{484D899D-DE61-4688-BB61-B6267EBA1E5F}" dt="2023-08-18T07:50:01.080" v="100"/>
        <pc:sldMkLst>
          <pc:docMk/>
          <pc:sldMk cId="0" sldId="263"/>
        </pc:sldMkLst>
      </pc:sldChg>
      <pc:sldChg chg="modTransition">
        <pc:chgData name="" userId="e0e7ce6bdc1ef62e" providerId="LiveId" clId="{484D899D-DE61-4688-BB61-B6267EBA1E5F}" dt="2023-08-18T07:50:01.080" v="100"/>
        <pc:sldMkLst>
          <pc:docMk/>
          <pc:sldMk cId="0" sldId="264"/>
        </pc:sldMkLst>
      </pc:sldChg>
      <pc:sldChg chg="modTransition">
        <pc:chgData name="" userId="e0e7ce6bdc1ef62e" providerId="LiveId" clId="{484D899D-DE61-4688-BB61-B6267EBA1E5F}" dt="2023-08-18T07:50:01.080" v="100"/>
        <pc:sldMkLst>
          <pc:docMk/>
          <pc:sldMk cId="0" sldId="265"/>
        </pc:sldMkLst>
      </pc:sldChg>
      <pc:sldChg chg="modTransition">
        <pc:chgData name="" userId="e0e7ce6bdc1ef62e" providerId="LiveId" clId="{484D899D-DE61-4688-BB61-B6267EBA1E5F}" dt="2023-08-18T07:50:01.080" v="100"/>
        <pc:sldMkLst>
          <pc:docMk/>
          <pc:sldMk cId="0" sldId="266"/>
        </pc:sldMkLst>
      </pc:sldChg>
      <pc:sldChg chg="modTransition">
        <pc:chgData name="" userId="e0e7ce6bdc1ef62e" providerId="LiveId" clId="{484D899D-DE61-4688-BB61-B6267EBA1E5F}" dt="2023-08-18T08:09:31.220" v="157"/>
        <pc:sldMkLst>
          <pc:docMk/>
          <pc:sldMk cId="0" sldId="297"/>
        </pc:sldMkLst>
      </pc:sldChg>
      <pc:sldChg chg="modSp">
        <pc:chgData name="" userId="e0e7ce6bdc1ef62e" providerId="LiveId" clId="{484D899D-DE61-4688-BB61-B6267EBA1E5F}" dt="2023-08-18T07:47:59.130" v="0" actId="20577"/>
        <pc:sldMkLst>
          <pc:docMk/>
          <pc:sldMk cId="1696910770" sldId="375"/>
        </pc:sldMkLst>
        <pc:spChg chg="mod">
          <ac:chgData name="" userId="e0e7ce6bdc1ef62e" providerId="LiveId" clId="{484D899D-DE61-4688-BB61-B6267EBA1E5F}" dt="2023-08-18T07:47:59.130" v="0" actId="20577"/>
          <ac:spMkLst>
            <pc:docMk/>
            <pc:sldMk cId="1696910770" sldId="375"/>
            <ac:spMk id="5" creationId="{00000000-0000-0000-0000-000000000000}"/>
          </ac:spMkLst>
        </pc:spChg>
      </pc:sldChg>
      <pc:sldChg chg="modSp">
        <pc:chgData name="" userId="e0e7ce6bdc1ef62e" providerId="LiveId" clId="{484D899D-DE61-4688-BB61-B6267EBA1E5F}" dt="2023-08-18T07:48:44.024" v="96" actId="20577"/>
        <pc:sldMkLst>
          <pc:docMk/>
          <pc:sldMk cId="0" sldId="376"/>
        </pc:sldMkLst>
        <pc:spChg chg="mod">
          <ac:chgData name="" userId="e0e7ce6bdc1ef62e" providerId="LiveId" clId="{484D899D-DE61-4688-BB61-B6267EBA1E5F}" dt="2023-08-18T07:48:44.024" v="96" actId="20577"/>
          <ac:spMkLst>
            <pc:docMk/>
            <pc:sldMk cId="0" sldId="376"/>
            <ac:spMk id="138" creationId="{00000000-0000-0000-0000-000000000000}"/>
          </ac:spMkLst>
        </pc:spChg>
      </pc:sldChg>
      <pc:sldChg chg="modSp">
        <pc:chgData name="" userId="e0e7ce6bdc1ef62e" providerId="LiveId" clId="{484D899D-DE61-4688-BB61-B6267EBA1E5F}" dt="2023-08-18T07:53:24.118" v="103" actId="20577"/>
        <pc:sldMkLst>
          <pc:docMk/>
          <pc:sldMk cId="2009262562" sldId="382"/>
        </pc:sldMkLst>
        <pc:spChg chg="mod">
          <ac:chgData name="" userId="e0e7ce6bdc1ef62e" providerId="LiveId" clId="{484D899D-DE61-4688-BB61-B6267EBA1E5F}" dt="2023-08-18T07:53:24.118" v="103" actId="20577"/>
          <ac:spMkLst>
            <pc:docMk/>
            <pc:sldMk cId="2009262562" sldId="382"/>
            <ac:spMk id="2" creationId="{80C7F6B0-5B66-5C48-8896-0B23343B8729}"/>
          </ac:spMkLst>
        </pc:spChg>
      </pc:sldChg>
      <pc:sldChg chg="modSp">
        <pc:chgData name="" userId="e0e7ce6bdc1ef62e" providerId="LiveId" clId="{484D899D-DE61-4688-BB61-B6267EBA1E5F}" dt="2023-08-18T07:49:41.132" v="99" actId="947"/>
        <pc:sldMkLst>
          <pc:docMk/>
          <pc:sldMk cId="0" sldId="388"/>
        </pc:sldMkLst>
        <pc:spChg chg="mod">
          <ac:chgData name="" userId="e0e7ce6bdc1ef62e" providerId="LiveId" clId="{484D899D-DE61-4688-BB61-B6267EBA1E5F}" dt="2023-08-18T07:49:41.132" v="99" actId="947"/>
          <ac:spMkLst>
            <pc:docMk/>
            <pc:sldMk cId="0" sldId="388"/>
            <ac:spMk id="215" creationId="{00000000-0000-0000-0000-000000000000}"/>
          </ac:spMkLst>
        </pc:spChg>
      </pc:sldChg>
      <pc:sldChg chg="modSp add del">
        <pc:chgData name="" userId="e0e7ce6bdc1ef62e" providerId="LiveId" clId="{484D899D-DE61-4688-BB61-B6267EBA1E5F}" dt="2023-08-18T08:07:44.122" v="156" actId="790"/>
        <pc:sldMkLst>
          <pc:docMk/>
          <pc:sldMk cId="0" sldId="393"/>
        </pc:sldMkLst>
        <pc:spChg chg="mod">
          <ac:chgData name="" userId="e0e7ce6bdc1ef62e" providerId="LiveId" clId="{484D899D-DE61-4688-BB61-B6267EBA1E5F}" dt="2023-08-18T08:07:44.122" v="156" actId="790"/>
          <ac:spMkLst>
            <pc:docMk/>
            <pc:sldMk cId="0" sldId="393"/>
            <ac:spMk id="365" creationId="{00000000-0000-0000-0000-000000000000}"/>
          </ac:spMkLst>
        </pc:spChg>
        <pc:spChg chg="mod">
          <ac:chgData name="" userId="e0e7ce6bdc1ef62e" providerId="LiveId" clId="{484D899D-DE61-4688-BB61-B6267EBA1E5F}" dt="2023-08-18T08:06:42.402" v="119" actId="20577"/>
          <ac:spMkLst>
            <pc:docMk/>
            <pc:sldMk cId="0" sldId="393"/>
            <ac:spMk id="366" creationId="{00000000-0000-0000-0000-000000000000}"/>
          </ac:spMkLst>
        </pc:spChg>
        <pc:picChg chg="mod">
          <ac:chgData name="" userId="e0e7ce6bdc1ef62e" providerId="LiveId" clId="{484D899D-DE61-4688-BB61-B6267EBA1E5F}" dt="2023-08-18T08:07:05.592" v="120" actId="14826"/>
          <ac:picMkLst>
            <pc:docMk/>
            <pc:sldMk cId="0" sldId="393"/>
            <ac:picMk id="1026" creationId="{A40997E0-58D2-4AAE-8C41-BE3E0859D8B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c619f2177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gc619f21776_1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gc619f21776_1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BB758-5CCA-4FC4-A17D-E88687967B5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840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5" name="Google Shape;385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7" name="Google Shape;46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BB758-5CCA-4FC4-A17D-E88687967B5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9015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c619f21776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gc619f21776_1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1" name="Google Shape;461;gc619f21776_1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6026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1563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85" name="Google Shape;385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BB758-5CCA-4FC4-A17D-E88687967B5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5612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7" name="Google Shape;57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6" name="Google Shape;61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8" name="Google Shape;628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9" name="Google Shape;629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5" name="Google Shape;635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6" name="Google Shape;636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2" name="Google Shape;2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c619f217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gc619f21776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5" name="Google Shape;305;gc619f21776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c619f21776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c619f21776_1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gc619f21776_1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7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7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6"/>
          <p:cNvSpPr txBox="1">
            <a:spLocks noGrp="1"/>
          </p:cNvSpPr>
          <p:nvPr>
            <p:ph type="body" idx="1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7" name="Google Shape;77;p56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5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7"/>
          <p:cNvSpPr>
            <a:spLocks noGrp="1"/>
          </p:cNvSpPr>
          <p:nvPr>
            <p:ph type="pic" idx="2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57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5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8"/>
          <p:cNvSpPr txBox="1">
            <a:spLocks noGrp="1"/>
          </p:cNvSpPr>
          <p:nvPr>
            <p:ph type="body" idx="1"/>
          </p:nvPr>
        </p:nvSpPr>
        <p:spPr>
          <a:xfrm rot="5400000">
            <a:off x="2830500" y="-1052127"/>
            <a:ext cx="3482999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5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"/>
          <p:cNvSpPr txBox="1">
            <a:spLocks noGrp="1"/>
          </p:cNvSpPr>
          <p:nvPr>
            <p:ph type="title"/>
          </p:nvPr>
        </p:nvSpPr>
        <p:spPr>
          <a:xfrm rot="5400000">
            <a:off x="5350074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9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5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Úvodní snímek">
  <p:cSld name="4_Úvodní sníme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0"/>
          <p:cNvSpPr txBox="1">
            <a:spLocks noGrp="1"/>
          </p:cNvSpPr>
          <p:nvPr>
            <p:ph type="ctrTitle"/>
          </p:nvPr>
        </p:nvSpPr>
        <p:spPr>
          <a:xfrm>
            <a:off x="683568" y="1275607"/>
            <a:ext cx="7772400" cy="918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0"/>
          <p:cNvSpPr txBox="1">
            <a:spLocks noGrp="1"/>
          </p:cNvSpPr>
          <p:nvPr>
            <p:ph type="subTitle" idx="1"/>
          </p:nvPr>
        </p:nvSpPr>
        <p:spPr>
          <a:xfrm>
            <a:off x="1403648" y="2517744"/>
            <a:ext cx="6400800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2800"/>
              <a:buNone/>
              <a:defRPr>
                <a:solidFill>
                  <a:srgbClr val="939293"/>
                </a:solidFill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2800"/>
              <a:buNone/>
              <a:defRPr>
                <a:solidFill>
                  <a:srgbClr val="939293"/>
                </a:solidFill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2800"/>
              <a:buNone/>
              <a:defRPr>
                <a:solidFill>
                  <a:srgbClr val="939293"/>
                </a:solidFill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2800"/>
              <a:buNone/>
              <a:defRPr>
                <a:solidFill>
                  <a:srgbClr val="939293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>
                <a:solidFill>
                  <a:srgbClr val="939293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>
                <a:solidFill>
                  <a:srgbClr val="939293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>
                <a:solidFill>
                  <a:srgbClr val="939293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60"/>
          <p:cNvSpPr txBox="1">
            <a:spLocks noGrp="1"/>
          </p:cNvSpPr>
          <p:nvPr>
            <p:ph type="body" idx="2"/>
          </p:nvPr>
        </p:nvSpPr>
        <p:spPr>
          <a:xfrm>
            <a:off x="1403649" y="3057525"/>
            <a:ext cx="6408712" cy="378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60"/>
          <p:cNvSpPr txBox="1">
            <a:spLocks noGrp="1"/>
          </p:cNvSpPr>
          <p:nvPr>
            <p:ph type="body" idx="3"/>
          </p:nvPr>
        </p:nvSpPr>
        <p:spPr>
          <a:xfrm>
            <a:off x="1475658" y="3975906"/>
            <a:ext cx="6408712" cy="378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60"/>
          <p:cNvSpPr txBox="1">
            <a:spLocks noGrp="1"/>
          </p:cNvSpPr>
          <p:nvPr>
            <p:ph type="body" idx="4"/>
          </p:nvPr>
        </p:nvSpPr>
        <p:spPr>
          <a:xfrm>
            <a:off x="1403649" y="195486"/>
            <a:ext cx="6408712" cy="378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2422" y="1371599"/>
            <a:ext cx="8612659" cy="1408777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762631" y="2926214"/>
            <a:ext cx="5072449" cy="847606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74747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t>20.08.2023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7786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2422" y="1371599"/>
            <a:ext cx="8612659" cy="1408777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762631" y="2926214"/>
            <a:ext cx="5072449" cy="847606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74747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t>20.08.2023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8199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t>20.08.2023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3921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273846"/>
            <a:ext cx="7886700" cy="4358878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t>20.08.2023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4010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ázdný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20.08.2023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7040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20.08.2023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5826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1" cy="276344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20.08.2023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3366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20.08.2023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9719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20.08.2023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4444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20.08.2023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1612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20.08.2023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4946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20.08.2023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1400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20.08.2023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1137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83568" y="1275607"/>
            <a:ext cx="7772400" cy="918102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Název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403648" y="2517744"/>
            <a:ext cx="6400800" cy="43204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Datum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403649" y="3057525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Hodina</a:t>
            </a:r>
            <a:endParaRPr lang="en-US" dirty="0"/>
          </a:p>
        </p:txBody>
      </p:sp>
      <p:sp>
        <p:nvSpPr>
          <p:cNvPr id="1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475658" y="3975906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Ing. Dita Dlabolová</a:t>
            </a:r>
            <a:endParaRPr lang="en-US" dirty="0"/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403649" y="195486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Předmět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30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Nadpis a obsah">
  <p:cSld name="1_Nadpis a obsah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91515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0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0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74805F8-3D23-443F-8E0B-0A91ADE9E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F6F5F542-3CA0-4A21-B2DF-9406B5AB25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C617BC-155C-41BD-BE22-BB3CFB6B5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78FA2-6DEE-4668-8798-FF24C059BBFB}" type="datetimeFigureOut">
              <a:rPr lang="tr-TR" smtClean="0"/>
              <a:t>21.08.2023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74E7CF8-F00C-410E-AF23-491CD784D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8147FEA-24CD-46CC-8499-F3AD69BE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0AEB-6E1B-4251-BE52-F43F4BD664A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66592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E4BF62-92AA-46B2-8534-C8E9651EF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340E2EF-46B8-4045-9F80-4561CB9FA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5FAEFBB-4D88-4DC0-853A-009EB84D7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78FA2-6DEE-4668-8798-FF24C059BBFB}" type="datetimeFigureOut">
              <a:rPr lang="tr-TR" smtClean="0"/>
              <a:t>21.08.2023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5CAD937-B8F9-4E05-85DE-79EBBBCA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ED8028A-879F-477C-A578-442ADFB6C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0AEB-6E1B-4251-BE52-F43F4BD664A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9025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AAF86C-A09B-4216-B16B-315F20852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DF4F266-655E-43FF-A41F-42404B4FE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1AA94FF-B514-4B57-90DE-EAE53D1CE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78FA2-6DEE-4668-8798-FF24C059BBFB}" type="datetimeFigureOut">
              <a:rPr lang="tr-TR" smtClean="0"/>
              <a:t>21.08.2023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901FD1A-816D-4BA2-945A-0D410B9B4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3AF52DA-229C-4E53-A4D1-F12AF743D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0AEB-6E1B-4251-BE52-F43F4BD664A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3470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4E93A84-B6CC-48F9-889B-1F9E84FCB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898E2E5-C224-4578-B591-999FD72A0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F07BF23-BA51-459F-B180-2D32F53C7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5E4CB6A-EABD-475E-8A95-A675242DE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78FA2-6DEE-4668-8798-FF24C059BBFB}" type="datetimeFigureOut">
              <a:rPr lang="tr-TR" smtClean="0"/>
              <a:t>21.08.2023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C4E961A-2149-4800-A6F2-0573C2654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6A11292-56DA-4996-B926-75E4020E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0AEB-6E1B-4251-BE52-F43F4BD664A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3406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DE040F7-9359-46BD-A27C-8E26EDEF6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545C256-9FFB-4631-BB77-8DAE62B89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0E407E8-2233-447F-907F-0EFE32511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88633DD-CA2C-4E59-B285-5F1FCD1AFD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0EA3191A-2C84-43B7-B2A9-CBA8F422B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855FAF74-FDBC-42C1-9B1A-A337423A8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78FA2-6DEE-4668-8798-FF24C059BBFB}" type="datetimeFigureOut">
              <a:rPr lang="tr-TR" smtClean="0"/>
              <a:t>21.08.2023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7A06355-8B20-4A5F-A75A-2E57E06C1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F20BB1B1-ED23-4C75-8A22-4D7DEF2E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0AEB-6E1B-4251-BE52-F43F4BD664A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1298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B8501C-416E-4FC5-B7C5-B0A120100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4022FA3C-60B3-4304-A264-1C1794C5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78FA2-6DEE-4668-8798-FF24C059BBFB}" type="datetimeFigureOut">
              <a:rPr lang="tr-TR" smtClean="0"/>
              <a:t>21.08.2023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DE7B80CC-487E-4AC1-9126-FFDEA534B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61440CA-25AA-4622-936F-8731D9EC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0AEB-6E1B-4251-BE52-F43F4BD664A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44177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E1962305-D276-4ED5-9D17-5182AB9AC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78FA2-6DEE-4668-8798-FF24C059BBFB}" type="datetimeFigureOut">
              <a:rPr lang="tr-TR" smtClean="0"/>
              <a:t>21.08.2023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6B389F96-E429-4E2D-A388-8D4F7C63B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C9152D3-662B-4A24-84CD-93445E2E5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0AEB-6E1B-4251-BE52-F43F4BD664A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4774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94DA2CA-5920-43FF-8B1C-55F4DE771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C7DDAFE-3B4A-467A-B607-C0C3D0D3A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D14A6F1-7CF3-4A82-A73E-E79FCF65B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4C097CB-1DE5-41DE-886F-7051E3DD6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78FA2-6DEE-4668-8798-FF24C059BBFB}" type="datetimeFigureOut">
              <a:rPr lang="tr-TR" smtClean="0"/>
              <a:t>21.08.2023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43D3AD4-F917-4568-8137-E08C9F1EC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9A84EF3-0FF5-44DB-98A7-88A0A5455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0AEB-6E1B-4251-BE52-F43F4BD664A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842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59C263-7E8E-4FA5-A002-0E757F4F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E694222-0D46-42B9-A3F4-7BB7C4FB90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26C6D70-9927-435A-9156-26D39BB82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6FE92D6-7237-455A-B1DE-CD0C06C3D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78FA2-6DEE-4668-8798-FF24C059BBFB}" type="datetimeFigureOut">
              <a:rPr lang="tr-TR" smtClean="0"/>
              <a:t>21.08.2023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70A1AC1-3577-4367-A366-8A785BA0E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D596F3E-3444-4933-922C-89F293530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0AEB-6E1B-4251-BE52-F43F4BD664A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67058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072C6E-BD81-404F-AA8B-E0C43674C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B368729-E9F8-4B06-A2F8-9361F48D86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B942D7C-0A1F-45F4-971D-47776065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78FA2-6DEE-4668-8798-FF24C059BBFB}" type="datetimeFigureOut">
              <a:rPr lang="tr-TR" smtClean="0"/>
              <a:t>21.08.2023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8CCA26-FCB9-4D32-B2C9-3F11B4C42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3BA9ADA-DD43-4A14-BCFC-353A18497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0AEB-6E1B-4251-BE52-F43F4BD664A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2324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0"/>
          <p:cNvSpPr txBox="1"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0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50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50"/>
          <p:cNvSpPr txBox="1">
            <a:spLocks noGrp="1"/>
          </p:cNvSpPr>
          <p:nvPr>
            <p:ph type="body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50"/>
          <p:cNvSpPr txBox="1">
            <a:spLocks noGrp="1"/>
          </p:cNvSpPr>
          <p:nvPr>
            <p:ph type="body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3D647DEF-281A-44AF-BF12-5141987C83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691450C-809E-4BA0-947A-B625FB9AD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D03715-16C8-41F2-82FF-E90298B3B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78FA2-6DEE-4668-8798-FF24C059BBFB}" type="datetimeFigureOut">
              <a:rPr lang="tr-TR" smtClean="0"/>
              <a:t>21.08.2023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1A9D90B-FF3C-436A-B604-7F8270CC7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BA03A4D-D8C3-494C-8C5E-FB51F2145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0AEB-6E1B-4251-BE52-F43F4BD664A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1337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uze nadpis">
  <p:cSld name="1_Pouze nadpi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91515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0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obsah">
  <p:cSld name="Pouze obsah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1"/>
          <p:cNvSpPr txBox="1">
            <a:spLocks noGrp="1"/>
          </p:cNvSpPr>
          <p:nvPr>
            <p:ph type="body" idx="1"/>
          </p:nvPr>
        </p:nvSpPr>
        <p:spPr>
          <a:xfrm>
            <a:off x="628650" y="273846"/>
            <a:ext cx="7886700" cy="4358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2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2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39293"/>
              </a:buClr>
              <a:buSzPts val="2400"/>
              <a:buNone/>
              <a:defRPr sz="2400">
                <a:solidFill>
                  <a:srgbClr val="939293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5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5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4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437121" y="86723"/>
            <a:ext cx="1442720" cy="123015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5"/>
          <p:cNvSpPr/>
          <p:nvPr/>
        </p:nvSpPr>
        <p:spPr>
          <a:xfrm>
            <a:off x="1" y="4766307"/>
            <a:ext cx="9141619" cy="274801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4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  <a:defRPr sz="4000" b="0" i="0" u="none" strike="noStrike" cap="none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45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4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4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701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21" y="86723"/>
            <a:ext cx="1442720" cy="123015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" y="4766307"/>
            <a:ext cx="9141619" cy="274801"/>
          </a:xfrm>
          <a:prstGeom prst="rect">
            <a:avLst/>
          </a:prstGeom>
          <a:solidFill>
            <a:srgbClr val="00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</a:t>
            </a:r>
            <a:r>
              <a:rPr lang="en-US" noProof="0" dirty="0"/>
              <a:t>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styly</a:t>
            </a:r>
            <a:r>
              <a:rPr lang="en-US" noProof="0" dirty="0"/>
              <a:t> </a:t>
            </a:r>
            <a:r>
              <a:rPr lang="en-US" noProof="0" dirty="0" err="1"/>
              <a:t>předlohy</a:t>
            </a:r>
            <a:r>
              <a:rPr lang="en-US" noProof="0" dirty="0"/>
              <a:t> </a:t>
            </a:r>
            <a:r>
              <a:rPr lang="en-US" noProof="0" dirty="0" err="1"/>
              <a:t>textu</a:t>
            </a:r>
            <a:r>
              <a:rPr lang="en-US" noProof="0" dirty="0"/>
              <a:t>.</a:t>
            </a:r>
          </a:p>
          <a:p>
            <a:pPr lvl="1"/>
            <a:r>
              <a:rPr lang="en-US" noProof="0" dirty="0" err="1"/>
              <a:t>Druhá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2"/>
            <a:r>
              <a:rPr lang="en-US" noProof="0" dirty="0" err="1"/>
              <a:t>Třetí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3"/>
            <a:r>
              <a:rPr lang="en-US" noProof="0" dirty="0" err="1"/>
              <a:t>Čtvrtá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4"/>
            <a:r>
              <a:rPr lang="en-US" noProof="0" dirty="0" err="1"/>
              <a:t>Pátá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E6784AC-797A-45F2-B2C8-8D7DEEADE390}" type="datetimeFigureOut">
              <a:rPr lang="en-US" smtClean="0"/>
              <a:pPr/>
              <a:t>8/20/23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639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9999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1F173B16-794C-4EF4-AD5B-7AD25D07F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77AE5A6-E943-42DF-AE0D-C35BB4AF0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6A6DB71-62AF-4081-BF4B-DCAE5460DB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78FA2-6DEE-4668-8798-FF24C059BBFB}" type="datetimeFigureOut">
              <a:rPr lang="tr-TR" smtClean="0"/>
              <a:t>21.08.2023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B7ACF66-04CA-4690-8A4B-FDA99E65AF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E963764-FA20-42B5-B8F5-805AEFF2BB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60AEB-6E1B-4251-BE52-F43F4BD664A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455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41239-020-00192-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-sa/4.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ti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4.0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4.0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ajpy.12005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dita.dlabolova@academicintegrity.eu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plagiarism.cz/" TargetMode="External"/><Relationship Id="rId4" Type="http://schemas.openxmlformats.org/officeDocument/2006/relationships/hyperlink" Target="mailto:tomas.foltynek@academicintegrity.eu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4.0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C42F84E-9F2C-4C02-B4B2-E143ABC95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060" y="472678"/>
            <a:ext cx="8339756" cy="150627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Interpreting Text-Matching SW Similarity Reports</a:t>
            </a:r>
            <a:endParaRPr lang="tr-T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F60DA8BF-AA61-43F4-A1C0-AAAC6B73E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390674"/>
            <a:ext cx="6858000" cy="56553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Dita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Henek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Dlabolová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Tomáš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Foltýnek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475060" y="3171826"/>
            <a:ext cx="8193881" cy="56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3</a:t>
            </a:r>
            <a:r>
              <a:rPr kumimoji="0" lang="en-US" sz="9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rd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ENAI Academic Integrity Summer School 2023</a:t>
            </a:r>
            <a:r>
              <a:rPr kumimoji="0" lang="sl-S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,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21st – 25th August 2023</a:t>
            </a:r>
            <a:r>
              <a:rPr kumimoji="0" lang="sl-SI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,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Faculty of Electrical Engineering and Computer Science, University of Maribor, Slovenia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8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sl-SI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6364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gc619f21776_1_24"/>
          <p:cNvPicPr preferRelativeResize="0"/>
          <p:nvPr/>
        </p:nvPicPr>
        <p:blipFill rotWithShape="1">
          <a:blip r:embed="rId3">
            <a:alphaModFix/>
          </a:blip>
          <a:srcRect r="46140"/>
          <a:stretch/>
        </p:blipFill>
        <p:spPr>
          <a:xfrm>
            <a:off x="2200940" y="0"/>
            <a:ext cx="402973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c619f21776_1_12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000" cy="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Summary of the process</a:t>
            </a:r>
            <a:endParaRPr dirty="0"/>
          </a:p>
        </p:txBody>
      </p:sp>
      <p:sp>
        <p:nvSpPr>
          <p:cNvPr id="323" name="Google Shape;323;gc619f21776_1_12"/>
          <p:cNvSpPr txBox="1">
            <a:spLocks noGrp="1"/>
          </p:cNvSpPr>
          <p:nvPr>
            <p:ph type="body" idx="1"/>
          </p:nvPr>
        </p:nvSpPr>
        <p:spPr>
          <a:xfrm>
            <a:off x="4581303" y="1145251"/>
            <a:ext cx="4058607" cy="3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Consider: Intent, extent</a:t>
            </a:r>
          </a:p>
          <a:p>
            <a:pPr marL="0" indent="0">
              <a:buNone/>
            </a:pPr>
            <a:r>
              <a:rPr lang="en-US" dirty="0"/>
              <a:t>Possible outcomes:</a:t>
            </a:r>
          </a:p>
          <a:p>
            <a:pPr indent="-457200"/>
            <a:r>
              <a:rPr lang="en-US" dirty="0"/>
              <a:t>Explanation, warning, lower grade, resubmit, fail the course/module</a:t>
            </a:r>
          </a:p>
          <a:p>
            <a:pPr indent="-457200"/>
            <a:r>
              <a:rPr lang="en-US" dirty="0"/>
              <a:t>Official warning, suspension, (conditional) expulsion</a:t>
            </a:r>
          </a:p>
          <a:p>
            <a:pPr marL="0" indent="0">
              <a:buNone/>
            </a:pPr>
            <a:r>
              <a:rPr lang="en-US" dirty="0"/>
              <a:t>Should be clearly defined in </a:t>
            </a:r>
            <a:br>
              <a:rPr lang="en-US" dirty="0"/>
            </a:br>
            <a:r>
              <a:rPr lang="en-US" dirty="0"/>
              <a:t>a policy</a:t>
            </a:r>
          </a:p>
        </p:txBody>
      </p:sp>
      <p:pic>
        <p:nvPicPr>
          <p:cNvPr id="4" name="Google Shape;260;p67">
            <a:extLst>
              <a:ext uri="{FF2B5EF4-FFF2-40B4-BE49-F238E27FC236}">
                <a16:creationId xmlns:a16="http://schemas.microsoft.com/office/drawing/2014/main" id="{2A32B998-F95A-6B42-9563-265152EC732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2924" t="6111" r="44694" b="9815"/>
          <a:stretch/>
        </p:blipFill>
        <p:spPr>
          <a:xfrm>
            <a:off x="628650" y="1145251"/>
            <a:ext cx="3828093" cy="3464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2422" y="1371599"/>
            <a:ext cx="8612659" cy="2126975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Testing of Support Tools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Plagiarism Detection</a:t>
            </a:r>
          </a:p>
        </p:txBody>
      </p:sp>
    </p:spTree>
    <p:extLst>
      <p:ext uri="{BB962C8B-B14F-4D97-AF65-F5344CB8AC3E}">
        <p14:creationId xmlns:p14="http://schemas.microsoft.com/office/powerpoint/2010/main" val="3665485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8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ct val="50000"/>
              <a:buNone/>
            </a:pPr>
            <a:r>
              <a:rPr lang="en-US" dirty="0"/>
              <a:t>Testing of Support Tools </a:t>
            </a:r>
            <a:br>
              <a:rPr lang="en-US" dirty="0"/>
            </a:br>
            <a:r>
              <a:rPr lang="en-US" dirty="0"/>
              <a:t>for Plagiarism Detection</a:t>
            </a:r>
            <a:endParaRPr dirty="0"/>
          </a:p>
        </p:txBody>
      </p:sp>
      <p:sp>
        <p:nvSpPr>
          <p:cNvPr id="336" name="Google Shape;336;p81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r>
              <a:rPr lang="en-US" dirty="0"/>
              <a:t>The largest text-matching tools test ever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r>
              <a:rPr lang="en-US" dirty="0"/>
              <a:t>Documents in 8 languages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r>
              <a:rPr lang="en-US" dirty="0"/>
              <a:t>15 systems tested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endParaRPr lang="en-US" dirty="0"/>
          </a:p>
          <a:p>
            <a:pPr>
              <a:spcBef>
                <a:spcPts val="400"/>
              </a:spcBef>
              <a:buSzPct val="69498"/>
            </a:pPr>
            <a:r>
              <a:rPr lang="en-US" dirty="0" err="1"/>
              <a:t>Foltýnek</a:t>
            </a:r>
            <a:r>
              <a:rPr lang="en-US" dirty="0"/>
              <a:t>, T. </a:t>
            </a:r>
            <a:r>
              <a:rPr lang="en-US" i="1" dirty="0"/>
              <a:t>et al.</a:t>
            </a:r>
            <a:r>
              <a:rPr lang="en-US" dirty="0"/>
              <a:t> Testing of support tools for plagiarism detection. </a:t>
            </a:r>
            <a:r>
              <a:rPr lang="en-US" i="1" dirty="0"/>
              <a:t>International Journal of Educational Technology in Higher Education</a:t>
            </a:r>
            <a:r>
              <a:rPr lang="en-US" dirty="0"/>
              <a:t> 17,</a:t>
            </a:r>
            <a:r>
              <a:rPr lang="en-US" b="1" dirty="0"/>
              <a:t> </a:t>
            </a:r>
            <a:r>
              <a:rPr lang="en-US" dirty="0"/>
              <a:t>46 (2020). </a:t>
            </a:r>
            <a:r>
              <a:rPr lang="en-US" u="sng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https://doi.org/10.1186/s41239-020-00192-4</a:t>
            </a:r>
            <a:endParaRPr lang="en-US" u="sng" dirty="0">
              <a:solidFill>
                <a:srgbClr val="0563C1"/>
              </a:solidFill>
            </a:endParaRPr>
          </a:p>
          <a:p>
            <a:pPr>
              <a:spcBef>
                <a:spcPts val="400"/>
              </a:spcBef>
              <a:buSzPct val="69498"/>
            </a:pPr>
            <a:endParaRPr lang="en-US" dirty="0"/>
          </a:p>
          <a:p>
            <a:pPr>
              <a:spcBef>
                <a:spcPts val="400"/>
              </a:spcBef>
              <a:buSzPct val="69498"/>
            </a:pPr>
            <a:r>
              <a:rPr lang="en-US" dirty="0"/>
              <a:t>Acknowledgement: Debora Weber Wulff contributed to the slides in this part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endParaRPr lang="en-US" u="sng" dirty="0">
              <a:solidFill>
                <a:srgbClr val="0563C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82"/>
          <p:cNvSpPr txBox="1">
            <a:spLocks noGrp="1"/>
          </p:cNvSpPr>
          <p:nvPr>
            <p:ph type="title" idx="4294967295"/>
          </p:nvPr>
        </p:nvSpPr>
        <p:spPr>
          <a:xfrm>
            <a:off x="628649" y="273844"/>
            <a:ext cx="1877615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ct val="111111"/>
              <a:buFont typeface="Calibri"/>
              <a:buNone/>
            </a:pPr>
            <a:r>
              <a:rPr lang="en-US"/>
              <a:t>Vendors</a:t>
            </a:r>
            <a:endParaRPr/>
          </a:p>
        </p:txBody>
      </p:sp>
      <p:pic>
        <p:nvPicPr>
          <p:cNvPr id="342" name="Google Shape;342;p82" descr="Screenshot 2021-02-16 at 14.12.4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5658" y="565374"/>
            <a:ext cx="2152651" cy="56197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43" name="Google Shape;343;p8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1702" y="1301185"/>
            <a:ext cx="1994298" cy="47029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44" name="Google Shape;344;p82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550" y="2276474"/>
            <a:ext cx="1877616" cy="59055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45" name="Google Shape;345;p82" descr="Screenshot 2021-02-16 at 14.13.42.png"/>
          <p:cNvPicPr preferRelativeResize="0"/>
          <p:nvPr/>
        </p:nvPicPr>
        <p:blipFill rotWithShape="1">
          <a:blip r:embed="rId6">
            <a:alphaModFix/>
          </a:blip>
          <a:srcRect b="30649"/>
          <a:stretch/>
        </p:blipFill>
        <p:spPr>
          <a:xfrm>
            <a:off x="6070579" y="3282956"/>
            <a:ext cx="2810781" cy="31284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46" name="Google Shape;346;p82" descr="dupli-checker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6424" y="4136505"/>
            <a:ext cx="2162176" cy="3810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47" name="Google Shape;347;p82" descr="logo-dark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1192" y="2554917"/>
            <a:ext cx="1143001" cy="2667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348" name="Google Shape;348;p82" descr="Screenshot 2021-02-16 at 14.16.14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43993" y="1397352"/>
            <a:ext cx="2219326" cy="97155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49" name="Google Shape;349;p82" descr="Screenshot 2021-02-16 at 14.16.33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87001" y="3747645"/>
            <a:ext cx="2266951" cy="92392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50" name="Google Shape;350;p82" descr="Screenshot 2021-02-16 at 14.17.05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80187" y="2526360"/>
            <a:ext cx="1085851" cy="47625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51" name="Google Shape;351;p82" descr="Screenshot 2021-02-16 at 14.17.54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8860" y="1287575"/>
            <a:ext cx="1562101" cy="6858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52" name="Google Shape;352;p82" descr="Screenshot 2021-02-16 at 14.18.21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677014" y="2983779"/>
            <a:ext cx="1657351" cy="66675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53" name="Google Shape;353;p82" descr="Screenshot 2021-02-16 at 14.18.52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646602" y="820877"/>
            <a:ext cx="1800226" cy="4191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54" name="Google Shape;354;p82" descr="Screenshot 2021-02-16 at 14.19.09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080852" y="3823845"/>
            <a:ext cx="1905001" cy="77152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sp>
        <p:nvSpPr>
          <p:cNvPr id="355" name="Google Shape;355;p82"/>
          <p:cNvSpPr txBox="1">
            <a:spLocks noGrp="1"/>
          </p:cNvSpPr>
          <p:nvPr>
            <p:ph type="sldNum" idx="12"/>
          </p:nvPr>
        </p:nvSpPr>
        <p:spPr>
          <a:xfrm>
            <a:off x="8379313" y="4803219"/>
            <a:ext cx="136037" cy="20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/>
          </a:p>
        </p:txBody>
      </p:sp>
      <p:pic>
        <p:nvPicPr>
          <p:cNvPr id="356" name="Google Shape;356;p82" descr="Screenshot 2021-02-17 at 10.18.35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039238" y="1945317"/>
            <a:ext cx="2457451" cy="8763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pic>
        <p:nvPicPr>
          <p:cNvPr id="357" name="Google Shape;357;p82" descr="Screenshot 2021-02-17 at 11.22.09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95787" y="3077003"/>
            <a:ext cx="2657476" cy="6858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8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91515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Testing Documents</a:t>
            </a:r>
            <a:endParaRPr/>
          </a:p>
        </p:txBody>
      </p:sp>
      <p:sp>
        <p:nvSpPr>
          <p:cNvPr id="363" name="Google Shape;363;p83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398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457200" lvl="0" indent="-40643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9285"/>
              <a:buChar char="•"/>
            </a:pPr>
            <a:r>
              <a:rPr lang="en-US"/>
              <a:t>Eight European languages: EN, DE, ES, TR, IT, CZ, SK, LV</a:t>
            </a:r>
            <a:endParaRPr/>
          </a:p>
          <a:p>
            <a:pPr marL="457200" lvl="0" indent="-40643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9285"/>
              <a:buChar char="•"/>
            </a:pPr>
            <a:r>
              <a:rPr lang="en-US"/>
              <a:t>File formats: PDF, DOCX, TXT</a:t>
            </a:r>
            <a:endParaRPr/>
          </a:p>
          <a:p>
            <a:pPr marL="457200" lvl="0" indent="-40643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9285"/>
              <a:buChar char="•"/>
            </a:pPr>
            <a:r>
              <a:rPr lang="en-US"/>
              <a:t>Various plagiarism types</a:t>
            </a:r>
            <a:endParaRPr/>
          </a:p>
          <a:p>
            <a:pPr marL="1143000" lvl="2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78571"/>
              <a:buChar char="•"/>
            </a:pPr>
            <a:r>
              <a:rPr lang="en-US"/>
              <a:t>Copy-paste</a:t>
            </a:r>
            <a:endParaRPr/>
          </a:p>
          <a:p>
            <a:pPr marL="1143000" lvl="2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78571"/>
              <a:buChar char="•"/>
            </a:pPr>
            <a:r>
              <a:rPr lang="en-US"/>
              <a:t>Synonym replacement</a:t>
            </a:r>
            <a:endParaRPr/>
          </a:p>
          <a:p>
            <a:pPr marL="1143000" lvl="2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78571"/>
              <a:buChar char="•"/>
            </a:pPr>
            <a:r>
              <a:rPr lang="en-US"/>
              <a:t>Paraphrase</a:t>
            </a:r>
            <a:endParaRPr/>
          </a:p>
          <a:p>
            <a:pPr marL="1143000" lvl="2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78571"/>
              <a:buChar char="•"/>
            </a:pPr>
            <a:r>
              <a:rPr lang="en-US"/>
              <a:t>Translation</a:t>
            </a:r>
            <a:endParaRPr/>
          </a:p>
          <a:p>
            <a:pPr marL="457200" lvl="0" indent="-40643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9285"/>
              <a:buChar char="•"/>
            </a:pPr>
            <a:r>
              <a:rPr lang="en-US"/>
              <a:t>Various types of sources:</a:t>
            </a:r>
            <a:endParaRPr/>
          </a:p>
          <a:p>
            <a:pPr marL="1143000" lvl="2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200"/>
              <a:t>Wikipedia</a:t>
            </a:r>
            <a:endParaRPr/>
          </a:p>
          <a:p>
            <a:pPr marL="1143000" lvl="2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200"/>
              <a:t>Open access journal papers</a:t>
            </a:r>
            <a:endParaRPr/>
          </a:p>
          <a:p>
            <a:pPr marL="1143000" lvl="2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200"/>
              <a:t>Student theses publicly available from a university webpage</a:t>
            </a:r>
            <a:endParaRPr/>
          </a:p>
          <a:p>
            <a:pPr marL="457200" lvl="0" indent="-40643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9285"/>
              <a:buChar char="•"/>
            </a:pPr>
            <a:r>
              <a:rPr lang="en-US"/>
              <a:t>Single-source / Multi-source</a:t>
            </a:r>
            <a:endParaRPr/>
          </a:p>
        </p:txBody>
      </p:sp>
      <p:sp>
        <p:nvSpPr>
          <p:cNvPr id="364" name="Google Shape;364;p8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/>
          </a:p>
        </p:txBody>
      </p:sp>
      <p:sp>
        <p:nvSpPr>
          <p:cNvPr id="365" name="Google Shape;365;p83"/>
          <p:cNvSpPr txBox="1"/>
          <p:nvPr/>
        </p:nvSpPr>
        <p:spPr>
          <a:xfrm rot="-5400000">
            <a:off x="6844088" y="2340626"/>
            <a:ext cx="4263513" cy="46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33866" marR="33866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by permission,Charles Robinson, 2008, </a:t>
            </a:r>
            <a:br>
              <a:rPr lang="en-US" sz="7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7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http://charles.robinsontwins.org/photos/2008/twinsdays/content/IMGP1792_large.html</a:t>
            </a:r>
            <a:endParaRPr/>
          </a:p>
        </p:txBody>
      </p:sp>
      <p:pic>
        <p:nvPicPr>
          <p:cNvPr id="366" name="Google Shape;366;p83" descr="dropped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5803" y="2017070"/>
            <a:ext cx="2943741" cy="1705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8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91515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4000" b="0" i="0" u="none" strike="noStrike" cap="none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rPr>
              <a:t>Coverage Evaluation</a:t>
            </a:r>
            <a:endParaRPr/>
          </a:p>
        </p:txBody>
      </p:sp>
      <p:sp>
        <p:nvSpPr>
          <p:cNvPr id="372" name="Google Shape;372;p84"/>
          <p:cNvSpPr txBox="1">
            <a:spLocks noGrp="1"/>
          </p:cNvSpPr>
          <p:nvPr>
            <p:ph type="body" idx="1"/>
          </p:nvPr>
        </p:nvSpPr>
        <p:spPr>
          <a:xfrm>
            <a:off x="628650" y="1180214"/>
            <a:ext cx="7886700" cy="3452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5326" lvl="0" indent="-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37254"/>
              <a:buChar char="•"/>
            </a:pPr>
            <a:r>
              <a:rPr lang="en-US" sz="1800" b="1" dirty="0">
                <a:solidFill>
                  <a:srgbClr val="009999"/>
                </a:solidFill>
              </a:rPr>
              <a:t>Percentages</a:t>
            </a:r>
            <a:r>
              <a:rPr lang="en-US" sz="1800" dirty="0"/>
              <a:t> presented by the systems </a:t>
            </a:r>
            <a:r>
              <a:rPr lang="en-US" sz="1800" b="1" dirty="0">
                <a:solidFill>
                  <a:srgbClr val="009999"/>
                </a:solidFill>
              </a:rPr>
              <a:t>do not convey much information</a:t>
            </a:r>
            <a:endParaRPr sz="1800" dirty="0"/>
          </a:p>
          <a:p>
            <a:pPr marL="514350" lvl="1" indent="-177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117647"/>
              <a:buChar char="•"/>
            </a:pPr>
            <a:r>
              <a:rPr lang="en-US" sz="1800" dirty="0"/>
              <a:t>Some systems presented different values for the same document</a:t>
            </a:r>
            <a:endParaRPr sz="1800" dirty="0"/>
          </a:p>
          <a:p>
            <a:pPr marL="514350" lvl="1" indent="-177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117647"/>
              <a:buChar char="•"/>
            </a:pPr>
            <a:r>
              <a:rPr lang="en-US" sz="1800" dirty="0"/>
              <a:t>Evaluation based on the amount of detected plagiarism</a:t>
            </a:r>
            <a:endParaRPr sz="1800" dirty="0"/>
          </a:p>
          <a:p>
            <a:pPr marL="0" lvl="2" indent="685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71428"/>
              <a:buNone/>
            </a:pPr>
            <a:r>
              <a:rPr lang="en-US" sz="1800" dirty="0"/>
              <a:t>5: All</a:t>
            </a:r>
            <a:endParaRPr sz="1800" dirty="0"/>
          </a:p>
          <a:p>
            <a:pPr marL="0" lvl="2" indent="685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71428"/>
              <a:buNone/>
            </a:pPr>
            <a:r>
              <a:rPr lang="en-US" sz="1800" dirty="0"/>
              <a:t>4: Major portion</a:t>
            </a:r>
            <a:endParaRPr sz="1800" dirty="0"/>
          </a:p>
          <a:p>
            <a:pPr marL="0" lvl="2" indent="685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71428"/>
              <a:buNone/>
            </a:pPr>
            <a:r>
              <a:rPr lang="en-US" sz="1800" dirty="0"/>
              <a:t>3: More than half</a:t>
            </a:r>
            <a:endParaRPr sz="1800" dirty="0"/>
          </a:p>
          <a:p>
            <a:pPr marL="0" lvl="2" indent="685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71428"/>
              <a:buNone/>
            </a:pPr>
            <a:r>
              <a:rPr lang="en-US" sz="1800" dirty="0"/>
              <a:t>2: Half or less</a:t>
            </a:r>
            <a:endParaRPr sz="1800" dirty="0"/>
          </a:p>
          <a:p>
            <a:pPr marL="0" lvl="2" indent="685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71428"/>
              <a:buNone/>
            </a:pPr>
            <a:r>
              <a:rPr lang="en-US" sz="1800" dirty="0"/>
              <a:t>1: Minor portion</a:t>
            </a:r>
            <a:endParaRPr sz="1800" dirty="0"/>
          </a:p>
          <a:p>
            <a:pPr marL="0" lvl="2" indent="685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71428"/>
              <a:buNone/>
            </a:pPr>
            <a:r>
              <a:rPr lang="en-US" sz="1800" dirty="0"/>
              <a:t>0: None</a:t>
            </a:r>
            <a:endParaRPr sz="1800" dirty="0"/>
          </a:p>
          <a:p>
            <a:pPr marL="514350" lvl="1" indent="-177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117647"/>
              <a:buChar char="•"/>
            </a:pPr>
            <a:r>
              <a:rPr lang="en-US" sz="1800" dirty="0"/>
              <a:t>Two people independently examined each report</a:t>
            </a:r>
            <a:endParaRPr sz="1800" dirty="0"/>
          </a:p>
          <a:p>
            <a:pPr marL="857250" lvl="2" indent="-177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117647"/>
              <a:buChar char="•"/>
            </a:pPr>
            <a:r>
              <a:rPr lang="en-US" sz="1800" dirty="0"/>
              <a:t>Interpretation of criteria discussed within whole team</a:t>
            </a:r>
            <a:endParaRPr sz="1800" dirty="0"/>
          </a:p>
        </p:txBody>
      </p:sp>
      <p:sp>
        <p:nvSpPr>
          <p:cNvPr id="373" name="Google Shape;373;p84"/>
          <p:cNvSpPr txBox="1"/>
          <p:nvPr/>
        </p:nvSpPr>
        <p:spPr>
          <a:xfrm>
            <a:off x="7725183" y="2302251"/>
            <a:ext cx="1334018" cy="715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spAutoFit/>
          </a:bodyPr>
          <a:lstStyle/>
          <a:p>
            <a:pPr marL="0" marR="0" lvl="0" indent="0" algn="l" rtl="0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50" b="1" i="0" u="none" strike="noStrike" cap="none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r>
              <a:rPr lang="en-US" sz="555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rPr>
              <a:t> ?</a:t>
            </a:r>
            <a:endParaRPr/>
          </a:p>
        </p:txBody>
      </p:sp>
      <p:sp>
        <p:nvSpPr>
          <p:cNvPr id="374" name="Google Shape;374;p8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8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600"/>
              <a:t>Coverage Evaluation: Wikipedia</a:t>
            </a:r>
            <a:endParaRPr/>
          </a:p>
        </p:txBody>
      </p:sp>
      <p:pic>
        <p:nvPicPr>
          <p:cNvPr id="380" name="Google Shape;380;p85" descr="Obrázek 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49" y="1480619"/>
            <a:ext cx="7743068" cy="203187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85"/>
          <p:cNvSpPr txBox="1"/>
          <p:nvPr/>
        </p:nvSpPr>
        <p:spPr>
          <a:xfrm>
            <a:off x="6228892" y="3676226"/>
            <a:ext cx="1890259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Scale: 0 (lowest) to 5 (highest)</a:t>
            </a:r>
            <a:endParaRPr/>
          </a:p>
        </p:txBody>
      </p:sp>
      <p:sp>
        <p:nvSpPr>
          <p:cNvPr id="382" name="Google Shape;382;p8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8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600"/>
              <a:t>Coverage Evaluation: Type of Source</a:t>
            </a:r>
            <a:endParaRPr/>
          </a:p>
        </p:txBody>
      </p:sp>
      <p:pic>
        <p:nvPicPr>
          <p:cNvPr id="388" name="Google Shape;388;p86" descr="Obrázek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1" y="1471240"/>
            <a:ext cx="7765844" cy="22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86"/>
          <p:cNvSpPr txBox="1"/>
          <p:nvPr/>
        </p:nvSpPr>
        <p:spPr>
          <a:xfrm>
            <a:off x="6263893" y="3899421"/>
            <a:ext cx="1890259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Scale: 0 (lowest) to 5 (highest)</a:t>
            </a:r>
            <a:endParaRPr/>
          </a:p>
        </p:txBody>
      </p:sp>
      <p:sp>
        <p:nvSpPr>
          <p:cNvPr id="390" name="Google Shape;390;p8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7"/>
          <p:cNvSpPr txBox="1">
            <a:spLocks noGrp="1"/>
          </p:cNvSpPr>
          <p:nvPr>
            <p:ph type="title"/>
          </p:nvPr>
        </p:nvSpPr>
        <p:spPr>
          <a:xfrm>
            <a:off x="0" y="166228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sz="4000" b="0" i="0" u="none" strike="noStrike" cap="none" dirty="0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rPr>
              <a:t>Coverage Evaluation: Plagiarism Method</a:t>
            </a:r>
            <a:endParaRPr dirty="0"/>
          </a:p>
        </p:txBody>
      </p:sp>
      <p:pic>
        <p:nvPicPr>
          <p:cNvPr id="396" name="Google Shape;396;p87" descr="Obrázek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1" y="1477203"/>
            <a:ext cx="7765844" cy="22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87"/>
          <p:cNvSpPr txBox="1"/>
          <p:nvPr/>
        </p:nvSpPr>
        <p:spPr>
          <a:xfrm>
            <a:off x="6202642" y="3911348"/>
            <a:ext cx="1890259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Scale: 0 (lowest) to 5 (highest)</a:t>
            </a:r>
            <a:endParaRPr/>
          </a:p>
        </p:txBody>
      </p:sp>
      <p:sp>
        <p:nvSpPr>
          <p:cNvPr id="398" name="Google Shape;398;p8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en-US"/>
              <a:t>About the Authors</a:t>
            </a:r>
            <a:endParaRPr/>
          </a:p>
        </p:txBody>
      </p:sp>
      <p:sp>
        <p:nvSpPr>
          <p:cNvPr id="138" name="Google Shape;138;p3"/>
          <p:cNvSpPr txBox="1">
            <a:spLocks noGrp="1"/>
          </p:cNvSpPr>
          <p:nvPr>
            <p:ph type="body" idx="1"/>
          </p:nvPr>
        </p:nvSpPr>
        <p:spPr>
          <a:xfrm>
            <a:off x="2441448" y="1149724"/>
            <a:ext cx="6073902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buClr>
                <a:schemeClr val="dk1"/>
              </a:buClr>
              <a:buSzPts val="2400"/>
              <a:buNone/>
            </a:pPr>
            <a:r>
              <a:rPr lang="en-US" sz="2400" b="1" dirty="0"/>
              <a:t>Ing. Dita </a:t>
            </a:r>
            <a:r>
              <a:rPr lang="en-US" sz="2400" b="1" dirty="0" err="1"/>
              <a:t>Henek</a:t>
            </a:r>
            <a:r>
              <a:rPr lang="en-US" sz="2400" b="1" dirty="0"/>
              <a:t> </a:t>
            </a:r>
            <a:r>
              <a:rPr lang="en-US" sz="2400" b="1" dirty="0" err="1"/>
              <a:t>Dlabolová</a:t>
            </a:r>
            <a:r>
              <a:rPr lang="en-US" sz="2400" b="1" dirty="0"/>
              <a:t>, Ph.D.</a:t>
            </a:r>
            <a:endParaRPr lang="en-US" sz="2400" dirty="0"/>
          </a:p>
          <a:p>
            <a:pPr marL="0" lvl="0" indent="0">
              <a:buClr>
                <a:schemeClr val="dk1"/>
              </a:buClr>
              <a:buSzPts val="2400"/>
              <a:buNone/>
            </a:pPr>
            <a:r>
              <a:rPr lang="cs-CZ" sz="2400" dirty="0"/>
              <a:t>ENAI </a:t>
            </a:r>
            <a:r>
              <a:rPr lang="cs-CZ" sz="2400" dirty="0" err="1"/>
              <a:t>Executive</a:t>
            </a:r>
            <a:r>
              <a:rPr lang="cs-CZ" sz="2400" dirty="0"/>
              <a:t> </a:t>
            </a:r>
            <a:r>
              <a:rPr lang="cs-CZ" sz="2400" dirty="0" err="1"/>
              <a:t>Director</a:t>
            </a:r>
            <a:endParaRPr lang="cs-CZ" sz="2400" dirty="0"/>
          </a:p>
          <a:p>
            <a:pPr marL="0" lvl="0" indent="0">
              <a:buClr>
                <a:schemeClr val="dk1"/>
              </a:buClr>
              <a:buSzPts val="2400"/>
              <a:buNone/>
            </a:pPr>
            <a:endParaRPr lang="en-US" sz="24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sz="2400" b="1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dirty="0"/>
              <a:t>Mgr. </a:t>
            </a:r>
            <a:r>
              <a:rPr lang="en-US" sz="2400" b="1" dirty="0" err="1"/>
              <a:t>Tomáš</a:t>
            </a:r>
            <a:r>
              <a:rPr lang="en-US" sz="2400" b="1" dirty="0"/>
              <a:t> </a:t>
            </a:r>
            <a:r>
              <a:rPr lang="en-US" sz="2400" b="1" dirty="0" err="1"/>
              <a:t>Foltýnek</a:t>
            </a:r>
            <a:r>
              <a:rPr lang="en-US" sz="2400" b="1" dirty="0"/>
              <a:t>, Ph.D.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dirty="0"/>
              <a:t>Assistant Professor</a:t>
            </a:r>
            <a:r>
              <a:rPr lang="cs-CZ" sz="2400" dirty="0"/>
              <a:t>, FI MU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dirty="0"/>
              <a:t>President of the ENAI Board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</p:txBody>
      </p:sp>
      <p:pic>
        <p:nvPicPr>
          <p:cNvPr id="139" name="Google Shape;139;p3" descr="Tomas 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" y="2891223"/>
            <a:ext cx="1666821" cy="166682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0" name="Google Shape;14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390" y="1109382"/>
            <a:ext cx="1667081" cy="1667081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8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91515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sz="4000" b="0" i="0" u="none" strike="noStrike" cap="none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rPr>
              <a:t>Coverage Evaluation: General Notes</a:t>
            </a:r>
            <a:endParaRPr/>
          </a:p>
        </p:txBody>
      </p:sp>
      <p:sp>
        <p:nvSpPr>
          <p:cNvPr id="412" name="Google Shape;412;p8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8108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Almost all systems are able to identify Wikipedia</a:t>
            </a:r>
            <a:endParaRPr dirty="0"/>
          </a:p>
          <a:p>
            <a:pPr marL="336550" lvl="1" indent="0">
              <a:spcBef>
                <a:spcPts val="375"/>
              </a:spcBef>
              <a:buSzPct val="126126"/>
              <a:buNone/>
            </a:pPr>
            <a:r>
              <a:rPr lang="en-US" sz="2400" dirty="0"/>
              <a:t>Some of the systems only in some languages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49482"/>
              <a:buNone/>
            </a:pPr>
            <a:r>
              <a:rPr lang="en-US" b="1" dirty="0">
                <a:solidFill>
                  <a:srgbClr val="009999"/>
                </a:solidFill>
              </a:rPr>
              <a:t>None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systems perform semantic analysis</a:t>
            </a:r>
            <a:endParaRPr dirty="0"/>
          </a:p>
          <a:p>
            <a:pPr marL="33655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126126"/>
              <a:buNone/>
            </a:pPr>
            <a:r>
              <a:rPr lang="en-US" sz="2400" dirty="0"/>
              <a:t>Cannot reliably identify paraphrase </a:t>
            </a:r>
            <a:br>
              <a:rPr lang="en-US" sz="2400" dirty="0"/>
            </a:br>
            <a:r>
              <a:rPr lang="en-US" sz="2400" dirty="0"/>
              <a:t>or translation plagiarism</a:t>
            </a:r>
            <a:endParaRPr sz="2400" dirty="0"/>
          </a:p>
          <a:p>
            <a:pPr marL="33655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126126"/>
              <a:buNone/>
            </a:pPr>
            <a:r>
              <a:rPr lang="en-US" sz="2400" dirty="0"/>
              <a:t>Except </a:t>
            </a:r>
            <a:r>
              <a:rPr lang="en-US" sz="2400" i="1" dirty="0"/>
              <a:t>Academia</a:t>
            </a:r>
            <a:r>
              <a:rPr lang="en-US" sz="2400" dirty="0"/>
              <a:t>, but its database is very </a:t>
            </a:r>
            <a:br>
              <a:rPr lang="en-US" sz="2400" dirty="0"/>
            </a:br>
            <a:r>
              <a:rPr lang="en-US" sz="2400" dirty="0"/>
              <a:t>limited</a:t>
            </a:r>
            <a:endParaRPr sz="2400" dirty="0"/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8108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systems vary in indexing</a:t>
            </a:r>
            <a:endParaRPr dirty="0"/>
          </a:p>
          <a:p>
            <a:pPr marL="33655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126126"/>
              <a:buNone/>
            </a:pPr>
            <a:r>
              <a:rPr lang="en-US" sz="2400" dirty="0"/>
              <a:t>Open Access journal papers</a:t>
            </a:r>
            <a:endParaRPr sz="2400" dirty="0"/>
          </a:p>
          <a:p>
            <a:pPr marL="33655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126126"/>
              <a:buNone/>
            </a:pPr>
            <a:r>
              <a:rPr lang="en-US" sz="2400" dirty="0"/>
              <a:t>Other internet sources</a:t>
            </a:r>
            <a:endParaRPr sz="2400" dirty="0"/>
          </a:p>
        </p:txBody>
      </p:sp>
      <p:sp>
        <p:nvSpPr>
          <p:cNvPr id="413" name="Google Shape;413;p8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/>
          </a:p>
        </p:txBody>
      </p:sp>
      <p:pic>
        <p:nvPicPr>
          <p:cNvPr id="414" name="Google Shape;414;p89" descr="800px-WCNA_2017-_McGill_University-Card_Catalogue-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9413" y="2784014"/>
            <a:ext cx="2723878" cy="181023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sp>
        <p:nvSpPr>
          <p:cNvPr id="415" name="Google Shape;415;p89"/>
          <p:cNvSpPr txBox="1"/>
          <p:nvPr/>
        </p:nvSpPr>
        <p:spPr>
          <a:xfrm>
            <a:off x="6127185" y="4594251"/>
            <a:ext cx="2876106" cy="20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Elena Tatiana Chis, </a:t>
            </a:r>
            <a:r>
              <a:rPr lang="en-US" sz="7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CC BY-SA 4.0</a:t>
            </a:r>
            <a:r>
              <a:rPr lang="en-US" sz="7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via Wikimedia Commons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9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91515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4000" b="0" i="0" u="none" strike="noStrike" cap="none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rPr>
              <a:t>Translation plagiarism</a:t>
            </a:r>
            <a:endParaRPr/>
          </a:p>
        </p:txBody>
      </p:sp>
      <p:sp>
        <p:nvSpPr>
          <p:cNvPr id="421" name="Google Shape;421;p90"/>
          <p:cNvSpPr txBox="1">
            <a:spLocks noGrp="1"/>
          </p:cNvSpPr>
          <p:nvPr>
            <p:ph type="body" idx="1"/>
          </p:nvPr>
        </p:nvSpPr>
        <p:spPr>
          <a:xfrm>
            <a:off x="234587" y="1177833"/>
            <a:ext cx="2731225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800" dirty="0"/>
              <a:t>Text match</a:t>
            </a:r>
            <a:endParaRPr sz="1800" dirty="0"/>
          </a:p>
          <a:p>
            <a:pPr marL="8001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dirty="0"/>
              <a:t>Accidental strings</a:t>
            </a:r>
            <a:endParaRPr sz="1800" dirty="0"/>
          </a:p>
          <a:p>
            <a: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800" dirty="0"/>
              <a:t>(Image captions)</a:t>
            </a:r>
            <a:endParaRPr sz="1800" dirty="0"/>
          </a:p>
          <a:p>
            <a:pPr marL="8001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dirty="0"/>
              <a:t>List of references</a:t>
            </a:r>
            <a:endParaRPr sz="1800" dirty="0"/>
          </a:p>
          <a:p>
            <a: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800" dirty="0"/>
              <a:t>Very reliable</a:t>
            </a:r>
            <a:endParaRPr sz="1800" dirty="0"/>
          </a:p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800" dirty="0"/>
              <a:t>Similar languages</a:t>
            </a:r>
            <a:endParaRPr sz="1800" dirty="0"/>
          </a:p>
          <a:p>
            <a:pPr marL="8001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dirty="0"/>
              <a:t>E.g. Czech – Slovak</a:t>
            </a:r>
            <a:endParaRPr sz="1800" dirty="0"/>
          </a:p>
          <a:p>
            <a:pPr marL="8001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dirty="0"/>
              <a:t>Higher text match</a:t>
            </a:r>
            <a:endParaRPr sz="1800" dirty="0"/>
          </a:p>
        </p:txBody>
      </p:sp>
      <p:pic>
        <p:nvPicPr>
          <p:cNvPr id="422" name="Google Shape;422;p90" descr="Obrázek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5463" y="1369219"/>
            <a:ext cx="2805844" cy="326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90" descr="Obrázek 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5314" y="1369219"/>
            <a:ext cx="2805844" cy="3263504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9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9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91515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Usability Evaluation</a:t>
            </a:r>
            <a:endParaRPr/>
          </a:p>
        </p:txBody>
      </p:sp>
      <p:sp>
        <p:nvSpPr>
          <p:cNvPr id="430" name="Google Shape;430;p9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objective criteria divided into three groups</a:t>
            </a:r>
            <a:endParaRPr dirty="0"/>
          </a:p>
          <a:p>
            <a:pPr marL="228600" indent="0">
              <a:buNone/>
            </a:pPr>
            <a:endParaRPr dirty="0"/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Workflow process</a:t>
            </a:r>
            <a:endParaRPr dirty="0"/>
          </a:p>
          <a:p>
            <a:pPr marL="679450" lvl="1" indent="-342900">
              <a:spcBef>
                <a:spcPts val="375"/>
              </a:spcBef>
            </a:pPr>
            <a:r>
              <a:rPr lang="en-US" sz="2400" dirty="0"/>
              <a:t>Using the system</a:t>
            </a:r>
            <a:endParaRPr dirty="0"/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 of results</a:t>
            </a:r>
            <a:endParaRPr dirty="0"/>
          </a:p>
          <a:p>
            <a:pPr marL="679450" lvl="1" indent="-342900">
              <a:spcBef>
                <a:spcPts val="375"/>
              </a:spcBef>
            </a:pPr>
            <a:r>
              <a:rPr lang="en-US" sz="2400" dirty="0"/>
              <a:t>Understandability of reports</a:t>
            </a:r>
            <a:endParaRPr dirty="0"/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usability aspects</a:t>
            </a:r>
            <a:endParaRPr dirty="0"/>
          </a:p>
        </p:txBody>
      </p:sp>
      <p:sp>
        <p:nvSpPr>
          <p:cNvPr id="431" name="Google Shape;431;p9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/>
          </a:p>
        </p:txBody>
      </p:sp>
      <p:pic>
        <p:nvPicPr>
          <p:cNvPr id="432" name="Google Shape;432;p91" descr="Report-excerpt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1517" y="1975578"/>
            <a:ext cx="4037046" cy="165573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  <p:sp>
        <p:nvSpPr>
          <p:cNvPr id="433" name="Google Shape;433;p91"/>
          <p:cNvSpPr txBox="1"/>
          <p:nvPr/>
        </p:nvSpPr>
        <p:spPr>
          <a:xfrm>
            <a:off x="8216360" y="3647193"/>
            <a:ext cx="792203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PlagScan</a:t>
            </a:r>
            <a:r>
              <a:rPr lang="en-US" sz="7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Report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9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2865363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sz="4000" b="0" i="0" u="none" strike="noStrike" cap="none" dirty="0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rPr>
              <a:t>Coverage </a:t>
            </a:r>
            <a:br>
              <a:rPr lang="en-US" sz="4000" b="0" i="0" u="none" strike="noStrike" cap="none" dirty="0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0" i="0" u="none" strike="noStrike" cap="none" dirty="0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rPr>
              <a:t>&amp; Usability</a:t>
            </a:r>
            <a:endParaRPr dirty="0"/>
          </a:p>
        </p:txBody>
      </p:sp>
      <p:sp>
        <p:nvSpPr>
          <p:cNvPr id="439" name="Google Shape;439;p9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2865363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X-Axis: Coverage</a:t>
            </a:r>
            <a:endParaRPr dirty="0"/>
          </a:p>
          <a:p>
            <a:pPr marL="514350" lvl="1" indent="-177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Total score (average)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Y-Axis: Usability</a:t>
            </a:r>
            <a:endParaRPr dirty="0"/>
          </a:p>
          <a:p>
            <a:pPr marL="514350" lvl="1" indent="-177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Total weighted score</a:t>
            </a:r>
            <a:endParaRPr dirty="0"/>
          </a:p>
        </p:txBody>
      </p:sp>
      <p:grpSp>
        <p:nvGrpSpPr>
          <p:cNvPr id="440" name="Google Shape;440;p92"/>
          <p:cNvGrpSpPr/>
          <p:nvPr/>
        </p:nvGrpSpPr>
        <p:grpSpPr>
          <a:xfrm>
            <a:off x="3509084" y="220277"/>
            <a:ext cx="5390623" cy="4359715"/>
            <a:chOff x="0" y="0"/>
            <a:chExt cx="7187495" cy="5812952"/>
          </a:xfrm>
        </p:grpSpPr>
        <p:pic>
          <p:nvPicPr>
            <p:cNvPr id="441" name="Google Shape;441;p92" descr="41239_2020_192_Fig1_HTML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7187495" cy="581295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50800" dist="63500" dir="2700000" rotWithShape="0">
                <a:srgbClr val="000000">
                  <a:alpha val="74901"/>
                </a:srgbClr>
              </a:outerShdw>
            </a:effectLst>
          </p:spPr>
        </p:pic>
        <p:grpSp>
          <p:nvGrpSpPr>
            <p:cNvPr id="442" name="Google Shape;442;p92"/>
            <p:cNvGrpSpPr/>
            <p:nvPr/>
          </p:nvGrpSpPr>
          <p:grpSpPr>
            <a:xfrm>
              <a:off x="2708569" y="318102"/>
              <a:ext cx="3901115" cy="1937986"/>
              <a:chOff x="-1" y="-2"/>
              <a:chExt cx="3901114" cy="1937984"/>
            </a:xfrm>
          </p:grpSpPr>
          <p:grpSp>
            <p:nvGrpSpPr>
              <p:cNvPr id="443" name="Google Shape;443;p92"/>
              <p:cNvGrpSpPr/>
              <p:nvPr/>
            </p:nvGrpSpPr>
            <p:grpSpPr>
              <a:xfrm>
                <a:off x="-1" y="575158"/>
                <a:ext cx="3293620" cy="1362824"/>
                <a:chOff x="-1" y="-1"/>
                <a:chExt cx="3293619" cy="1362823"/>
              </a:xfrm>
            </p:grpSpPr>
            <p:sp>
              <p:nvSpPr>
                <p:cNvPr id="444" name="Google Shape;444;p92"/>
                <p:cNvSpPr/>
                <p:nvPr/>
              </p:nvSpPr>
              <p:spPr>
                <a:xfrm rot="-9627237">
                  <a:off x="36539" y="235636"/>
                  <a:ext cx="1490463" cy="475157"/>
                </a:xfrm>
                <a:prstGeom prst="ellipse">
                  <a:avLst/>
                </a:prstGeom>
                <a:noFill/>
                <a:ln w="50800" cap="flat" cmpd="sng">
                  <a:solidFill>
                    <a:srgbClr val="C82506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38100" tIns="38100" rIns="38100" bIns="38100" anchor="ctr" anchorCtr="0">
                  <a:noAutofit/>
                </a:bodyPr>
                <a:lstStyle/>
                <a:p>
                  <a:pPr marL="33866" marR="33866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7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45;p92"/>
                <p:cNvSpPr txBox="1"/>
                <p:nvPr/>
              </p:nvSpPr>
              <p:spPr>
                <a:xfrm>
                  <a:off x="1715230" y="856712"/>
                  <a:ext cx="1578388" cy="506110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>
                  <a:solidFill>
                    <a:srgbClr val="C82506"/>
                  </a:solidFill>
                  <a:prstDash val="solid"/>
                  <a:miter lim="400000"/>
                  <a:headEnd type="none" w="sm" len="sm"/>
                  <a:tailEnd type="none" w="sm" len="sm"/>
                </a:ln>
                <a:effectLst>
                  <a:outerShdw blurRad="50800" dist="63500" dir="2700000" rotWithShape="0">
                    <a:srgbClr val="000000">
                      <a:alpha val="74901"/>
                    </a:srgbClr>
                  </a:outerShdw>
                </a:effectLst>
              </p:spPr>
              <p:txBody>
                <a:bodyPr spcFirstLastPara="1" wrap="square" lIns="38100" tIns="38100" rIns="38100" bIns="38100" anchor="ctr" anchorCtr="0">
                  <a:noAutofit/>
                </a:bodyPr>
                <a:lstStyle/>
                <a:p>
                  <a:pPr marL="45155" marR="45155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 b="0" i="0" u="none" strike="noStrike" cap="none" dirty="0">
                      <a:solidFill>
                        <a:srgbClr val="C82506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= Turnitin</a:t>
                  </a:r>
                  <a:endParaRPr dirty="0"/>
                </a:p>
              </p:txBody>
            </p:sp>
          </p:grpSp>
          <p:grpSp>
            <p:nvGrpSpPr>
              <p:cNvPr id="446" name="Google Shape;446;p92"/>
              <p:cNvGrpSpPr/>
              <p:nvPr/>
            </p:nvGrpSpPr>
            <p:grpSpPr>
              <a:xfrm>
                <a:off x="324949" y="-2"/>
                <a:ext cx="3576164" cy="1151704"/>
                <a:chOff x="-1" y="-1"/>
                <a:chExt cx="3576162" cy="1151702"/>
              </a:xfrm>
            </p:grpSpPr>
            <p:sp>
              <p:nvSpPr>
                <p:cNvPr id="447" name="Google Shape;447;p92"/>
                <p:cNvSpPr/>
                <p:nvPr/>
              </p:nvSpPr>
              <p:spPr>
                <a:xfrm rot="-9627237">
                  <a:off x="46214" y="242200"/>
                  <a:ext cx="1541170" cy="541730"/>
                </a:xfrm>
                <a:prstGeom prst="ellipse">
                  <a:avLst/>
                </a:prstGeom>
                <a:noFill/>
                <a:ln w="50800" cap="flat" cmpd="sng">
                  <a:solidFill>
                    <a:srgbClr val="C82506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38100" tIns="38100" rIns="38100" bIns="38100" anchor="ctr" anchorCtr="0">
                  <a:noAutofit/>
                </a:bodyPr>
                <a:lstStyle/>
                <a:p>
                  <a:pPr marL="33866" marR="33866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7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92"/>
                <p:cNvSpPr txBox="1"/>
                <p:nvPr/>
              </p:nvSpPr>
              <p:spPr>
                <a:xfrm>
                  <a:off x="1665548" y="645592"/>
                  <a:ext cx="1910613" cy="506109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>
                  <a:solidFill>
                    <a:srgbClr val="C82506"/>
                  </a:solidFill>
                  <a:prstDash val="solid"/>
                  <a:miter lim="400000"/>
                  <a:headEnd type="none" w="sm" len="sm"/>
                  <a:tailEnd type="none" w="sm" len="sm"/>
                </a:ln>
                <a:effectLst>
                  <a:outerShdw blurRad="50800" dist="63500" dir="2700000" rotWithShape="0">
                    <a:srgbClr val="000000">
                      <a:alpha val="74901"/>
                    </a:srgbClr>
                  </a:outerShdw>
                </a:effectLst>
              </p:spPr>
              <p:txBody>
                <a:bodyPr spcFirstLastPara="1" wrap="square" lIns="38100" tIns="38100" rIns="38100" bIns="381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 b="0" i="0" u="none" strike="noStrike" cap="none" dirty="0">
                      <a:solidFill>
                        <a:srgbClr val="C82506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→ </a:t>
                  </a:r>
                  <a:r>
                    <a:rPr lang="en-US" sz="1800" b="0" i="0" u="none" strike="noStrike" cap="none" dirty="0" err="1">
                      <a:solidFill>
                        <a:srgbClr val="C82506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Ouriginal</a:t>
                  </a:r>
                  <a:endParaRPr dirty="0"/>
                </a:p>
              </p:txBody>
            </p:sp>
          </p:grpSp>
        </p:grpSp>
      </p:grpSp>
      <p:sp>
        <p:nvSpPr>
          <p:cNvPr id="449" name="Google Shape;449;p9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0FDE74E4-EDB2-9449-B7B9-5584A1F3F1DD}"/>
              </a:ext>
            </a:extLst>
          </p:cNvPr>
          <p:cNvSpPr/>
          <p:nvPr/>
        </p:nvSpPr>
        <p:spPr>
          <a:xfrm rot="785214">
            <a:off x="5439208" y="475264"/>
            <a:ext cx="1641690" cy="1063745"/>
          </a:xfrm>
          <a:prstGeom prst="ellipse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91515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4000" b="0" i="0" u="none" strike="noStrike" cap="none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rPr>
              <a:t>Point for Educators</a:t>
            </a:r>
            <a:endParaRPr/>
          </a:p>
        </p:txBody>
      </p:sp>
      <p:sp>
        <p:nvSpPr>
          <p:cNvPr id="455" name="Google Shape;455;p93"/>
          <p:cNvSpPr txBox="1">
            <a:spLocks noGrp="1"/>
          </p:cNvSpPr>
          <p:nvPr>
            <p:ph type="body" idx="1"/>
          </p:nvPr>
        </p:nvSpPr>
        <p:spPr>
          <a:xfrm>
            <a:off x="628650" y="1385409"/>
            <a:ext cx="7886701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032"/>
              <a:buChar char="•"/>
            </a:pPr>
            <a:r>
              <a:rPr lang="en-US"/>
              <a:t>Text overlap </a:t>
            </a:r>
            <a:r>
              <a:rPr lang="en-US">
                <a:latin typeface="Noto Sans Symbols"/>
                <a:ea typeface="Noto Sans Symbols"/>
                <a:cs typeface="Noto Sans Symbols"/>
                <a:sym typeface="Noto Sans Symbols"/>
              </a:rPr>
              <a:t>≠ </a:t>
            </a:r>
            <a:r>
              <a:rPr lang="en-US"/>
              <a:t>plagiarism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032"/>
              <a:buChar char="•"/>
            </a:pPr>
            <a:r>
              <a:rPr lang="en-US"/>
              <a:t>“Plagiarism detection tool” does not exist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032"/>
              <a:buChar char="•"/>
            </a:pPr>
            <a:r>
              <a:rPr lang="en-US"/>
              <a:t>Translation plagiarism can be found by matches in references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032"/>
              <a:buChar char="•"/>
            </a:pPr>
            <a:r>
              <a:rPr lang="en-US"/>
              <a:t>Beware of the “Terms and Conditions”</a:t>
            </a:r>
            <a:endParaRPr/>
          </a:p>
          <a:p>
            <a:pPr marL="800100" lvl="2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129032"/>
              <a:buNone/>
            </a:pPr>
            <a:r>
              <a:rPr lang="en-US"/>
              <a:t>Some systems may sell your documents</a:t>
            </a:r>
            <a:br>
              <a:rPr lang="en-US"/>
            </a:br>
            <a:br>
              <a:rPr lang="en-US"/>
            </a:b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032"/>
              <a:buChar char="•"/>
            </a:pPr>
            <a:r>
              <a:rPr lang="en-US"/>
              <a:t>Beware of legal restrictions: GDPR, students’ consent,…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032"/>
              <a:buChar char="•"/>
            </a:pPr>
            <a:r>
              <a:rPr lang="en-US"/>
              <a:t>Focus on preventative strategies, not only on detection</a:t>
            </a:r>
            <a:endParaRPr/>
          </a:p>
        </p:txBody>
      </p:sp>
      <p:sp>
        <p:nvSpPr>
          <p:cNvPr id="456" name="Google Shape;456;p9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/>
          </a:p>
        </p:txBody>
      </p:sp>
      <p:pic>
        <p:nvPicPr>
          <p:cNvPr id="457" name="Google Shape;457;p93" descr="Screen Shot 2014-11-23 at 15.30.38.png"/>
          <p:cNvPicPr preferRelativeResize="0"/>
          <p:nvPr/>
        </p:nvPicPr>
        <p:blipFill rotWithShape="1">
          <a:blip r:embed="rId3">
            <a:alphaModFix/>
          </a:blip>
          <a:srcRect t="66458" b="21084"/>
          <a:stretch/>
        </p:blipFill>
        <p:spPr>
          <a:xfrm>
            <a:off x="1083317" y="3150853"/>
            <a:ext cx="7672628" cy="42132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63500" dist="25400" dir="2113387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en-US"/>
              <a:t>Percentages are tricky!</a:t>
            </a:r>
            <a:endParaRPr/>
          </a:p>
        </p:txBody>
      </p:sp>
      <p:sp>
        <p:nvSpPr>
          <p:cNvPr id="470" name="Google Shape;470;p41"/>
          <p:cNvSpPr txBox="1">
            <a:spLocks noGrp="1"/>
          </p:cNvSpPr>
          <p:nvPr>
            <p:ph type="body" idx="1"/>
          </p:nvPr>
        </p:nvSpPr>
        <p:spPr>
          <a:xfrm>
            <a:off x="628650" y="1061582"/>
            <a:ext cx="7886700" cy="357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Diploma thesis, Czechia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Overall similarity: 24%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Student copied whole thesis, but paraphrased the text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Percentage corresponds to text-matching only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Student assignment, Australia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Overall similarity: 8%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Whole abstract highlighted and linked to an essay mill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Rest of the essay behind the pay-wall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Diploma thesis, Georgia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Overall similarity: 7%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Whole list of references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Rest of the thesis translated from Russian to Georgian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Bachelor thesis, Czechia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Overall similarity: 89%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Source: Previous version of the same thesis</a:t>
            </a:r>
            <a:endParaRPr dirty="0"/>
          </a:p>
        </p:txBody>
      </p:sp>
      <p:pic>
        <p:nvPicPr>
          <p:cNvPr id="471" name="Google Shape;47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1815" y="1976184"/>
            <a:ext cx="2706677" cy="2706677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1"/>
          <p:cNvSpPr txBox="1"/>
          <p:nvPr/>
        </p:nvSpPr>
        <p:spPr>
          <a:xfrm>
            <a:off x="7019236" y="1972927"/>
            <a:ext cx="1579278" cy="2389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25"/>
              <a:buFont typeface="Arial"/>
              <a:buNone/>
            </a:pPr>
            <a:r>
              <a:rPr lang="en-US" sz="1492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3" name="Google Shape;473;p41"/>
          <p:cNvCxnSpPr/>
          <p:nvPr/>
        </p:nvCxnSpPr>
        <p:spPr>
          <a:xfrm>
            <a:off x="6951198" y="2517183"/>
            <a:ext cx="1576209" cy="1564735"/>
          </a:xfrm>
          <a:prstGeom prst="straightConnector1">
            <a:avLst/>
          </a:prstGeom>
          <a:noFill/>
          <a:ln w="254000" cap="flat" cmpd="sng">
            <a:solidFill>
              <a:srgbClr val="E0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2422" y="1371599"/>
            <a:ext cx="8612659" cy="2126975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Interpreting Similarity Reports</a:t>
            </a:r>
          </a:p>
        </p:txBody>
      </p:sp>
    </p:spTree>
    <p:extLst>
      <p:ext uri="{BB962C8B-B14F-4D97-AF65-F5344CB8AC3E}">
        <p14:creationId xmlns:p14="http://schemas.microsoft.com/office/powerpoint/2010/main" val="852026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c619f21776_1_1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000" cy="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Practical Examples: </a:t>
            </a:r>
            <a:br>
              <a:rPr lang="en-US" dirty="0"/>
            </a:br>
            <a:r>
              <a:rPr lang="en-US" dirty="0"/>
              <a:t>Text-matching system reports</a:t>
            </a:r>
            <a:endParaRPr dirty="0"/>
          </a:p>
        </p:txBody>
      </p:sp>
      <p:sp>
        <p:nvSpPr>
          <p:cNvPr id="464" name="Google Shape;464;gc619f21776_1_18"/>
          <p:cNvSpPr txBox="1">
            <a:spLocks noGrp="1"/>
          </p:cNvSpPr>
          <p:nvPr>
            <p:ph type="body" idx="1"/>
          </p:nvPr>
        </p:nvSpPr>
        <p:spPr>
          <a:xfrm>
            <a:off x="628650" y="1325880"/>
            <a:ext cx="4839462" cy="3306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dirty="0"/>
              <a:t>A warm-up example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dirty="0"/>
              <a:t>Two reports: Is it plagiarism, or not?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en-GB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dirty="0"/>
              <a:t>The reports are not from a specific tool</a:t>
            </a:r>
          </a:p>
          <a:p>
            <a:pPr indent="-457200"/>
            <a:r>
              <a:rPr lang="en-GB" dirty="0"/>
              <a:t>Artificial report</a:t>
            </a:r>
          </a:p>
          <a:p>
            <a:pPr indent="-457200"/>
            <a:r>
              <a:rPr lang="en-GB" dirty="0"/>
              <a:t>Similar to Turnitin/</a:t>
            </a:r>
            <a:r>
              <a:rPr lang="en-GB" dirty="0" err="1"/>
              <a:t>PlagScan</a:t>
            </a:r>
            <a:r>
              <a:rPr lang="en-GB" dirty="0"/>
              <a:t>/…</a:t>
            </a:r>
          </a:p>
          <a:p>
            <a:pPr indent="-457200"/>
            <a:r>
              <a:rPr lang="en-GB" dirty="0"/>
              <a:t>Links to sources are real</a:t>
            </a:r>
          </a:p>
          <a:p>
            <a:pPr marL="0" indent="0">
              <a:buNone/>
            </a:pPr>
            <a:r>
              <a:rPr lang="en-GB" dirty="0"/>
              <a:t>The text was created just for the purpose of the workshop</a:t>
            </a:r>
          </a:p>
          <a:p>
            <a:pPr indent="-457200"/>
            <a:r>
              <a:rPr lang="en-GB" dirty="0"/>
              <a:t>Focus on the work with 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284F0E-1369-A354-083A-E56CCABBE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330" y="1244103"/>
            <a:ext cx="34163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4105C-38B4-6042-8FC5-30EB6E507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35" y="235692"/>
            <a:ext cx="6915150" cy="354841"/>
          </a:xfrm>
        </p:spPr>
        <p:txBody>
          <a:bodyPr>
            <a:normAutofit fontScale="90000"/>
          </a:bodyPr>
          <a:lstStyle/>
          <a:p>
            <a:r>
              <a:rPr lang="cs-CZ" dirty="0"/>
              <a:t>Report 0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E96E0B-1153-8B48-8C4E-2AC2DBF3C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Google Shape;393;p78">
            <a:extLst>
              <a:ext uri="{FF2B5EF4-FFF2-40B4-BE49-F238E27FC236}">
                <a16:creationId xmlns:a16="http://schemas.microsoft.com/office/drawing/2014/main" id="{4FE43C54-CC06-D84C-BF70-3C21F047303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t="1274" b="1747"/>
          <a:stretch/>
        </p:blipFill>
        <p:spPr>
          <a:xfrm>
            <a:off x="-42244" y="768096"/>
            <a:ext cx="9258878" cy="43754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01;p79">
            <a:extLst>
              <a:ext uri="{FF2B5EF4-FFF2-40B4-BE49-F238E27FC236}">
                <a16:creationId xmlns:a16="http://schemas.microsoft.com/office/drawing/2014/main" id="{AAD48CD9-FCAF-624E-BCE9-9E00A10A8A84}"/>
              </a:ext>
            </a:extLst>
          </p:cNvPr>
          <p:cNvSpPr/>
          <p:nvPr/>
        </p:nvSpPr>
        <p:spPr>
          <a:xfrm>
            <a:off x="3346339" y="2160750"/>
            <a:ext cx="2377440" cy="1445485"/>
          </a:xfrm>
          <a:prstGeom prst="ellipse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02;p79">
            <a:extLst>
              <a:ext uri="{FF2B5EF4-FFF2-40B4-BE49-F238E27FC236}">
                <a16:creationId xmlns:a16="http://schemas.microsoft.com/office/drawing/2014/main" id="{D00208F6-5C15-D543-9E58-AF3AE158E7BF}"/>
              </a:ext>
            </a:extLst>
          </p:cNvPr>
          <p:cNvSpPr/>
          <p:nvPr/>
        </p:nvSpPr>
        <p:spPr>
          <a:xfrm>
            <a:off x="259634" y="2571750"/>
            <a:ext cx="928255" cy="556045"/>
          </a:xfrm>
          <a:prstGeom prst="ellipse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03;p79">
            <a:extLst>
              <a:ext uri="{FF2B5EF4-FFF2-40B4-BE49-F238E27FC236}">
                <a16:creationId xmlns:a16="http://schemas.microsoft.com/office/drawing/2014/main" id="{A859FD24-5458-D847-8C04-88B081AA84B5}"/>
              </a:ext>
            </a:extLst>
          </p:cNvPr>
          <p:cNvSpPr/>
          <p:nvPr/>
        </p:nvSpPr>
        <p:spPr>
          <a:xfrm>
            <a:off x="6425063" y="1526357"/>
            <a:ext cx="686942" cy="1201344"/>
          </a:xfrm>
          <a:prstGeom prst="ellipse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61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C7F6B0-5B66-5C48-8896-0B23343B8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67" y="123211"/>
            <a:ext cx="6915150" cy="440731"/>
          </a:xfrm>
        </p:spPr>
        <p:txBody>
          <a:bodyPr>
            <a:noAutofit/>
          </a:bodyPr>
          <a:lstStyle/>
          <a:p>
            <a:r>
              <a:rPr lang="en-US" sz="3200" dirty="0"/>
              <a:t>Report 0 –</a:t>
            </a:r>
            <a:r>
              <a:rPr lang="cs-CZ" sz="3200" dirty="0"/>
              <a:t> </a:t>
            </a:r>
            <a:r>
              <a:rPr lang="en-US" sz="3200" dirty="0"/>
              <a:t>not referenced source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6BBD3BA-6B0D-6747-A4F8-70BDB758B2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Google Shape;410;p80">
            <a:extLst>
              <a:ext uri="{FF2B5EF4-FFF2-40B4-BE49-F238E27FC236}">
                <a16:creationId xmlns:a16="http://schemas.microsoft.com/office/drawing/2014/main" id="{282EA84E-147C-5C4C-AC07-890A9F6C4C0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706" y="667293"/>
            <a:ext cx="4409795" cy="447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11;p80">
            <a:extLst>
              <a:ext uri="{FF2B5EF4-FFF2-40B4-BE49-F238E27FC236}">
                <a16:creationId xmlns:a16="http://schemas.microsoft.com/office/drawing/2014/main" id="{B095ABDE-7D66-2649-869F-F96418476CC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b="9882"/>
          <a:stretch/>
        </p:blipFill>
        <p:spPr>
          <a:xfrm>
            <a:off x="4642499" y="667293"/>
            <a:ext cx="4409795" cy="44736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9262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"/>
          <p:cNvSpPr txBox="1">
            <a:spLocks noGrp="1"/>
          </p:cNvSpPr>
          <p:nvPr>
            <p:ph type="title"/>
          </p:nvPr>
        </p:nvSpPr>
        <p:spPr>
          <a:xfrm>
            <a:off x="3198750" y="273850"/>
            <a:ext cx="4344900" cy="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215" name="Google Shape;215;p3"/>
          <p:cNvSpPr txBox="1">
            <a:spLocks noGrp="1"/>
          </p:cNvSpPr>
          <p:nvPr>
            <p:ph type="body" idx="1"/>
          </p:nvPr>
        </p:nvSpPr>
        <p:spPr>
          <a:xfrm>
            <a:off x="3198750" y="1149725"/>
            <a:ext cx="5316600" cy="3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trike="sngStrike" dirty="0"/>
              <a:t>Definition of plagiarism</a:t>
            </a:r>
          </a:p>
          <a:p>
            <a:pPr indent="-201930">
              <a:buClr>
                <a:schemeClr val="dk1"/>
              </a:buClr>
              <a:buSzPct val="100000"/>
            </a:pPr>
            <a:r>
              <a:rPr lang="en-US" dirty="0"/>
              <a:t>Institutional processes dealing with plagiarism</a:t>
            </a:r>
            <a:endParaRPr dirty="0"/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Testing of Support Tools for Plagiarism Detection</a:t>
            </a:r>
            <a:endParaRPr dirty="0"/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Interpreting the reports: Judgement of cases</a:t>
            </a:r>
            <a:endParaRPr dirty="0"/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Prevention of plagiarism</a:t>
            </a:r>
            <a:endParaRPr dirty="0"/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Discussion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216" name="Google Shape;216;p3" descr="May be an image of 14 people"/>
          <p:cNvPicPr preferRelativeResize="0"/>
          <p:nvPr/>
        </p:nvPicPr>
        <p:blipFill rotWithShape="1">
          <a:blip r:embed="rId3">
            <a:alphaModFix/>
          </a:blip>
          <a:srcRect l="5448" t="1019" r="62633" b="-19"/>
          <a:stretch/>
        </p:blipFill>
        <p:spPr>
          <a:xfrm>
            <a:off x="0" y="0"/>
            <a:ext cx="2950540" cy="514807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"/>
          <p:cNvSpPr txBox="1"/>
          <p:nvPr/>
        </p:nvSpPr>
        <p:spPr>
          <a:xfrm>
            <a:off x="2950538" y="4733926"/>
            <a:ext cx="30000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en-US" sz="1150" b="0" i="0" u="none" strike="noStrike" cap="none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Photo: Fatemeh F.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91515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Is it plagiarism, or not?</a:t>
            </a:r>
            <a:br>
              <a:rPr lang="en-US"/>
            </a:br>
            <a:r>
              <a:rPr lang="en-US"/>
              <a:t>That’s a question!</a:t>
            </a:r>
            <a:endParaRPr/>
          </a:p>
        </p:txBody>
      </p:sp>
      <p:sp>
        <p:nvSpPr>
          <p:cNvPr id="373" name="Google Shape;373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6192774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rPr lang="en-US" dirty="0"/>
              <a:t>Reports 1 and 2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•"/>
            </a:pPr>
            <a:r>
              <a:rPr lang="en-US" dirty="0"/>
              <a:t>Two bachelor theses – the same text match: 19.4%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•"/>
            </a:pPr>
            <a:r>
              <a:rPr lang="en-US" dirty="0"/>
              <a:t>Examine carefully both reports + sources referenced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•"/>
            </a:pPr>
            <a:r>
              <a:rPr lang="en-US" dirty="0"/>
              <a:t>Suppose students passed a course on academic writing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endParaRPr dirty="0"/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rPr lang="en-US" dirty="0"/>
              <a:t>Voting in </a:t>
            </a:r>
            <a:r>
              <a:rPr lang="en-US" dirty="0" err="1"/>
              <a:t>Mentimeter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•"/>
            </a:pPr>
            <a:r>
              <a:rPr lang="en-US" dirty="0"/>
              <a:t>Plagiarism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Report the case / initiate the disciplinary procedure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E10E60-F521-C1C0-6C22-D2CA459A5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016" y="101323"/>
            <a:ext cx="2048256" cy="2055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AA7BD9-4903-AD32-5658-E06162739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015" y="2576852"/>
            <a:ext cx="2048257" cy="205587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3"/>
          <p:cNvSpPr txBox="1">
            <a:spLocks noGrp="1"/>
          </p:cNvSpPr>
          <p:nvPr>
            <p:ph type="title"/>
          </p:nvPr>
        </p:nvSpPr>
        <p:spPr>
          <a:xfrm>
            <a:off x="213980" y="218478"/>
            <a:ext cx="6915150" cy="58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Report 1</a:t>
            </a:r>
            <a:endParaRPr dirty="0"/>
          </a:p>
        </p:txBody>
      </p:sp>
      <p:sp>
        <p:nvSpPr>
          <p:cNvPr id="379" name="Google Shape;379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ECDC667-30F3-0644-AC99-0AEC69D21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3076"/>
            <a:ext cx="9144000" cy="42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13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3"/>
          <p:cNvSpPr txBox="1">
            <a:spLocks noGrp="1"/>
          </p:cNvSpPr>
          <p:nvPr>
            <p:ph type="title"/>
          </p:nvPr>
        </p:nvSpPr>
        <p:spPr>
          <a:xfrm>
            <a:off x="213980" y="218478"/>
            <a:ext cx="6915150" cy="58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Report 2</a:t>
            </a:r>
            <a:endParaRPr dirty="0"/>
          </a:p>
        </p:txBody>
      </p:sp>
      <p:sp>
        <p:nvSpPr>
          <p:cNvPr id="379" name="Google Shape;379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215A9F3-99F9-B34A-838F-D988793FA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3076"/>
            <a:ext cx="9144000" cy="430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4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3"/>
          <p:cNvSpPr txBox="1">
            <a:spLocks noGrp="1"/>
          </p:cNvSpPr>
          <p:nvPr>
            <p:ph type="title"/>
          </p:nvPr>
        </p:nvSpPr>
        <p:spPr>
          <a:xfrm>
            <a:off x="213980" y="218478"/>
            <a:ext cx="6915150" cy="58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Report 1: Plagiarism</a:t>
            </a:r>
            <a:endParaRPr/>
          </a:p>
        </p:txBody>
      </p:sp>
      <p:sp>
        <p:nvSpPr>
          <p:cNvPr id="379" name="Google Shape;379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380" name="Google Shape;38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820" y="798803"/>
            <a:ext cx="9186820" cy="434444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3"/>
          <p:cNvSpPr/>
          <p:nvPr/>
        </p:nvSpPr>
        <p:spPr>
          <a:xfrm>
            <a:off x="213980" y="3337117"/>
            <a:ext cx="1206212" cy="914401"/>
          </a:xfrm>
          <a:prstGeom prst="ellipse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4"/>
          <p:cNvSpPr txBox="1">
            <a:spLocks noGrp="1"/>
          </p:cNvSpPr>
          <p:nvPr>
            <p:ph type="title"/>
          </p:nvPr>
        </p:nvSpPr>
        <p:spPr>
          <a:xfrm>
            <a:off x="127591" y="155849"/>
            <a:ext cx="7352414" cy="58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2800"/>
              <a:t>Report 2: “Random” matches in longer phrases</a:t>
            </a:r>
            <a:endParaRPr/>
          </a:p>
        </p:txBody>
      </p:sp>
      <p:sp>
        <p:nvSpPr>
          <p:cNvPr id="388" name="Google Shape;388;p2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389" name="Google Shape;38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72346"/>
            <a:ext cx="9144000" cy="4305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94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</a:pPr>
            <a:r>
              <a:rPr lang="en-US"/>
              <a:t>What the Systems Are Useful for</a:t>
            </a:r>
            <a:endParaRPr/>
          </a:p>
        </p:txBody>
      </p:sp>
      <p:sp>
        <p:nvSpPr>
          <p:cNvPr id="479" name="Google Shape;479;p94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400" dirty="0"/>
              <a:t>Find text match from easily accessible sources</a:t>
            </a:r>
            <a:endParaRPr sz="24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E.g. sources accessible for students who run out of time</a:t>
            </a:r>
            <a:endParaRPr sz="24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400" dirty="0"/>
              <a:t>Check for accidental plagiarism</a:t>
            </a:r>
            <a:endParaRPr sz="24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400" dirty="0"/>
              <a:t>Even low percentage can indicate a source of plagiarism</a:t>
            </a:r>
            <a:endParaRPr sz="24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Synonym replacement, paraphrase, translation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9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</a:pPr>
            <a:r>
              <a:rPr lang="en-US"/>
              <a:t>Drawbacks of the Systems</a:t>
            </a:r>
            <a:endParaRPr/>
          </a:p>
        </p:txBody>
      </p:sp>
      <p:sp>
        <p:nvSpPr>
          <p:cNvPr id="485" name="Google Shape;485;p95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000" dirty="0"/>
              <a:t>They don’t index everything</a:t>
            </a:r>
            <a:endParaRPr sz="20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000" dirty="0"/>
              <a:t>Look for oddities in the text</a:t>
            </a:r>
          </a:p>
          <a:p>
            <a:pPr lvl="2"/>
            <a:r>
              <a:rPr lang="en-US" sz="2000" dirty="0"/>
              <a:t>Weird formatting, numbers in the text</a:t>
            </a:r>
            <a:endParaRPr sz="20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000" dirty="0"/>
              <a:t>Use Google</a:t>
            </a:r>
            <a:endParaRPr sz="20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000" dirty="0"/>
              <a:t>It is easy to fool the systems</a:t>
            </a:r>
            <a:endParaRPr sz="20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000" dirty="0"/>
              <a:t>Manual paraphrasing</a:t>
            </a:r>
            <a:endParaRPr sz="20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000" dirty="0"/>
              <a:t>Translation</a:t>
            </a:r>
            <a:endParaRPr sz="20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000" dirty="0"/>
              <a:t>Automatic paraphrasing of short passages</a:t>
            </a:r>
            <a:endParaRPr sz="20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000" dirty="0"/>
              <a:t>Technical disguise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96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</a:pPr>
            <a:r>
              <a:rPr lang="en-US"/>
              <a:t>Plagiarism Detection System?</a:t>
            </a:r>
            <a:endParaRPr/>
          </a:p>
        </p:txBody>
      </p:sp>
      <p:sp>
        <p:nvSpPr>
          <p:cNvPr id="491" name="Google Shape;491;p96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400" dirty="0"/>
              <a:t>Nothing like this exists</a:t>
            </a:r>
            <a:endParaRPr sz="24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400" dirty="0"/>
              <a:t>Systems find text match, not plagiarism</a:t>
            </a:r>
            <a:endParaRPr sz="24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400" dirty="0"/>
              <a:t>Two presumptions</a:t>
            </a:r>
            <a:endParaRPr sz="24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The source document is their database</a:t>
            </a:r>
            <a:endParaRPr sz="24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The text overlap is beyond a threshold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2422" y="1371599"/>
            <a:ext cx="8612659" cy="2126975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Prevention of Plagiarism</a:t>
            </a:r>
          </a:p>
        </p:txBody>
      </p:sp>
    </p:spTree>
    <p:extLst>
      <p:ext uri="{BB962C8B-B14F-4D97-AF65-F5344CB8AC3E}">
        <p14:creationId xmlns:p14="http://schemas.microsoft.com/office/powerpoint/2010/main" val="14639813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98"/>
          <p:cNvSpPr txBox="1"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</a:pPr>
            <a:r>
              <a:rPr lang="en-US" sz="4000"/>
              <a:t>Why do students plagiarize?</a:t>
            </a:r>
            <a:endParaRPr/>
          </a:p>
        </p:txBody>
      </p:sp>
      <p:sp>
        <p:nvSpPr>
          <p:cNvPr id="505" name="Google Shape;505;p98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Teachers</a:t>
            </a:r>
            <a:endParaRPr/>
          </a:p>
        </p:txBody>
      </p:sp>
      <p:sp>
        <p:nvSpPr>
          <p:cNvPr id="506" name="Google Shape;506;p98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US" dirty="0"/>
              <a:t>It’s easy to cut and paste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US" dirty="0"/>
              <a:t>They don’t think plagiarism is wrong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US" dirty="0"/>
              <a:t>Lecturer will not care</a:t>
            </a:r>
            <a:endParaRPr dirty="0"/>
          </a:p>
        </p:txBody>
      </p:sp>
      <p:sp>
        <p:nvSpPr>
          <p:cNvPr id="507" name="Google Shape;507;p98"/>
          <p:cNvSpPr txBox="1">
            <a:spLocks noGrp="1"/>
          </p:cNvSpPr>
          <p:nvPr>
            <p:ph type="body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Students</a:t>
            </a:r>
            <a:endParaRPr/>
          </a:p>
        </p:txBody>
      </p:sp>
      <p:sp>
        <p:nvSpPr>
          <p:cNvPr id="508" name="Google Shape;508;p98"/>
          <p:cNvSpPr txBox="1">
            <a:spLocks noGrp="1"/>
          </p:cNvSpPr>
          <p:nvPr>
            <p:ph type="body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US"/>
              <a:t>Run out of time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US"/>
              <a:t>Unable to cope with the workload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US"/>
              <a:t>Their own work is not good enough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509" name="Google Shape;509;p98"/>
          <p:cNvSpPr txBox="1"/>
          <p:nvPr/>
        </p:nvSpPr>
        <p:spPr>
          <a:xfrm>
            <a:off x="283026" y="4377447"/>
            <a:ext cx="88172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from the IPPHEAE project (2013; N students = 3980; N teachers = 702; 27 EU countries)</a:t>
            </a:r>
            <a:endParaRPr/>
          </a:p>
        </p:txBody>
      </p:sp>
      <p:sp>
        <p:nvSpPr>
          <p:cNvPr id="510" name="Google Shape;510;p98"/>
          <p:cNvSpPr txBox="1"/>
          <p:nvPr/>
        </p:nvSpPr>
        <p:spPr>
          <a:xfrm>
            <a:off x="8391672" y="1761064"/>
            <a:ext cx="5116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0B7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1400" b="1" i="0" u="none" strike="noStrike" cap="none">
              <a:solidFill>
                <a:srgbClr val="F0B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98"/>
          <p:cNvSpPr txBox="1"/>
          <p:nvPr/>
        </p:nvSpPr>
        <p:spPr>
          <a:xfrm>
            <a:off x="8391671" y="2401309"/>
            <a:ext cx="5116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0B7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1400" b="1" i="0" u="none" strike="noStrike" cap="none">
              <a:solidFill>
                <a:srgbClr val="F0B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98"/>
          <p:cNvSpPr txBox="1"/>
          <p:nvPr/>
        </p:nvSpPr>
        <p:spPr>
          <a:xfrm>
            <a:off x="8391671" y="3238231"/>
            <a:ext cx="53091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0B7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sz="1400" b="1" i="0" u="none" strike="noStrike" cap="none">
              <a:solidFill>
                <a:srgbClr val="F0B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98"/>
          <p:cNvSpPr txBox="1"/>
          <p:nvPr/>
        </p:nvSpPr>
        <p:spPr>
          <a:xfrm>
            <a:off x="126781" y="3477423"/>
            <a:ext cx="53091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0B7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sz="1400" b="1" i="0" u="none" strike="noStrike" cap="none">
              <a:solidFill>
                <a:srgbClr val="F0B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98"/>
          <p:cNvSpPr txBox="1"/>
          <p:nvPr/>
        </p:nvSpPr>
        <p:spPr>
          <a:xfrm>
            <a:off x="91517" y="1915851"/>
            <a:ext cx="60144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0B7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 sz="1400" b="1" i="0" u="none" strike="noStrike" cap="none">
              <a:solidFill>
                <a:srgbClr val="F0B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98"/>
          <p:cNvSpPr txBox="1"/>
          <p:nvPr/>
        </p:nvSpPr>
        <p:spPr>
          <a:xfrm>
            <a:off x="126782" y="2767039"/>
            <a:ext cx="53091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0B7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sz="1400" b="1" i="0" u="none" strike="noStrike" cap="none">
              <a:solidFill>
                <a:srgbClr val="F0B7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en-US"/>
              <a:t>Definition of Plagiarism</a:t>
            </a:r>
            <a:endParaRPr/>
          </a:p>
        </p:txBody>
      </p:sp>
      <p:sp>
        <p:nvSpPr>
          <p:cNvPr id="283" name="Google Shape;283;p8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What do you understand by </a:t>
            </a:r>
            <a:r>
              <a:rPr lang="en-US" b="1" dirty="0"/>
              <a:t>plagiarism</a:t>
            </a:r>
            <a:r>
              <a:rPr lang="en-US" dirty="0"/>
              <a:t>?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Write down your definition to the </a:t>
            </a:r>
            <a:r>
              <a:rPr lang="en-US" dirty="0" err="1"/>
              <a:t>Mentimeter</a:t>
            </a:r>
            <a:endParaRPr lang="en-US" dirty="0"/>
          </a:p>
          <a:p>
            <a:pPr lvl="0"/>
            <a:r>
              <a:rPr lang="en-US" sz="2400" dirty="0"/>
              <a:t>Go to </a:t>
            </a:r>
            <a:r>
              <a:rPr lang="en-US" sz="2400" dirty="0">
                <a:hlinkClick r:id="rId3"/>
              </a:rPr>
              <a:t>www.menti.com</a:t>
            </a:r>
            <a:endParaRPr lang="en-US" sz="2400" dirty="0"/>
          </a:p>
          <a:p>
            <a:r>
              <a:rPr lang="en-US" sz="2400" dirty="0"/>
              <a:t>Enter code: </a:t>
            </a:r>
            <a:r>
              <a:rPr lang="cs-CZ" b="1" dirty="0"/>
              <a:t>9812 4737</a:t>
            </a:r>
            <a:endParaRPr lang="en-US" sz="2400" dirty="0"/>
          </a:p>
          <a:p>
            <a:pPr marL="685800" lvl="1" indent="-228600">
              <a:spcBef>
                <a:spcPts val="1000"/>
              </a:spcBef>
              <a:buSzPts val="2800"/>
            </a:pP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97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</a:pPr>
            <a:r>
              <a:rPr lang="en-US"/>
              <a:t>Causes: The Fraud Triangle</a:t>
            </a:r>
            <a:endParaRPr/>
          </a:p>
        </p:txBody>
      </p:sp>
      <p:sp>
        <p:nvSpPr>
          <p:cNvPr id="497" name="Google Shape;497;p97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r>
              <a:rPr lang="en-US"/>
              <a:t>Pressure / Motive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69498"/>
              <a:buChar char="•"/>
            </a:pPr>
            <a:r>
              <a:rPr lang="en-US"/>
              <a:t>Need to pass a course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69498"/>
              <a:buChar char="•"/>
            </a:pPr>
            <a:r>
              <a:rPr lang="en-US"/>
              <a:t>Need to get a degree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r>
              <a:rPr lang="en-US"/>
              <a:t>Opportunity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69498"/>
              <a:buChar char="•"/>
            </a:pPr>
            <a:r>
              <a:rPr lang="en-US"/>
              <a:t>Weak detection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r>
              <a:rPr lang="en-US"/>
              <a:t>Rationalization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69498"/>
              <a:buChar char="•"/>
            </a:pPr>
            <a:r>
              <a:rPr lang="en-US"/>
              <a:t>Everybody is doing it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69498"/>
              <a:buChar char="•"/>
            </a:pPr>
            <a:r>
              <a:rPr lang="en-US"/>
              <a:t>Risk-benefit assessment</a:t>
            </a:r>
            <a:endParaRPr/>
          </a:p>
          <a:p>
            <a: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69498"/>
              <a:buNone/>
            </a:pPr>
            <a:endParaRPr/>
          </a:p>
        </p:txBody>
      </p:sp>
      <p:pic>
        <p:nvPicPr>
          <p:cNvPr id="498" name="Google Shape;498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0503" y="510777"/>
            <a:ext cx="4019962" cy="3482999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97"/>
          <p:cNvSpPr txBox="1"/>
          <p:nvPr/>
        </p:nvSpPr>
        <p:spPr>
          <a:xfrm>
            <a:off x="6701925" y="4034125"/>
            <a:ext cx="2397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DavidBailey [</a:t>
            </a:r>
            <a:r>
              <a:rPr lang="en-US" sz="1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ct val="100000"/>
              <a:buFont typeface="Calibri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How Can We Prevent Plagiarism?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38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1" i="1" dirty="0"/>
              <a:t>Write down your ideas to the </a:t>
            </a:r>
            <a:r>
              <a:rPr lang="en-US" b="1" i="1" dirty="0" err="1"/>
              <a:t>Mentimeter</a:t>
            </a:r>
            <a:endParaRPr b="1" i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02"/>
          <p:cNvSpPr txBox="1">
            <a:spLocks noGrp="1"/>
          </p:cNvSpPr>
          <p:nvPr>
            <p:ph type="title"/>
          </p:nvPr>
        </p:nvSpPr>
        <p:spPr>
          <a:xfrm>
            <a:off x="628650" y="133840"/>
            <a:ext cx="6915150" cy="99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2800"/>
              <a:t>Don’t sweep plagiarism under the carpet!</a:t>
            </a:r>
            <a:endParaRPr/>
          </a:p>
        </p:txBody>
      </p:sp>
      <p:pic>
        <p:nvPicPr>
          <p:cNvPr id="527" name="Google Shape;527;p102" descr="dropped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341" y="1154129"/>
            <a:ext cx="4648201" cy="3486151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dist="76200" dir="2700000" rotWithShape="0">
              <a:srgbClr val="000000">
                <a:alpha val="74901"/>
              </a:srgbClr>
            </a:outerShdw>
          </a:effectLst>
        </p:spPr>
      </p:pic>
      <p:sp>
        <p:nvSpPr>
          <p:cNvPr id="528" name="Google Shape;528;p102"/>
          <p:cNvSpPr txBox="1"/>
          <p:nvPr/>
        </p:nvSpPr>
        <p:spPr>
          <a:xfrm>
            <a:off x="5458209" y="4142103"/>
            <a:ext cx="4076701" cy="519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" tIns="28575" rIns="28575" bIns="285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by Banksy</a:t>
            </a:r>
            <a:br>
              <a:rPr lang="en-US" sz="75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75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 byAbhishek.ujoshi (Own work) </a:t>
            </a:r>
            <a:br>
              <a:rPr lang="en-US" sz="75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75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[CC BY-SA 3.0 (http://creativecommons.org/licenses/by-sa/3.0)], </a:t>
            </a:r>
            <a:br>
              <a:rPr lang="en-US" sz="75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75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via Wikimedia Commons</a:t>
            </a:r>
            <a:endParaRPr/>
          </a:p>
        </p:txBody>
      </p:sp>
      <p:sp>
        <p:nvSpPr>
          <p:cNvPr id="529" name="Google Shape;529;p10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0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</a:pPr>
            <a:r>
              <a:rPr lang="en-US" dirty="0"/>
              <a:t>Prevention</a:t>
            </a:r>
            <a:endParaRPr dirty="0"/>
          </a:p>
        </p:txBody>
      </p:sp>
      <p:sp>
        <p:nvSpPr>
          <p:cNvPr id="596" name="Google Shape;596;p103"/>
          <p:cNvSpPr txBox="1">
            <a:spLocks noGrp="1"/>
          </p:cNvSpPr>
          <p:nvPr>
            <p:ph type="body" idx="1"/>
          </p:nvPr>
        </p:nvSpPr>
        <p:spPr>
          <a:xfrm>
            <a:off x="142875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30"/>
              <a:buChar char="•"/>
            </a:pPr>
            <a:r>
              <a:rPr lang="en-US" dirty="0"/>
              <a:t>Lower the Opportunity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75630"/>
              <a:buChar char="•"/>
            </a:pPr>
            <a:r>
              <a:rPr lang="en-US" dirty="0"/>
              <a:t>Deterrence strategies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75630"/>
              <a:buChar char="•"/>
            </a:pPr>
            <a:r>
              <a:rPr lang="en-US" dirty="0"/>
              <a:t>SW, cameras, invigilance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30"/>
              <a:buChar char="•"/>
            </a:pPr>
            <a:r>
              <a:rPr lang="en-US" dirty="0"/>
              <a:t>Lower the Pressure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75630"/>
              <a:buChar char="•"/>
            </a:pPr>
            <a:r>
              <a:rPr lang="en-US" dirty="0"/>
              <a:t>Emphasize intrinsic motivation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75630"/>
              <a:buChar char="•"/>
            </a:pPr>
            <a:r>
              <a:rPr lang="en-US" dirty="0"/>
              <a:t>Treat students as partners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75630"/>
              <a:buChar char="•"/>
            </a:pPr>
            <a:r>
              <a:rPr lang="en-US" dirty="0"/>
              <a:t>Extend deadlines,…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30"/>
              <a:buChar char="•"/>
            </a:pPr>
            <a:r>
              <a:rPr lang="en-US" dirty="0"/>
              <a:t>Lower the Rationalization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75630"/>
              <a:buChar char="•"/>
            </a:pPr>
            <a:r>
              <a:rPr lang="en-US" dirty="0"/>
              <a:t>Everybody 🡪 Nobody is doing it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75630"/>
              <a:buChar char="•"/>
            </a:pPr>
            <a:r>
              <a:rPr lang="en-US" dirty="0"/>
              <a:t>Build the Culture of Academic Integrity</a:t>
            </a:r>
            <a:endParaRPr dirty="0"/>
          </a:p>
          <a:p>
            <a: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75630"/>
              <a:buNone/>
            </a:pPr>
            <a:endParaRPr dirty="0"/>
          </a:p>
        </p:txBody>
      </p:sp>
      <p:pic>
        <p:nvPicPr>
          <p:cNvPr id="597" name="Google Shape;597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0503" y="510777"/>
            <a:ext cx="4019962" cy="3482999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103"/>
          <p:cNvSpPr txBox="1"/>
          <p:nvPr/>
        </p:nvSpPr>
        <p:spPr>
          <a:xfrm>
            <a:off x="6912864" y="4055432"/>
            <a:ext cx="215600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DavidBailey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[</a:t>
            </a:r>
            <a:r>
              <a:rPr lang="en-US" sz="12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0"/>
          <p:cNvSpPr txBox="1"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3900"/>
              <a:buFont typeface="Calibri"/>
              <a:buNone/>
            </a:pPr>
            <a:r>
              <a:rPr lang="en-US" sz="3900"/>
              <a:t>Prevention: Systemic Effort Works</a:t>
            </a:r>
            <a:endParaRPr/>
          </a:p>
        </p:txBody>
      </p:sp>
      <p:sp>
        <p:nvSpPr>
          <p:cNvPr id="580" name="Google Shape;580;p40"/>
          <p:cNvSpPr txBox="1">
            <a:spLocks noGrp="1"/>
          </p:cNvSpPr>
          <p:nvPr>
            <p:ph type="body" idx="1"/>
          </p:nvPr>
        </p:nvSpPr>
        <p:spPr>
          <a:xfrm>
            <a:off x="629842" y="1017679"/>
            <a:ext cx="386834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Curtis &amp; Vardanega, 2016</a:t>
            </a:r>
            <a:endParaRPr/>
          </a:p>
        </p:txBody>
      </p:sp>
      <p:sp>
        <p:nvSpPr>
          <p:cNvPr id="581" name="Google Shape;581;p40"/>
          <p:cNvSpPr txBox="1">
            <a:spLocks noGrp="1"/>
          </p:cNvSpPr>
          <p:nvPr>
            <p:ph type="body" idx="2"/>
          </p:nvPr>
        </p:nvSpPr>
        <p:spPr>
          <a:xfrm>
            <a:off x="629842" y="1596701"/>
            <a:ext cx="386834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10-years study (2004-2014)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New course Academic writing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Started using Turnitin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Introduced criterion and standards-based assessment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Implemented educational changes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All forms of plagiarism DECREASED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except recycling and ghostwriting</a:t>
            </a:r>
            <a:endParaRPr dirty="0"/>
          </a:p>
        </p:txBody>
      </p:sp>
      <p:sp>
        <p:nvSpPr>
          <p:cNvPr id="582" name="Google Shape;582;p40"/>
          <p:cNvSpPr txBox="1">
            <a:spLocks noGrp="1"/>
          </p:cNvSpPr>
          <p:nvPr>
            <p:ph type="body" idx="3"/>
          </p:nvPr>
        </p:nvSpPr>
        <p:spPr>
          <a:xfrm>
            <a:off x="4629152" y="1017679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Owens &amp; White, 2013</a:t>
            </a:r>
            <a:endParaRPr/>
          </a:p>
        </p:txBody>
      </p:sp>
      <p:sp>
        <p:nvSpPr>
          <p:cNvPr id="583" name="Google Shape;583;p40"/>
          <p:cNvSpPr txBox="1">
            <a:spLocks noGrp="1"/>
          </p:cNvSpPr>
          <p:nvPr>
            <p:ph type="body" idx="4"/>
          </p:nvPr>
        </p:nvSpPr>
        <p:spPr>
          <a:xfrm>
            <a:off x="4629152" y="1596702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5-years study (2007-2011)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PD SW as both deterrent and formative tool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Educational about academic writing and authorship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Self-reported plagiarism DROPPED significantly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Nature of assessment has a central role</a:t>
            </a:r>
            <a:endParaRPr/>
          </a:p>
          <a:p>
            <a:pPr marL="228600" lvl="0" indent="-1041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584" name="Google Shape;584;p40"/>
          <p:cNvSpPr txBox="1"/>
          <p:nvPr/>
        </p:nvSpPr>
        <p:spPr>
          <a:xfrm>
            <a:off x="559363" y="4172911"/>
            <a:ext cx="841904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en-US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Curtis, G. J., &amp; Vardanega, L. (2016). Is plagiarism changing over time? A 10-year time-lag study with three points of measurement. Higher Education Research &amp; Development, 35(6), 1167–1179. https://doi.org/10.1080/07294360.2016.1161602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en-US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Owens, C., &amp; White, F. A. (2013). A 5‐year systematic strategy to reduce plagiarism among first‐year psychology university students. Australian Journal of Psychology, 65(1), 14–21. https://doi.org/10.1111/ajpy.12005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20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</a:pPr>
            <a:r>
              <a:rPr lang="en-US"/>
              <a:t>General Findings</a:t>
            </a:r>
            <a:endParaRPr/>
          </a:p>
        </p:txBody>
      </p:sp>
      <p:sp>
        <p:nvSpPr>
          <p:cNvPr id="590" name="Google Shape;590;p21"/>
          <p:cNvSpPr txBox="1">
            <a:spLocks noGrp="1"/>
          </p:cNvSpPr>
          <p:nvPr>
            <p:ph type="body" idx="1"/>
          </p:nvPr>
        </p:nvSpPr>
        <p:spPr>
          <a:xfrm>
            <a:off x="628650" y="1109383"/>
            <a:ext cx="7886700" cy="358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836"/>
              <a:buChar char="•"/>
            </a:pPr>
            <a:r>
              <a:rPr lang="en-US" dirty="0"/>
              <a:t>One-fits-all strategy ineffective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836"/>
              <a:buChar char="•"/>
            </a:pPr>
            <a:r>
              <a:rPr lang="en-US" dirty="0"/>
              <a:t>Multilayered, evidence-based, longitudinal strategy works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1836"/>
              <a:buChar char="•"/>
            </a:pPr>
            <a:r>
              <a:rPr lang="en-US" dirty="0"/>
              <a:t>Lot of effort (and funding!) is needed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836"/>
              <a:buChar char="•"/>
            </a:pPr>
            <a:r>
              <a:rPr lang="en-US" dirty="0"/>
              <a:t>Central role of </a:t>
            </a:r>
            <a:r>
              <a:rPr lang="en-US" b="1" dirty="0">
                <a:solidFill>
                  <a:srgbClr val="009999"/>
                </a:solidFill>
              </a:rPr>
              <a:t>assessment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836"/>
              <a:buChar char="•"/>
            </a:pPr>
            <a:r>
              <a:rPr lang="en-US" dirty="0"/>
              <a:t>Address both </a:t>
            </a:r>
            <a:r>
              <a:rPr lang="en-US" b="1" dirty="0">
                <a:solidFill>
                  <a:srgbClr val="009999"/>
                </a:solidFill>
              </a:rPr>
              <a:t>educational approaches</a:t>
            </a:r>
            <a:r>
              <a:rPr lang="en-US" dirty="0"/>
              <a:t>…</a:t>
            </a:r>
            <a:endParaRPr dirty="0">
              <a:solidFill>
                <a:srgbClr val="747474"/>
              </a:solidFill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1836"/>
              <a:buChar char="•"/>
            </a:pPr>
            <a:r>
              <a:rPr lang="en-US" dirty="0"/>
              <a:t>to motivate students (remove pressure)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836"/>
              <a:buChar char="•"/>
            </a:pPr>
            <a:r>
              <a:rPr lang="en-US" dirty="0"/>
              <a:t>…and </a:t>
            </a:r>
            <a:r>
              <a:rPr lang="en-US" b="1" dirty="0">
                <a:solidFill>
                  <a:srgbClr val="009999"/>
                </a:solidFill>
              </a:rPr>
              <a:t>deterrence strategies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1836"/>
              <a:buChar char="•"/>
            </a:pPr>
            <a:r>
              <a:rPr lang="en-US" dirty="0"/>
              <a:t>to prevent and detect misconduct (remove opportunity)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1836"/>
              <a:buChar char="•"/>
            </a:pPr>
            <a:r>
              <a:rPr lang="en-US" dirty="0"/>
              <a:t>students who cheat tend to cheat repeatedly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836"/>
              <a:buChar char="•"/>
            </a:pPr>
            <a:r>
              <a:rPr lang="en-US" dirty="0"/>
              <a:t>Research for gathering </a:t>
            </a:r>
            <a:r>
              <a:rPr lang="en-US" b="1" dirty="0">
                <a:solidFill>
                  <a:srgbClr val="009999"/>
                </a:solidFill>
              </a:rPr>
              <a:t>evidence</a:t>
            </a:r>
            <a:r>
              <a:rPr lang="en-US" dirty="0">
                <a:solidFill>
                  <a:srgbClr val="009999"/>
                </a:solidFill>
              </a:rPr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009999"/>
                </a:solidFill>
              </a:rPr>
              <a:t>impact evaluation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</a:pPr>
            <a:r>
              <a:rPr lang="en-US" sz="4000"/>
              <a:t>Culture of Academic Integrity</a:t>
            </a:r>
            <a:endParaRPr/>
          </a:p>
        </p:txBody>
      </p:sp>
      <p:sp>
        <p:nvSpPr>
          <p:cNvPr id="604" name="Google Shape;604;p10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6883"/>
              <a:buChar char="•"/>
            </a:pPr>
            <a:r>
              <a:rPr lang="en-US" sz="1800" dirty="0"/>
              <a:t>Academic Integrity = ?</a:t>
            </a:r>
            <a:endParaRPr sz="1800" dirty="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883"/>
              <a:buChar char="•"/>
            </a:pPr>
            <a:r>
              <a:rPr lang="en-US" sz="1800" dirty="0"/>
              <a:t>Not cheating</a:t>
            </a:r>
            <a:endParaRPr sz="1800" dirty="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883"/>
              <a:buChar char="•"/>
            </a:pPr>
            <a:r>
              <a:rPr lang="en-US" sz="1800" dirty="0"/>
              <a:t>Not plagiarism</a:t>
            </a:r>
            <a:endParaRPr sz="1800" dirty="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883"/>
              <a:buChar char="•"/>
            </a:pPr>
            <a:r>
              <a:rPr lang="en-US" sz="1800" dirty="0"/>
              <a:t>Not fabrication, falsification,…</a:t>
            </a:r>
            <a:endParaRPr sz="18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6883"/>
              <a:buChar char="•"/>
            </a:pPr>
            <a:r>
              <a:rPr lang="en-US" sz="1800" dirty="0"/>
              <a:t>Academic Integrity = Compliance with</a:t>
            </a:r>
            <a:endParaRPr sz="1800" dirty="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883"/>
              <a:buChar char="•"/>
            </a:pPr>
            <a:r>
              <a:rPr lang="en-US" sz="1800" dirty="0"/>
              <a:t>ethical and professional principles, standards and practices</a:t>
            </a:r>
            <a:endParaRPr sz="1800" dirty="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883"/>
              <a:buChar char="•"/>
            </a:pPr>
            <a:r>
              <a:rPr lang="en-US" sz="1800" dirty="0"/>
              <a:t>by individual or institutions</a:t>
            </a:r>
            <a:endParaRPr sz="1800" dirty="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883"/>
              <a:buChar char="•"/>
            </a:pPr>
            <a:r>
              <a:rPr lang="en-US" sz="1800" dirty="0"/>
              <a:t>in education, research and scholarship.</a:t>
            </a:r>
            <a:endParaRPr sz="18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6883"/>
              <a:buChar char="•"/>
            </a:pPr>
            <a:r>
              <a:rPr lang="en-US" sz="1800" dirty="0"/>
              <a:t>Culture of Academic Integrity = The individual, group and/or institutional</a:t>
            </a:r>
            <a:endParaRPr sz="1800" dirty="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883"/>
              <a:buChar char="•"/>
            </a:pPr>
            <a:r>
              <a:rPr lang="en-US" sz="1800" dirty="0"/>
              <a:t>behaviors, values, beliefs, attitudes and characteristics</a:t>
            </a:r>
            <a:endParaRPr sz="1800" dirty="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883"/>
              <a:buChar char="•"/>
            </a:pPr>
            <a:r>
              <a:rPr lang="en-US" sz="1800" dirty="0"/>
              <a:t>promoting and following academic integrity.</a:t>
            </a:r>
            <a:endParaRPr sz="1800"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6883"/>
              <a:buNone/>
            </a:pPr>
            <a:endParaRPr sz="1800" dirty="0"/>
          </a:p>
        </p:txBody>
      </p:sp>
      <p:sp>
        <p:nvSpPr>
          <p:cNvPr id="605" name="Google Shape;605;p104"/>
          <p:cNvSpPr txBox="1"/>
          <p:nvPr/>
        </p:nvSpPr>
        <p:spPr>
          <a:xfrm>
            <a:off x="5797297" y="4434863"/>
            <a:ext cx="271805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ENAI Glossary for Academic Integrity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30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</a:pPr>
            <a:r>
              <a:rPr lang="en-US"/>
              <a:t>ENAI Resources</a:t>
            </a:r>
            <a:endParaRPr/>
          </a:p>
        </p:txBody>
      </p:sp>
      <p:sp>
        <p:nvSpPr>
          <p:cNvPr id="611" name="Google Shape;611;p30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2949"/>
              <a:buChar char="•"/>
            </a:pPr>
            <a:r>
              <a:rPr lang="en-US" b="1" dirty="0">
                <a:solidFill>
                  <a:srgbClr val="009999"/>
                </a:solidFill>
              </a:rPr>
              <a:t>Collection of educational materials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2949"/>
              <a:buChar char="•"/>
            </a:pPr>
            <a:r>
              <a:rPr lang="en-US" dirty="0"/>
              <a:t>Glossary for Academic Integrity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2949"/>
              <a:buChar char="•"/>
            </a:pPr>
            <a:r>
              <a:rPr lang="en-US" dirty="0"/>
              <a:t>General guidelines for academic integrity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2949"/>
              <a:buChar char="•"/>
            </a:pPr>
            <a:r>
              <a:rPr lang="en-US" dirty="0"/>
              <a:t>Self-evaluation tools for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2949"/>
              <a:buChar char="•"/>
            </a:pPr>
            <a:r>
              <a:rPr lang="en-US" dirty="0"/>
              <a:t>students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2949"/>
              <a:buChar char="•"/>
            </a:pPr>
            <a:r>
              <a:rPr lang="en-US" dirty="0"/>
              <a:t>teachers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2949"/>
              <a:buChar char="•"/>
            </a:pPr>
            <a:r>
              <a:rPr lang="en-US" dirty="0"/>
              <a:t>researchers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2949"/>
              <a:buChar char="•"/>
            </a:pPr>
            <a:r>
              <a:rPr lang="en-US" dirty="0"/>
              <a:t>institutions/management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2949"/>
              <a:buChar char="•"/>
            </a:pPr>
            <a:r>
              <a:rPr lang="en-US" dirty="0"/>
              <a:t>Available from ENAI web page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2949"/>
              <a:buChar char="•"/>
            </a:pPr>
            <a:r>
              <a:rPr lang="en-US" dirty="0"/>
              <a:t>Announced in the</a:t>
            </a:r>
            <a:br>
              <a:rPr lang="en-US" dirty="0"/>
            </a:br>
            <a:r>
              <a:rPr lang="en-US" dirty="0"/>
              <a:t>ENAI Newsletter</a:t>
            </a:r>
            <a:endParaRPr dirty="0"/>
          </a:p>
        </p:txBody>
      </p:sp>
      <p:pic>
        <p:nvPicPr>
          <p:cNvPr id="612" name="Google Shape;61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3046" y="2891223"/>
            <a:ext cx="4180953" cy="2247021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30"/>
          <p:cNvSpPr txBox="1"/>
          <p:nvPr/>
        </p:nvSpPr>
        <p:spPr>
          <a:xfrm>
            <a:off x="5217563" y="2521932"/>
            <a:ext cx="418095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rPr>
              <a:t>http://</a:t>
            </a:r>
            <a:r>
              <a:rPr lang="en-US" sz="1800" b="1" i="0" u="none" strike="noStrike" cap="none" dirty="0" err="1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rPr>
              <a:t>www.academicintegrity.eu</a:t>
            </a:r>
            <a:r>
              <a:rPr lang="en-US" sz="1800" b="1" i="0" u="none" strike="noStrike" cap="none" dirty="0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2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en-US"/>
              <a:t>Sources &amp; Further Reading</a:t>
            </a:r>
            <a:endParaRPr/>
          </a:p>
        </p:txBody>
      </p:sp>
      <p:sp>
        <p:nvSpPr>
          <p:cNvPr id="619" name="Google Shape;619;p42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17145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Curtis, G. J., &amp; Vardanega, L. (2016). Is plagiarism changing over time? A 10-year time-lag study with three points of measurement. </a:t>
            </a:r>
            <a:r>
              <a:rPr lang="en-US" i="1"/>
              <a:t>Higher Education Research &amp; Development, 35</a:t>
            </a:r>
            <a:r>
              <a:rPr lang="en-US"/>
              <a:t>(6), 1167–1179. https://doi.org/10.1080/07294360.2016.1161602</a:t>
            </a:r>
            <a:endParaRPr/>
          </a:p>
          <a:p>
            <a:pPr marL="171450" lvl="0" indent="-1714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Foltýnek, T., Dlabolová, D., Anohina-Naumeca, A., Razı, S., Kravjar, J., Kamzola, L., … Weber-Wulff, D. (2020). Testing of support tools for plagiarism detection. </a:t>
            </a:r>
            <a:r>
              <a:rPr lang="en-US" i="1"/>
              <a:t>International Journal of Educational Technology in Higher Education</a:t>
            </a:r>
            <a:r>
              <a:rPr lang="en-US"/>
              <a:t>, </a:t>
            </a:r>
            <a:r>
              <a:rPr lang="en-US" i="1"/>
              <a:t>17</a:t>
            </a:r>
            <a:r>
              <a:rPr lang="en-US"/>
              <a:t>(1), 46. https://doi.org/10.1186/s41239-020-00192-4</a:t>
            </a:r>
            <a:endParaRPr/>
          </a:p>
          <a:p>
            <a:pPr marL="171450" lvl="0" indent="-1714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Foltýnek, T., Meuschke, N., &amp; Gipp, B. (2019). Academic Plagiarism Detection: A Systematic Literature Review. </a:t>
            </a:r>
            <a:r>
              <a:rPr lang="en-US" i="1"/>
              <a:t>ACM Comput. Surv.</a:t>
            </a:r>
            <a:r>
              <a:rPr lang="en-US"/>
              <a:t>, </a:t>
            </a:r>
            <a:r>
              <a:rPr lang="en-US" i="1"/>
              <a:t>52</a:t>
            </a:r>
            <a:r>
              <a:rPr lang="en-US"/>
              <a:t>(6), 112:1--112:42. https://doi.org/10.1145/3345317</a:t>
            </a:r>
            <a:endParaRPr/>
          </a:p>
          <a:p>
            <a:pPr marL="171450" lvl="0" indent="-1714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Impact of Policies for Plagiarism in Higher Education across Europe (IPPHEAE) – projekt LLP/Erasmus, 2010—2013: www.plagiarism.cz/ippheae </a:t>
            </a:r>
            <a:endParaRPr/>
          </a:p>
          <a:p>
            <a:pPr marL="171450" lvl="0" indent="-1714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Owens, C., &amp; White, F. A. (2013). A 5‐year systematic strategy to reduce plagiarism among first‐year psychology university students. </a:t>
            </a:r>
            <a:r>
              <a:rPr lang="en-US" i="1"/>
              <a:t>Australian Journal of Psychology, 65</a:t>
            </a:r>
            <a:r>
              <a:rPr lang="en-US"/>
              <a:t>(1), 14–21.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https://doi.org/10.1111/ajpy.12005</a:t>
            </a:r>
            <a:endParaRPr/>
          </a:p>
          <a:p>
            <a:pPr marL="171450" lvl="0" indent="-1714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Meuschke, N., &amp; Gipp, B. (2013). State-of-the-art in detecting academic plagiarism. </a:t>
            </a:r>
            <a:r>
              <a:rPr lang="en-US" i="1"/>
              <a:t>International Journal for Educational Integrity, 9</a:t>
            </a:r>
            <a:r>
              <a:rPr lang="en-US"/>
              <a:t>(1): 50-57</a:t>
            </a:r>
            <a:endParaRPr/>
          </a:p>
          <a:p>
            <a:pPr marL="171450" lvl="0" indent="-1714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Fishman, T. (2009). ‘We Know It When We See It’ Is Not Good Enough: Toward a Standard Definition of Plagiarism That Transcends Theft, Fraud, and Copyright. In Proceedings 4th Asia Pacific Conference on Educational Integrity (4APCEI), 5, 2009. </a:t>
            </a:r>
            <a:endParaRPr/>
          </a:p>
          <a:p>
            <a:pPr marL="171450" lvl="0" indent="-1714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South East European Project on Policies for Academic Integrity (SEEPPAI) – 2016—2017: www.plagiarism.cz/seeppai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Contacts</a:t>
            </a:r>
            <a:endParaRPr/>
          </a:p>
        </p:txBody>
      </p:sp>
      <p:sp>
        <p:nvSpPr>
          <p:cNvPr id="632" name="Google Shape;632;p43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dita.dlabolova@academicintegrity.eu</a:t>
            </a:r>
            <a:endParaRPr u="sng" dirty="0">
              <a:solidFill>
                <a:schemeClr val="hlink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tomas.foltynek@academicintegrity.eu</a:t>
            </a:r>
            <a:r>
              <a:rPr lang="en-US" u="sng" dirty="0"/>
              <a:t> </a:t>
            </a:r>
            <a:endParaRPr u="sng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u="sng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 dirty="0" err="1">
                <a:solidFill>
                  <a:schemeClr val="accent1"/>
                </a:solidFill>
              </a:rPr>
              <a:t>www.academicintegrity.eu</a:t>
            </a:r>
            <a:endParaRPr u="sng" dirty="0">
              <a:solidFill>
                <a:schemeClr val="accen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www.plagiarism.cz</a:t>
            </a:r>
            <a:endParaRPr u="sng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9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Definition</a:t>
            </a:r>
            <a:endParaRPr/>
          </a:p>
        </p:txBody>
      </p:sp>
      <p:sp>
        <p:nvSpPr>
          <p:cNvPr id="289" name="Google Shape;289;p9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672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What do you understand by plagiarism?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400" b="1" i="1"/>
              <a:t>the use of ideas, content, or structures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400" b="1" i="1"/>
              <a:t>without appropriately acknowledging the source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400" b="1" i="1"/>
              <a:t>to benefit in a setting where originality is expected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i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i="1"/>
              <a:t>Published in: Foltýnek, T., Meuschke, N., &amp; Gipp, B. (2019). Academic Plagiarism Detection: A Systematic Literature Review. ACM Comput. Surv., 52(6), 112:1--112:42. https://doi.org/10.1145/3345317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i="1"/>
              <a:t>Based on: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i="1"/>
              <a:t>Meuschke, N., &amp; Gipp, B. (2013). State-of-the-art in detecting academic plagiarism. International Journal for Educational Integrity, 9(1): 50-57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i="1"/>
              <a:t>Fishman, T. (2009). ‘We Know It When We See It’ Is Not Good Enough: Toward a Standard Definition of Plagiarism That Transcends Theft, Fraud, and Copyright. In Proceedings 4th Asia Pacific Conference on Educational Integrity (4APCEI), 5, 2009. 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1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44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en-US"/>
              <a:t>License Information</a:t>
            </a:r>
            <a:endParaRPr/>
          </a:p>
        </p:txBody>
      </p:sp>
      <p:sp>
        <p:nvSpPr>
          <p:cNvPr id="639" name="Google Shape;639;p44"/>
          <p:cNvSpPr txBox="1">
            <a:spLocks noGrp="1"/>
          </p:cNvSpPr>
          <p:nvPr>
            <p:ph type="body" idx="1"/>
          </p:nvPr>
        </p:nvSpPr>
        <p:spPr>
          <a:xfrm>
            <a:off x="628650" y="1388125"/>
            <a:ext cx="7886700" cy="3371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dirty="0"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600" dirty="0"/>
              <a:t>Title of the work: Interpreting text-matching software similarity reports</a:t>
            </a:r>
            <a:endParaRPr sz="2600" dirty="0"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600" dirty="0"/>
              <a:t>Attribute work to names: </a:t>
            </a:r>
            <a:r>
              <a:rPr lang="en-US" sz="2600" i="1" dirty="0" err="1"/>
              <a:t>Henek</a:t>
            </a:r>
            <a:r>
              <a:rPr lang="en-US" sz="2600" i="1" dirty="0"/>
              <a:t> </a:t>
            </a:r>
            <a:r>
              <a:rPr lang="en-US" sz="2600" i="1" dirty="0" err="1"/>
              <a:t>Dlabolová</a:t>
            </a:r>
            <a:r>
              <a:rPr lang="en-US" sz="2600" i="1" dirty="0"/>
              <a:t>, D. &amp; </a:t>
            </a:r>
            <a:r>
              <a:rPr lang="en-US" sz="2600" i="1" dirty="0" err="1"/>
              <a:t>Foltýnek</a:t>
            </a:r>
            <a:r>
              <a:rPr lang="en-US" sz="2600" i="1" dirty="0"/>
              <a:t>, T., </a:t>
            </a:r>
            <a:endParaRPr dirty="0"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600" dirty="0"/>
              <a:t>Licensed under: </a:t>
            </a:r>
            <a:br>
              <a:rPr lang="en-US" sz="2600" dirty="0"/>
            </a:br>
            <a:r>
              <a:rPr lang="en-US" sz="2600" u="sng" dirty="0">
                <a:solidFill>
                  <a:schemeClr val="hlink"/>
                </a:solidFill>
                <a:hlinkClick r:id="rId3"/>
              </a:rPr>
              <a:t>Creative Commons Attribution-ShareAlike 4.0 International License</a:t>
            </a:r>
            <a:endParaRPr sz="2600" dirty="0"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600" dirty="0"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600" dirty="0"/>
              <a:t>Attribute using following text:</a:t>
            </a:r>
            <a:endParaRPr dirty="0"/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SzPct val="100000"/>
              <a:buNone/>
            </a:pPr>
            <a:r>
              <a:rPr lang="en-US" sz="2600" i="1" dirty="0"/>
              <a:t>Interpreting text-matching software similarity reports </a:t>
            </a:r>
            <a:br>
              <a:rPr lang="en-US" sz="2600" i="1" dirty="0"/>
            </a:br>
            <a:r>
              <a:rPr lang="en-US" sz="2600" i="1" dirty="0"/>
              <a:t>by  </a:t>
            </a:r>
            <a:r>
              <a:rPr lang="en-US" sz="2600" i="1" dirty="0" err="1"/>
              <a:t>Henek</a:t>
            </a:r>
            <a:r>
              <a:rPr lang="en-US" sz="2600" i="1" dirty="0"/>
              <a:t> </a:t>
            </a:r>
            <a:r>
              <a:rPr lang="en-US" sz="2600" i="1" dirty="0" err="1"/>
              <a:t>Dlabolová</a:t>
            </a:r>
            <a:r>
              <a:rPr lang="en-US" sz="2600" i="1" dirty="0"/>
              <a:t>, D. &amp; </a:t>
            </a:r>
            <a:r>
              <a:rPr lang="en-US" sz="2600" i="1" dirty="0" err="1"/>
              <a:t>Foltýnek</a:t>
            </a:r>
            <a:r>
              <a:rPr lang="en-US" sz="2600" i="1" dirty="0"/>
              <a:t>, T., </a:t>
            </a:r>
            <a:r>
              <a:rPr lang="en-US" sz="2600" dirty="0"/>
              <a:t>is licensed under a </a:t>
            </a:r>
            <a:r>
              <a:rPr lang="en-US" sz="2600" u="sng" dirty="0">
                <a:solidFill>
                  <a:schemeClr val="hlink"/>
                </a:solidFill>
                <a:hlinkClick r:id="rId3"/>
              </a:rPr>
              <a:t>Creative Commons Attribution-ShareAlike 4.0 International License</a:t>
            </a:r>
            <a:r>
              <a:rPr lang="en-US" sz="2600" dirty="0"/>
              <a:t>.</a:t>
            </a:r>
            <a:endParaRPr sz="2600" dirty="0"/>
          </a:p>
        </p:txBody>
      </p:sp>
      <p:pic>
        <p:nvPicPr>
          <p:cNvPr id="640" name="Google Shape;640;p44" descr="https://mirrors.creativecommons.org/presskit/buttons/88x31/png/by-s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6398" y="1177798"/>
            <a:ext cx="1814386" cy="634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0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Plagiarism includes…</a:t>
            </a:r>
            <a:endParaRPr/>
          </a:p>
        </p:txBody>
      </p:sp>
      <p:sp>
        <p:nvSpPr>
          <p:cNvPr id="295" name="Google Shape;295;p10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Using the </a:t>
            </a:r>
            <a:r>
              <a:rPr lang="en-US" b="1"/>
              <a:t>work of someone else </a:t>
            </a:r>
            <a:r>
              <a:rPr lang="en-US"/>
              <a:t>and presenting it as your own</a:t>
            </a:r>
            <a:endParaRPr/>
          </a:p>
          <a:p>
            <a:pPr marL="228600" lvl="0" indent="-1041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Presenting </a:t>
            </a:r>
            <a:r>
              <a:rPr lang="en-US" b="1"/>
              <a:t>translation or paraphrase </a:t>
            </a:r>
            <a:r>
              <a:rPr lang="en-US"/>
              <a:t>of another work as original</a:t>
            </a:r>
            <a:endParaRPr/>
          </a:p>
          <a:p>
            <a:pPr marL="685800" lvl="1" indent="-1041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Using </a:t>
            </a:r>
            <a:r>
              <a:rPr lang="en-US" b="1"/>
              <a:t>your own previously published work</a:t>
            </a:r>
            <a:r>
              <a:rPr lang="en-US"/>
              <a:t> without proper acknowledgement</a:t>
            </a:r>
            <a:endParaRPr/>
          </a:p>
          <a:p>
            <a:pPr marL="685800" lvl="1" indent="-1041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/>
              <a:t>Failing to correctly cite </a:t>
            </a:r>
            <a:r>
              <a:rPr lang="en-US"/>
              <a:t>and reference another source</a:t>
            </a:r>
            <a:endParaRPr/>
          </a:p>
          <a:p>
            <a:pPr marL="685800" lvl="1" indent="-1041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Not giving due credit for the </a:t>
            </a:r>
            <a:r>
              <a:rPr lang="en-US" b="1"/>
              <a:t>contribution of someone else </a:t>
            </a:r>
            <a:r>
              <a:rPr lang="en-US"/>
              <a:t>to your work</a:t>
            </a:r>
            <a:endParaRPr/>
          </a:p>
          <a:p>
            <a:pPr marL="228600" lvl="0" indent="-1041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What is NOT plagiarism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1"/>
          <p:cNvSpPr txBox="1">
            <a:spLocks noGrp="1"/>
          </p:cNvSpPr>
          <p:nvPr>
            <p:ph type="body" idx="1"/>
          </p:nvPr>
        </p:nvSpPr>
        <p:spPr>
          <a:xfrm>
            <a:off x="627181" y="1599642"/>
            <a:ext cx="6915150" cy="2916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You don’t have to provide the source of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General knowledge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General knowledge of your field</a:t>
            </a:r>
            <a:endParaRPr dirty="0"/>
          </a:p>
          <a:p>
            <a:pPr marL="685800" lvl="1" indent="-7746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Someone else’s contribution not influencing content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Proofreading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Typographic corrections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Formatting</a:t>
            </a:r>
            <a:endParaRPr dirty="0"/>
          </a:p>
          <a:p>
            <a:pPr marL="228600" lvl="0" indent="-7747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c619f21776_1_0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000" cy="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Practice at Your University?</a:t>
            </a:r>
            <a:endParaRPr/>
          </a:p>
        </p:txBody>
      </p:sp>
      <p:sp>
        <p:nvSpPr>
          <p:cNvPr id="308" name="Google Shape;308;gc619f21776_1_0"/>
          <p:cNvSpPr txBox="1">
            <a:spLocks noGrp="1"/>
          </p:cNvSpPr>
          <p:nvPr>
            <p:ph type="body" idx="1"/>
          </p:nvPr>
        </p:nvSpPr>
        <p:spPr>
          <a:xfrm>
            <a:off x="288408" y="1149723"/>
            <a:ext cx="4696276" cy="3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What text-matching system your institution use?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What happens if a teacher finds plagiarism in a student’s assignment?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endParaRPr lang="en-US" sz="24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Answer in </a:t>
            </a:r>
            <a:r>
              <a:rPr lang="en-US" sz="2400" dirty="0" err="1"/>
              <a:t>Mentimeter</a:t>
            </a:r>
            <a:endParaRPr lang="en-US" sz="2400" dirty="0"/>
          </a:p>
        </p:txBody>
      </p:sp>
      <p:pic>
        <p:nvPicPr>
          <p:cNvPr id="4" name="Google Shape;194;p65">
            <a:extLst>
              <a:ext uri="{FF2B5EF4-FFF2-40B4-BE49-F238E27FC236}">
                <a16:creationId xmlns:a16="http://schemas.microsoft.com/office/drawing/2014/main" id="{CC007EAB-6D29-8D4B-9A2D-9916BEA4794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4926" y="1412778"/>
            <a:ext cx="3644146" cy="2956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en-US" dirty="0"/>
              <a:t>Practice at your University</a:t>
            </a:r>
          </a:p>
        </p:txBody>
      </p:sp>
      <p:sp>
        <p:nvSpPr>
          <p:cNvPr id="366" name="Google Shape;366;p21"/>
          <p:cNvSpPr txBox="1">
            <a:spLocks noGrp="1"/>
          </p:cNvSpPr>
          <p:nvPr>
            <p:ph type="body" idx="1"/>
          </p:nvPr>
        </p:nvSpPr>
        <p:spPr>
          <a:xfrm>
            <a:off x="628650" y="1149724"/>
            <a:ext cx="4704367" cy="348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Go to</a:t>
            </a:r>
            <a:endParaRPr lang="cs-CZ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 sz="5400" b="1" dirty="0"/>
              <a:t>www.menti.com</a:t>
            </a:r>
            <a:endParaRPr sz="5400"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Enter code</a:t>
            </a:r>
            <a:endParaRPr lang="cs-CZ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 sz="5400" b="1" dirty="0"/>
              <a:t>7791 3005</a:t>
            </a:r>
            <a:endParaRPr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0997E0-58D2-4AAE-8C41-BE3E0859D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610286" y="1224607"/>
            <a:ext cx="3533714" cy="353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nai">
  <a:themeElements>
    <a:clrScheme name="ENAI">
      <a:dk1>
        <a:srgbClr val="484749"/>
      </a:dk1>
      <a:lt1>
        <a:srgbClr val="FFFFFF"/>
      </a:lt1>
      <a:dk2>
        <a:srgbClr val="44546A"/>
      </a:dk2>
      <a:lt2>
        <a:srgbClr val="E7E6E6"/>
      </a:lt2>
      <a:accent1>
        <a:srgbClr val="009999"/>
      </a:accent1>
      <a:accent2>
        <a:srgbClr val="FFD242"/>
      </a:accent2>
      <a:accent3>
        <a:srgbClr val="EB5F9B"/>
      </a:accent3>
      <a:accent4>
        <a:srgbClr val="88868A"/>
      </a:accent4>
      <a:accent5>
        <a:srgbClr val="91C7B1"/>
      </a:accent5>
      <a:accent6>
        <a:srgbClr val="009999"/>
      </a:accent6>
      <a:hlink>
        <a:srgbClr val="009999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enai">
  <a:themeElements>
    <a:clrScheme name="ENAI">
      <a:dk1>
        <a:srgbClr val="484749"/>
      </a:dk1>
      <a:lt1>
        <a:sysClr val="window" lastClr="FFFFFF"/>
      </a:lt1>
      <a:dk2>
        <a:srgbClr val="44546A"/>
      </a:dk2>
      <a:lt2>
        <a:srgbClr val="E7E6E6"/>
      </a:lt2>
      <a:accent1>
        <a:srgbClr val="009999"/>
      </a:accent1>
      <a:accent2>
        <a:srgbClr val="FFD242"/>
      </a:accent2>
      <a:accent3>
        <a:srgbClr val="EB5F9B"/>
      </a:accent3>
      <a:accent4>
        <a:srgbClr val="88868A"/>
      </a:accent4>
      <a:accent5>
        <a:srgbClr val="91C7B1"/>
      </a:accent5>
      <a:accent6>
        <a:srgbClr val="009999"/>
      </a:accent6>
      <a:hlink>
        <a:srgbClr val="009999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3286</TotalTime>
  <Words>2309</Words>
  <Application>Microsoft Macintosh PowerPoint</Application>
  <PresentationFormat>On-screen Show (16:9)</PresentationFormat>
  <Paragraphs>368</Paragraphs>
  <Slides>50</Slides>
  <Notes>47</Notes>
  <HiddenSlides>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Helvetica Neue</vt:lpstr>
      <vt:lpstr>Calibri Light</vt:lpstr>
      <vt:lpstr>Arial</vt:lpstr>
      <vt:lpstr>Noto Sans Symbols</vt:lpstr>
      <vt:lpstr>Calibri</vt:lpstr>
      <vt:lpstr>enai</vt:lpstr>
      <vt:lpstr>2_enai</vt:lpstr>
      <vt:lpstr>Office Teması</vt:lpstr>
      <vt:lpstr>Interpreting Text-Matching SW Similarity Reports</vt:lpstr>
      <vt:lpstr>About the Authors</vt:lpstr>
      <vt:lpstr>Outline</vt:lpstr>
      <vt:lpstr>Definition of Plagiarism</vt:lpstr>
      <vt:lpstr>Definition</vt:lpstr>
      <vt:lpstr>Plagiarism includes…</vt:lpstr>
      <vt:lpstr>What is NOT plagiarism</vt:lpstr>
      <vt:lpstr>Practice at Your University?</vt:lpstr>
      <vt:lpstr>Practice at your University</vt:lpstr>
      <vt:lpstr>PowerPoint Presentation</vt:lpstr>
      <vt:lpstr>Summary of the process</vt:lpstr>
      <vt:lpstr>Testing of Support Tools  for Plagiarism Detection</vt:lpstr>
      <vt:lpstr>Testing of Support Tools  for Plagiarism Detection</vt:lpstr>
      <vt:lpstr>Vendors</vt:lpstr>
      <vt:lpstr>Testing Documents</vt:lpstr>
      <vt:lpstr>Coverage Evaluation</vt:lpstr>
      <vt:lpstr>Coverage Evaluation: Wikipedia</vt:lpstr>
      <vt:lpstr>Coverage Evaluation: Type of Source</vt:lpstr>
      <vt:lpstr>Coverage Evaluation: Plagiarism Method</vt:lpstr>
      <vt:lpstr>Coverage Evaluation: General Notes</vt:lpstr>
      <vt:lpstr>Translation plagiarism</vt:lpstr>
      <vt:lpstr>Usability Evaluation</vt:lpstr>
      <vt:lpstr>Coverage  &amp; Usability</vt:lpstr>
      <vt:lpstr>Point for Educators</vt:lpstr>
      <vt:lpstr>Percentages are tricky!</vt:lpstr>
      <vt:lpstr>Interpreting Similarity Reports</vt:lpstr>
      <vt:lpstr>Practical Examples:  Text-matching system reports</vt:lpstr>
      <vt:lpstr>Report 0</vt:lpstr>
      <vt:lpstr>Report 0 – not referenced source</vt:lpstr>
      <vt:lpstr>Is it plagiarism, or not? That’s a question!</vt:lpstr>
      <vt:lpstr>Report 1</vt:lpstr>
      <vt:lpstr>Report 2</vt:lpstr>
      <vt:lpstr>Report 1: Plagiarism</vt:lpstr>
      <vt:lpstr>Report 2: “Random” matches in longer phrases</vt:lpstr>
      <vt:lpstr>What the Systems Are Useful for</vt:lpstr>
      <vt:lpstr>Drawbacks of the Systems</vt:lpstr>
      <vt:lpstr>Plagiarism Detection System?</vt:lpstr>
      <vt:lpstr>Prevention of Plagiarism</vt:lpstr>
      <vt:lpstr>Why do students plagiarize?</vt:lpstr>
      <vt:lpstr>Causes: The Fraud Triangle</vt:lpstr>
      <vt:lpstr>How Can We Prevent Plagiarism?</vt:lpstr>
      <vt:lpstr>Don’t sweep plagiarism under the carpet!</vt:lpstr>
      <vt:lpstr>Prevention</vt:lpstr>
      <vt:lpstr>Prevention: Systemic Effort Works</vt:lpstr>
      <vt:lpstr>General Findings</vt:lpstr>
      <vt:lpstr>Culture of Academic Integrity</vt:lpstr>
      <vt:lpstr>ENAI Resources</vt:lpstr>
      <vt:lpstr>Sources &amp; Further Reading</vt:lpstr>
      <vt:lpstr>Contacts</vt:lpstr>
      <vt:lpstr>License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Interpreting Similarity Reports</dc:title>
  <dc:creator>didl</dc:creator>
  <cp:lastModifiedBy>Tomáš Foltýnek</cp:lastModifiedBy>
  <cp:revision>7</cp:revision>
  <dcterms:created xsi:type="dcterms:W3CDTF">2016-09-26T15:05:02Z</dcterms:created>
  <dcterms:modified xsi:type="dcterms:W3CDTF">2023-08-22T10:55:10Z</dcterms:modified>
</cp:coreProperties>
</file>