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76" r:id="rId4"/>
    <p:sldId id="277" r:id="rId5"/>
    <p:sldId id="279" r:id="rId6"/>
    <p:sldId id="280" r:id="rId7"/>
    <p:sldId id="282" r:id="rId8"/>
    <p:sldId id="283" r:id="rId9"/>
    <p:sldId id="259" r:id="rId10"/>
    <p:sldId id="260" r:id="rId11"/>
    <p:sldId id="300" r:id="rId12"/>
    <p:sldId id="326" r:id="rId13"/>
    <p:sldId id="327" r:id="rId14"/>
    <p:sldId id="324" r:id="rId15"/>
    <p:sldId id="325" r:id="rId16"/>
    <p:sldId id="333" r:id="rId17"/>
    <p:sldId id="334" r:id="rId18"/>
    <p:sldId id="335" r:id="rId19"/>
    <p:sldId id="336" r:id="rId20"/>
    <p:sldId id="337" r:id="rId21"/>
    <p:sldId id="348" r:id="rId22"/>
    <p:sldId id="349" r:id="rId23"/>
    <p:sldId id="373" r:id="rId24"/>
    <p:sldId id="350" r:id="rId25"/>
    <p:sldId id="338" r:id="rId26"/>
    <p:sldId id="339" r:id="rId27"/>
    <p:sldId id="340" r:id="rId28"/>
    <p:sldId id="372" r:id="rId29"/>
    <p:sldId id="341" r:id="rId30"/>
    <p:sldId id="351" r:id="rId31"/>
    <p:sldId id="352" r:id="rId32"/>
    <p:sldId id="353" r:id="rId33"/>
    <p:sldId id="354" r:id="rId34"/>
    <p:sldId id="355" r:id="rId35"/>
    <p:sldId id="356" r:id="rId36"/>
    <p:sldId id="357" r:id="rId37"/>
    <p:sldId id="358" r:id="rId38"/>
    <p:sldId id="359" r:id="rId39"/>
    <p:sldId id="360" r:id="rId40"/>
    <p:sldId id="368" r:id="rId41"/>
    <p:sldId id="369" r:id="rId42"/>
    <p:sldId id="370" r:id="rId43"/>
    <p:sldId id="371" r:id="rId44"/>
    <p:sldId id="361" r:id="rId45"/>
    <p:sldId id="362" r:id="rId46"/>
    <p:sldId id="363" r:id="rId47"/>
    <p:sldId id="364" r:id="rId48"/>
    <p:sldId id="365" r:id="rId49"/>
    <p:sldId id="366" r:id="rId50"/>
    <p:sldId id="315" r:id="rId51"/>
    <p:sldId id="318" r:id="rId52"/>
    <p:sldId id="321" r:id="rId53"/>
    <p:sldId id="367" r:id="rId54"/>
    <p:sldId id="297" r:id="rId55"/>
    <p:sldId id="288" r:id="rId56"/>
    <p:sldId id="298" r:id="rId57"/>
    <p:sldId id="290" r:id="rId58"/>
    <p:sldId id="291" r:id="rId59"/>
    <p:sldId id="292" r:id="rId60"/>
    <p:sldId id="293" r:id="rId61"/>
    <p:sldId id="294" r:id="rId62"/>
    <p:sldId id="295" r:id="rId63"/>
    <p:sldId id="296" r:id="rId64"/>
    <p:sldId id="262"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4" d="100"/>
          <a:sy n="84" d="100"/>
        </p:scale>
        <p:origin x="3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C6B07-AE7D-4FF4-9A19-66E931D29F2E}" type="datetimeFigureOut">
              <a:rPr lang="sl-SI" smtClean="0"/>
              <a:t>25. 08. 2023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235F2-CE06-46E2-8C6C-B3D8AE06AEEB}" type="slidenum">
              <a:rPr lang="sl-SI" smtClean="0"/>
              <a:t>‹#›</a:t>
            </a:fld>
            <a:endParaRPr lang="sl-SI"/>
          </a:p>
        </p:txBody>
      </p:sp>
    </p:spTree>
    <p:extLst>
      <p:ext uri="{BB962C8B-B14F-4D97-AF65-F5344CB8AC3E}">
        <p14:creationId xmlns:p14="http://schemas.microsoft.com/office/powerpoint/2010/main" val="283141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54</a:t>
            </a:fld>
            <a:endParaRPr lang="sl-SI" dirty="0"/>
          </a:p>
        </p:txBody>
      </p:sp>
    </p:spTree>
    <p:extLst>
      <p:ext uri="{BB962C8B-B14F-4D97-AF65-F5344CB8AC3E}">
        <p14:creationId xmlns:p14="http://schemas.microsoft.com/office/powerpoint/2010/main" val="134161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smtClean="0">
                <a:solidFill>
                  <a:schemeClr val="tx1"/>
                </a:solidFill>
                <a:effectLst/>
                <a:latin typeface="+mn-lt"/>
                <a:ea typeface="+mn-ea"/>
                <a:cs typeface="+mn-cs"/>
              </a:rPr>
              <a:t>The process, which was established at universities, allows authors to submit their work into the institutional repository. After which, the submission is reviewed and catalogued into COBISS.SI by a librarian. Based on the experiences accumulated since 2008, it was found that a manual review of metadata is mandatory as in many cases the submissions are incomplete or contain spelling errors. In addition, only librarians can normalise those authors using the CONOR.SI authority </a:t>
            </a:r>
            <a:r>
              <a:rPr lang="sl-SI" sz="1200" kern="1200" dirty="0" smtClean="0">
                <a:solidFill>
                  <a:schemeClr val="tx1"/>
                </a:solidFill>
                <a:effectLst/>
                <a:latin typeface="+mn-lt"/>
                <a:ea typeface="+mn-ea"/>
                <a:cs typeface="+mn-cs"/>
              </a:rPr>
              <a:t>file</a:t>
            </a:r>
            <a:r>
              <a:rPr lang="en-GB" sz="1200" kern="1200" dirty="0" smtClean="0">
                <a:solidFill>
                  <a:schemeClr val="tx1"/>
                </a:solidFill>
                <a:effectLst/>
                <a:latin typeface="+mn-lt"/>
                <a:ea typeface="+mn-ea"/>
                <a:cs typeface="+mn-cs"/>
              </a:rPr>
              <a:t>. After the publication metadata have been successfully catalogued within the COBISS.SI, they can be transferred to the institutional repository via SRU/SRW services.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working group, which consisted of librarians, legal experts and IT professionals from all four Slovenian universities, suggested the submission processes of the final study works. Slovenia lacks a common university academic information system (UAIS), therefore each university provided its own variation of this process. Students at the universities of Maribor and of Nova Gorica submit their final study works into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repository</a:t>
            </a:r>
            <a:r>
              <a:rPr lang="en-GB" sz="1200" kern="1200" dirty="0" smtClean="0">
                <a:solidFill>
                  <a:schemeClr val="tx1"/>
                </a:solidFill>
                <a:effectLst/>
                <a:latin typeface="+mn-lt"/>
                <a:ea typeface="+mn-ea"/>
                <a:cs typeface="+mn-cs"/>
              </a:rPr>
              <a:t>, which is filled with some metadata from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academic information system</a:t>
            </a:r>
            <a:r>
              <a:rPr lang="en-GB" sz="1200" kern="1200" dirty="0" smtClean="0">
                <a:solidFill>
                  <a:schemeClr val="tx1"/>
                </a:solidFill>
                <a:effectLst/>
                <a:latin typeface="+mn-lt"/>
                <a:ea typeface="+mn-ea"/>
                <a:cs typeface="+mn-cs"/>
              </a:rPr>
              <a:t>. A sequence diagram of the final study work publications of the universities of Maribor and of Nova Gorica is presented in </a:t>
            </a:r>
            <a:r>
              <a:rPr lang="en-GB" sz="1200" kern="1200" noProof="0" dirty="0" smtClean="0">
                <a:solidFill>
                  <a:schemeClr val="tx1"/>
                </a:solidFill>
                <a:effectLst/>
                <a:latin typeface="+mn-lt"/>
                <a:ea typeface="+mn-ea"/>
                <a:cs typeface="+mn-cs"/>
              </a:rPr>
              <a:t>slide</a:t>
            </a:r>
            <a:r>
              <a:rPr lang="en-GB" sz="1200" kern="1200" dirty="0" smtClean="0">
                <a:solidFill>
                  <a:schemeClr val="tx1"/>
                </a:solidFill>
                <a:effectLst/>
                <a:latin typeface="+mn-lt"/>
                <a:ea typeface="+mn-ea"/>
                <a:cs typeface="+mn-cs"/>
              </a:rPr>
              <a:t>. The submissions at the universities of Ljubljana and Primorska take place at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academic information system</a:t>
            </a:r>
            <a:r>
              <a:rPr lang="en-GB" sz="1200" kern="1200" dirty="0" smtClean="0">
                <a:solidFill>
                  <a:schemeClr val="tx1"/>
                </a:solidFill>
                <a:effectLst/>
                <a:latin typeface="+mn-lt"/>
                <a:ea typeface="+mn-ea"/>
                <a:cs typeface="+mn-cs"/>
              </a:rPr>
              <a:t>, the sequence of operations is otherwise the same as described for the universities of Maribor and of Nova Gorica.</a:t>
            </a:r>
            <a:endParaRPr lang="sl-SI" sz="1200" kern="1200" dirty="0" smtClean="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57</a:t>
            </a:fld>
            <a:endParaRPr lang="sl-SI" dirty="0"/>
          </a:p>
        </p:txBody>
      </p:sp>
    </p:spTree>
    <p:extLst>
      <p:ext uri="{BB962C8B-B14F-4D97-AF65-F5344CB8AC3E}">
        <p14:creationId xmlns:p14="http://schemas.microsoft.com/office/powerpoint/2010/main" val="181223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four </a:t>
            </a:r>
            <a:r>
              <a:rPr lang="en-GB" sz="1200" kern="1200" noProof="0" dirty="0" smtClean="0">
                <a:solidFill>
                  <a:schemeClr val="tx1"/>
                </a:solidFill>
                <a:effectLst/>
                <a:latin typeface="+mn-lt"/>
                <a:ea typeface="+mn-ea"/>
                <a:cs typeface="+mn-cs"/>
              </a:rPr>
              <a:t>institutions</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have established the same process for</a:t>
            </a:r>
            <a:r>
              <a:rPr lang="sl-SI"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submission</a:t>
            </a:r>
            <a:r>
              <a:rPr lang="sl-SI"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o</a:t>
            </a:r>
            <a:r>
              <a:rPr lang="sl-SI" sz="1200" kern="1200" dirty="0" smtClean="0">
                <a:solidFill>
                  <a:schemeClr val="tx1"/>
                </a:solidFill>
                <a:effectLst/>
                <a:latin typeface="+mn-lt"/>
                <a:ea typeface="+mn-ea"/>
                <a:cs typeface="+mn-cs"/>
              </a:rPr>
              <a:t>f </a:t>
            </a:r>
            <a:r>
              <a:rPr lang="en-GB" sz="1200" kern="1200" dirty="0" smtClean="0">
                <a:solidFill>
                  <a:schemeClr val="tx1"/>
                </a:solidFill>
                <a:effectLst/>
                <a:latin typeface="+mn-lt"/>
                <a:ea typeface="+mn-ea"/>
                <a:cs typeface="+mn-cs"/>
              </a:rPr>
              <a:t> research publications, which is presented the sequence diagram in </a:t>
            </a:r>
            <a:r>
              <a:rPr lang="en-GB" sz="1200" kern="1200" noProof="0" dirty="0" smtClean="0">
                <a:solidFill>
                  <a:schemeClr val="tx1"/>
                </a:solidFill>
                <a:effectLst/>
                <a:latin typeface="+mn-lt"/>
                <a:ea typeface="+mn-ea"/>
                <a:cs typeface="+mn-cs"/>
              </a:rPr>
              <a:t>the</a:t>
            </a:r>
            <a:r>
              <a:rPr lang="sl-SI"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slide</a:t>
            </a:r>
            <a:r>
              <a:rPr lang="en-GB" sz="1200" kern="1200" dirty="0" smtClean="0">
                <a:solidFill>
                  <a:schemeClr val="tx1"/>
                </a:solidFill>
                <a:effectLst/>
                <a:latin typeface="+mn-lt"/>
                <a:ea typeface="+mn-ea"/>
                <a:cs typeface="+mn-cs"/>
              </a:rPr>
              <a:t>. Researchers can submit articles, monographic chapters, monographs, conference papers, </a:t>
            </a:r>
            <a:r>
              <a:rPr lang="en-US" sz="1200" kern="1200" noProof="0" dirty="0" smtClean="0">
                <a:solidFill>
                  <a:schemeClr val="tx1"/>
                </a:solidFill>
                <a:effectLst/>
                <a:latin typeface="+mn-lt"/>
                <a:ea typeface="+mn-ea"/>
                <a:cs typeface="+mn-cs"/>
              </a:rPr>
              <a:t>e-lectures</a:t>
            </a:r>
            <a:r>
              <a:rPr lang="en-GB" sz="1200" kern="1200" dirty="0" smtClean="0">
                <a:solidFill>
                  <a:schemeClr val="tx1"/>
                </a:solidFill>
                <a:effectLst/>
                <a:latin typeface="+mn-lt"/>
                <a:ea typeface="+mn-ea"/>
                <a:cs typeface="+mn-cs"/>
              </a:rPr>
              <a:t>, publications about patents, research data, and other types of publications. The types of publications are adapted according to the COBISS.SI typology</a:t>
            </a:r>
            <a:r>
              <a:rPr lang="sl-SI" sz="1200" kern="1200" dirty="0" smtClean="0">
                <a:solidFill>
                  <a:schemeClr val="tx1"/>
                </a:solidFill>
                <a:effectLst/>
                <a:latin typeface="+mn-lt"/>
                <a:ea typeface="+mn-ea"/>
                <a:cs typeface="+mn-cs"/>
              </a:rPr>
              <a:t> (http://home.izum.si/COBISS/bibliografije/Tipologija_eng.pdf)</a:t>
            </a:r>
            <a:r>
              <a:rPr lang="en-GB" sz="1200" kern="1200" dirty="0" smtClean="0">
                <a:solidFill>
                  <a:schemeClr val="tx1"/>
                </a:solidFill>
                <a:effectLst/>
                <a:latin typeface="+mn-lt"/>
                <a:ea typeface="+mn-ea"/>
                <a:cs typeface="+mn-cs"/>
              </a:rPr>
              <a:t>, which is used by the Slovenian Research Agency for researchers’ bibliographies evaluation. Once researchers are logged into the </a:t>
            </a:r>
            <a:r>
              <a:rPr lang="en-GB" sz="1200" kern="1200" noProof="0" dirty="0" smtClean="0">
                <a:solidFill>
                  <a:schemeClr val="tx1"/>
                </a:solidFill>
                <a:effectLst/>
                <a:latin typeface="+mn-lt"/>
                <a:ea typeface="+mn-ea"/>
                <a:cs typeface="+mn-cs"/>
              </a:rPr>
              <a:t>institutional repository</a:t>
            </a:r>
            <a:r>
              <a:rPr lang="en-GB" sz="1200" kern="1200" dirty="0" smtClean="0">
                <a:solidFill>
                  <a:schemeClr val="tx1"/>
                </a:solidFill>
                <a:effectLst/>
                <a:latin typeface="+mn-lt"/>
                <a:ea typeface="+mn-ea"/>
                <a:cs typeface="+mn-cs"/>
              </a:rPr>
              <a:t>, they can submit new content as a whole, or they can use metadata from the catalogued record in COBISS.SI (optional request and reply on the beginning of the process). In the latter case, the </a:t>
            </a:r>
            <a:r>
              <a:rPr lang="en-GB" sz="1200" kern="1200" noProof="0" dirty="0" smtClean="0">
                <a:solidFill>
                  <a:schemeClr val="tx1"/>
                </a:solidFill>
                <a:effectLst/>
                <a:latin typeface="+mn-lt"/>
                <a:ea typeface="+mn-ea"/>
                <a:cs typeface="+mn-cs"/>
              </a:rPr>
              <a:t>institutional repository</a:t>
            </a:r>
            <a:r>
              <a:rPr lang="en-GB" sz="1200" kern="1200" dirty="0" smtClean="0">
                <a:solidFill>
                  <a:schemeClr val="tx1"/>
                </a:solidFill>
                <a:effectLst/>
                <a:latin typeface="+mn-lt"/>
                <a:ea typeface="+mn-ea"/>
                <a:cs typeface="+mn-cs"/>
              </a:rPr>
              <a:t> takes care of the metadata transfer from COBISS.SI using the SRU/SRW protocol. In this case, researchers only need to provide the electronic version of their publications. A link to the SHERPA/RoMEO portal is also enabled to the publication authors, so they can check what type of access they can use depending on the publisher's copyright transfer agreement. During the insertions of names and surnames, suggestions from the CONOR.SI </a:t>
            </a:r>
            <a:r>
              <a:rPr lang="en-GB" sz="1200" kern="1200" noProof="0" dirty="0" smtClean="0">
                <a:solidFill>
                  <a:schemeClr val="tx1"/>
                </a:solidFill>
                <a:effectLst/>
                <a:latin typeface="+mn-lt"/>
                <a:ea typeface="+mn-ea"/>
                <a:cs typeface="+mn-cs"/>
              </a:rPr>
              <a:t>authoritative</a:t>
            </a:r>
            <a:r>
              <a:rPr lang="sl-SI" sz="1200" kern="1200" baseline="0" dirty="0" smtClean="0">
                <a:solidFill>
                  <a:schemeClr val="tx1"/>
                </a:solidFill>
                <a:effectLst/>
                <a:latin typeface="+mn-lt"/>
                <a:ea typeface="+mn-ea"/>
                <a:cs typeface="+mn-cs"/>
              </a:rPr>
              <a:t> file</a:t>
            </a:r>
            <a:r>
              <a:rPr lang="en-GB" sz="1200" kern="1200" dirty="0" smtClean="0">
                <a:solidFill>
                  <a:schemeClr val="tx1"/>
                </a:solidFill>
                <a:effectLst/>
                <a:latin typeface="+mn-lt"/>
                <a:ea typeface="+mn-ea"/>
                <a:cs typeface="+mn-cs"/>
              </a:rPr>
              <a:t> are provided. These suggestions include the year of birth, if available in CONOR.SI, and researcher identifier from SICRIS, which simplifies the determination of the correct author. This can greatly simplify the librarian’s work of cataloguing the publication in COBISS.SI. Authors can also determine the copyright holder and the type of access to the full-text publication. They can choose between immediate publication, closed access or delayed publication with embargo (these metadata are part of OpenAIRE compliance).</a:t>
            </a:r>
            <a:endParaRPr lang="sl-SI" sz="1200" kern="1200" dirty="0" smtClean="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59</a:t>
            </a:fld>
            <a:endParaRPr lang="sl-SI" dirty="0"/>
          </a:p>
        </p:txBody>
      </p:sp>
    </p:spTree>
    <p:extLst>
      <p:ext uri="{BB962C8B-B14F-4D97-AF65-F5344CB8AC3E}">
        <p14:creationId xmlns:p14="http://schemas.microsoft.com/office/powerpoint/2010/main" val="187002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74805F8-3D23-443F-8E0B-0A91ADE9E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F6F5F542-3CA0-4A21-B2DF-9406B5AB2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8C617BC-155C-41BD-BE22-BB3CFB6B547B}"/>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A74E7CF8-F00C-410E-AF23-491CD784D7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8147FEA-24CD-46CC-8499-F3AD69BE192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102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0072C6E-BD81-404F-AA8B-E0C43674CF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B368729-E9F8-4B06-A2F8-9361F48D86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B942D7C-0A1F-45F4-971D-47776065D4BB}"/>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688CCA26-FCB9-4D32-B2C9-3F11B4C422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3BA9ADA-DD43-4A14-BCFC-353A18497E7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43596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D647DEF-281A-44AF-BF12-5141987C830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691450C-809E-4BA0-947A-B625FB9AD51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3D03715-16C8-41F2-82FF-E90298B3B3C2}"/>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A1A9D90B-FF3C-436A-B604-7F8270CC72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BA03A4D-D8C3-494C-8C5E-FB51F2145FB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2496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877550" y="-130955"/>
            <a:ext cx="26179635" cy="7122307"/>
          </a:xfrm>
          <a:prstGeom prst="rect">
            <a:avLst/>
          </a:prstGeom>
        </p:spPr>
      </p:pic>
    </p:spTree>
    <p:extLst>
      <p:ext uri="{BB962C8B-B14F-4D97-AF65-F5344CB8AC3E}">
        <p14:creationId xmlns:p14="http://schemas.microsoft.com/office/powerpoint/2010/main" val="208389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224279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E4BF62-92AA-46B2-8534-C8E9651EF9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340E2EF-46B8-4045-9F80-4561CB9FA7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5FAEFBB-4D88-4DC0-853A-009EB84D7CCE}"/>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F5CAD937-B8F9-4E05-85DE-79EBBBCAC8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ED8028A-879F-477C-A578-442ADFB6C1D9}"/>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60035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AAF86C-A09B-4216-B16B-315F2085209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DF4F266-655E-43FF-A41F-42404B4FE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41AA94FF-B514-4B57-90DE-EAE53D1CEB52}"/>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B901FD1A-816D-4BA2-945A-0D410B9B4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3AF52DA-229C-4E53-A4D1-F12AF743D8B4}"/>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54415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E93A84-B6CC-48F9-889B-1F9E84FCBE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898E2E5-C224-4578-B591-999FD72A06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5F07BF23-BA51-459F-B180-2D32F53C744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5E4CB6A-EABD-475E-8A95-A675242DE235}"/>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6" name="Alt Bilgi Yer Tutucusu 5">
            <a:extLst>
              <a:ext uri="{FF2B5EF4-FFF2-40B4-BE49-F238E27FC236}">
                <a16:creationId xmlns:a16="http://schemas.microsoft.com/office/drawing/2014/main" xmlns="" id="{FC4E961A-2149-4800-A6F2-0573C2654B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6A11292-56DA-4996-B926-75E4020E2FD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514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E040F7-9359-46BD-A27C-8E26EDEF60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545C256-9FFB-4631-BB77-8DAE62B89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D0E407E8-2233-447F-907F-0EFE3251183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088633DD-CA2C-4E59-B285-5F1FCD1AF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EA3191A-2C84-43B7-B2A9-CBA8F422B41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855FAF74-FDBC-42C1-9B1A-A337423A8F76}"/>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8" name="Alt Bilgi Yer Tutucusu 7">
            <a:extLst>
              <a:ext uri="{FF2B5EF4-FFF2-40B4-BE49-F238E27FC236}">
                <a16:creationId xmlns:a16="http://schemas.microsoft.com/office/drawing/2014/main" xmlns="" id="{17A06355-8B20-4A5F-A75A-2E57E06C16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F20BB1B1-ED23-4C75-8A22-4D7DEF2E2313}"/>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69812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4B8501C-416E-4FC5-B7C5-B0A120100A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4022FA3C-60B3-4304-A264-1C1794C5F418}"/>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4" name="Alt Bilgi Yer Tutucusu 3">
            <a:extLst>
              <a:ext uri="{FF2B5EF4-FFF2-40B4-BE49-F238E27FC236}">
                <a16:creationId xmlns:a16="http://schemas.microsoft.com/office/drawing/2014/main" xmlns="" id="{DE7B80CC-487E-4AC1-9126-FFDEA534BA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F61440CA-25AA-4622-936F-8731D9EC26E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9554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E1962305-D276-4ED5-9D17-5182AB9AC9E8}"/>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3" name="Alt Bilgi Yer Tutucusu 2">
            <a:extLst>
              <a:ext uri="{FF2B5EF4-FFF2-40B4-BE49-F238E27FC236}">
                <a16:creationId xmlns:a16="http://schemas.microsoft.com/office/drawing/2014/main" xmlns="" id="{6B389F96-E429-4E2D-A388-8D4F7C63B4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2C9152D3-662B-4A24-84CD-93445E2E53AA}"/>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3625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94DA2CA-5920-43FF-8B1C-55F4DE771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C7DDAFE-3B4A-467A-B607-C0C3D0D3A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D14A6F1-7CF3-4A82-A73E-E79FCF65B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54C097CB-1DE5-41DE-886F-7051E3DD6210}"/>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6" name="Alt Bilgi Yer Tutucusu 5">
            <a:extLst>
              <a:ext uri="{FF2B5EF4-FFF2-40B4-BE49-F238E27FC236}">
                <a16:creationId xmlns:a16="http://schemas.microsoft.com/office/drawing/2014/main" xmlns="" id="{D43D3AD4-F917-4568-8137-E08C9F1ECF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9A84EF3-0FF5-44DB-98A7-88A0A545535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17368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59C263-7E8E-4FA5-A002-0E757F4F59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1E694222-0D46-42B9-A3F4-7BB7C4FB9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F26C6D70-9927-435A-9156-26D39BB8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6FE92D6-7237-455A-B1DE-CD0C06C3D288}"/>
              </a:ext>
            </a:extLst>
          </p:cNvPr>
          <p:cNvSpPr>
            <a:spLocks noGrp="1"/>
          </p:cNvSpPr>
          <p:nvPr>
            <p:ph type="dt" sz="half" idx="10"/>
          </p:nvPr>
        </p:nvSpPr>
        <p:spPr/>
        <p:txBody>
          <a:bodyPr/>
          <a:lstStyle/>
          <a:p>
            <a:fld id="{1F278FA2-6DEE-4668-8798-FF24C059BBFB}" type="datetimeFigureOut">
              <a:rPr lang="tr-TR" smtClean="0"/>
              <a:t>25.08.2023</a:t>
            </a:fld>
            <a:endParaRPr lang="tr-TR"/>
          </a:p>
        </p:txBody>
      </p:sp>
      <p:sp>
        <p:nvSpPr>
          <p:cNvPr id="6" name="Alt Bilgi Yer Tutucusu 5">
            <a:extLst>
              <a:ext uri="{FF2B5EF4-FFF2-40B4-BE49-F238E27FC236}">
                <a16:creationId xmlns:a16="http://schemas.microsoft.com/office/drawing/2014/main" xmlns="" id="{170A1AC1-3577-4367-A366-8A785BA0E2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D596F3E-3444-4933-922C-89F293530AE6}"/>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0129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1F173B16-794C-4EF4-AD5B-7AD25D07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77AE5A6-E943-42DF-AE0D-C35BB4AF0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6A6DB71-62AF-4081-BF4B-DCAE5460D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78FA2-6DEE-4668-8798-FF24C059BBFB}" type="datetimeFigureOut">
              <a:rPr lang="tr-TR" smtClean="0"/>
              <a:t>25.08.2023</a:t>
            </a:fld>
            <a:endParaRPr lang="tr-TR"/>
          </a:p>
        </p:txBody>
      </p:sp>
      <p:sp>
        <p:nvSpPr>
          <p:cNvPr id="5" name="Alt Bilgi Yer Tutucusu 4">
            <a:extLst>
              <a:ext uri="{FF2B5EF4-FFF2-40B4-BE49-F238E27FC236}">
                <a16:creationId xmlns:a16="http://schemas.microsoft.com/office/drawing/2014/main" xmlns="" id="{3B7ACF66-04CA-4690-8A4B-FDA99E65A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9E963764-FA20-42B5-B8F5-805AEFF2B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60AEB-6E1B-4251-BE52-F43F4BD664A9}" type="slidenum">
              <a:rPr lang="tr-TR" smtClean="0"/>
              <a:t>‹#›</a:t>
            </a:fld>
            <a:endParaRPr lang="tr-TR"/>
          </a:p>
        </p:txBody>
      </p:sp>
    </p:spTree>
    <p:extLst>
      <p:ext uri="{BB962C8B-B14F-4D97-AF65-F5344CB8AC3E}">
        <p14:creationId xmlns:p14="http://schemas.microsoft.com/office/powerpoint/2010/main" val="335558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retractionwatch.com/2023/08/22/exclusive-ucsf-and-va-found-pervasive-manipulation-in-lab-of-former-center-director/"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retractiondatabase.org/RetractionSearch.aspx" TargetMode="External"/><Relationship Id="rId5" Type="http://schemas.openxmlformats.org/officeDocument/2006/relationships/hyperlink" Target="https://www.spandidos-publications.com/10.3892/ijo.2023.5557" TargetMode="External"/><Relationship Id="rId4" Type="http://schemas.openxmlformats.org/officeDocument/2006/relationships/hyperlink" Target="https://retractionwatch.com/2023/08/04/former-postdoc-who-admitted-to-faking-data-pleads-guilty-to-attempted-forge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s://www.w3.org/TR/2021/WD-vocab-dcat-3-20210504/" TargetMode="External"/><Relationship Id="rId13" Type="http://schemas.openxmlformats.org/officeDocument/2006/relationships/hyperlink" Target="https://bioschemas.org/" TargetMode="External"/><Relationship Id="rId3" Type="http://schemas.openxmlformats.org/officeDocument/2006/relationships/hyperlink" Target="https://www.dcc.ac.uk/guidance/standards/metadata/list" TargetMode="External"/><Relationship Id="rId7" Type="http://schemas.openxmlformats.org/officeDocument/2006/relationships/hyperlink" Target="https://schema.datacite.org/meta/kernel-4.3/" TargetMode="External"/><Relationship Id="rId12" Type="http://schemas.openxmlformats.org/officeDocument/2006/relationships/hyperlink" Target="https://ddialliance.org/Specification/DDI-Codebook/2.5/XMLSchema/field_level_documentation.html" TargetMode="External"/><Relationship Id="rId2" Type="http://schemas.openxmlformats.org/officeDocument/2006/relationships/hyperlink" Target="https://doi.org/10.15497/RDA00066" TargetMode="External"/><Relationship Id="rId1" Type="http://schemas.openxmlformats.org/officeDocument/2006/relationships/slideLayout" Target="../slideLayouts/slideLayout2.xml"/><Relationship Id="rId6" Type="http://schemas.openxmlformats.org/officeDocument/2006/relationships/hyperlink" Target="https://dublincore.org/specifications/dublin-core/dcmi-terms/" TargetMode="External"/><Relationship Id="rId11" Type="http://schemas.openxmlformats.org/officeDocument/2006/relationships/hyperlink" Target="https://joinup.ec.europa.eu/collection/semantic-interoperability-community-semic/solution/statdcat-application-profile-data-portals-europe/release/101" TargetMode="External"/><Relationship Id="rId5" Type="http://schemas.openxmlformats.org/officeDocument/2006/relationships/hyperlink" Target="https://fairsharing.org/" TargetMode="External"/><Relationship Id="rId10" Type="http://schemas.openxmlformats.org/officeDocument/2006/relationships/hyperlink" Target="https://joinup.ec.europa.eu/solution/geodcat-application-profile-data-portals-europe/distribution/geodcat-ap-101-docx" TargetMode="External"/><Relationship Id="rId4" Type="http://schemas.openxmlformats.org/officeDocument/2006/relationships/hyperlink" Target="http://rd-alliance.github.io/metadata-directory/standards/" TargetMode="External"/><Relationship Id="rId9" Type="http://schemas.openxmlformats.org/officeDocument/2006/relationships/hyperlink" Target="https://joinup.ec.europa.eu/collection/semantic-interoperability-community-semic/solution/dcat-application-profile-data-portals-europe" TargetMode="External"/><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echscience.org/a/2015101601/"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researchsupport.uct.ac.za/ethics-and-research-data-management" TargetMode="External"/><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eeam.com/blog/321-backup-rul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steropenscience.eu/content/what-open-science-introductio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reativecommons.org/licens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reativecommons.org/licen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centia.inria.fr/" TargetMode="External"/><Relationship Id="rId2" Type="http://schemas.openxmlformats.org/officeDocument/2006/relationships/hyperlink" Target="https://www.w3.org/TR/odrl-mode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eeam.com/blog/321-backup-rule.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hyperlink" Target="http://www.ncbi.nlm.nih.gov/pmc/articles/pmc7204709/" TargetMode="External"/><Relationship Id="rId13" Type="http://schemas.openxmlformats.org/officeDocument/2006/relationships/hyperlink" Target="http://www.isni.org/isni/0000000114559647" TargetMode="External"/><Relationship Id="rId3" Type="http://schemas.openxmlformats.org/officeDocument/2006/relationships/image" Target="../media/image22.png"/><Relationship Id="rId7" Type="http://schemas.openxmlformats.org/officeDocument/2006/relationships/hyperlink" Target="https://www.ncbi.nlm.nih.gov/pubmed/32389849" TargetMode="External"/><Relationship Id="rId12" Type="http://schemas.openxmlformats.org/officeDocument/2006/relationships/hyperlink" Target="https://viaf.org/viaf/118892012/" TargetMode="External"/><Relationship Id="rId2" Type="http://schemas.openxmlformats.org/officeDocument/2006/relationships/hyperlink" Target="https://en.wikipedia.org/wiki/Persistent_identifier" TargetMode="Externa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hdl.handle.net/11356/1244" TargetMode="External"/><Relationship Id="rId11" Type="http://schemas.openxmlformats.org/officeDocument/2006/relationships/hyperlink" Target="https://orcid.org/0000-0003-1743-8300" TargetMode="External"/><Relationship Id="rId5" Type="http://schemas.openxmlformats.org/officeDocument/2006/relationships/hyperlink" Target="https://arxiv.org/abs/2011.10574" TargetMode="External"/><Relationship Id="rId15" Type="http://schemas.openxmlformats.org/officeDocument/2006/relationships/hyperlink" Target="https://www.grid.ac/institutes/grid.17063.33" TargetMode="External"/><Relationship Id="rId10" Type="http://schemas.openxmlformats.org/officeDocument/2006/relationships/hyperlink" Target="http://www.dlib.si/details/URN:NBN:SI:DOC-ZCQPLPGX" TargetMode="External"/><Relationship Id="rId4" Type="http://schemas.openxmlformats.org/officeDocument/2006/relationships/hyperlink" Target="https://doi.org/10.13140/2.1.2889.8561" TargetMode="External"/><Relationship Id="rId9" Type="http://schemas.openxmlformats.org/officeDocument/2006/relationships/hyperlink" Target="http://purl.org/coar/resource_type/c_5ce6" TargetMode="External"/><Relationship Id="rId14" Type="http://schemas.openxmlformats.org/officeDocument/2006/relationships/hyperlink" Target="https://ror.org/01d5jce07"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doi.org/10.5334/dsj-2020-015" TargetMode="External"/><Relationship Id="rId7"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dona.net/sites/default/files/2018-11/DOIPv2Spec_1.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5438/jwvf-8a66" TargetMode="Externa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graph.openaire.eu/" TargetMode="External"/><Relationship Id="rId4" Type="http://schemas.openxmlformats.org/officeDocument/2006/relationships/hyperlink" Target="https://doi.org/10.5281/zenodo.351691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gate.net/publication/267692879_Towards_Executable_Reality_Business_Intelligence_on_Top_of_Linked_Data/figures?lo=1" TargetMode="External"/><Relationship Id="rId2" Type="http://schemas.openxmlformats.org/officeDocument/2006/relationships/hyperlink" Target="https://commons.wikimedia.org/wiki/File:Islands_Of_Data.svg"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pqV0qp4oisM"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hyperlink" Target="https://libereurope.eu/blog/2018/07/13/fairdataconsultation/liber-fair-data-2/"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force11.org/group/fairgroup/fairprinciple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ukdataservice.ac.uk/learning-hub/research-data-management/ethical-issues/consent-for-data-sharing/" TargetMode="External"/><Relationship Id="rId3" Type="http://schemas.openxmlformats.org/officeDocument/2006/relationships/hyperlink" Target="https://dataoneorg.github.io/Education/" TargetMode="External"/><Relationship Id="rId7" Type="http://schemas.openxmlformats.org/officeDocument/2006/relationships/hyperlink" Target="https://www.dcc.ac.uk/resources/data-management-plans/checklist" TargetMode="External"/><Relationship Id="rId2" Type="http://schemas.openxmlformats.org/officeDocument/2006/relationships/hyperlink" Target="https://zenodo.org/record/3820473#.X2SpumgzaUk" TargetMode="External"/><Relationship Id="rId1" Type="http://schemas.openxmlformats.org/officeDocument/2006/relationships/slideLayout" Target="../slideLayouts/slideLayout2.xml"/><Relationship Id="rId6" Type="http://schemas.openxmlformats.org/officeDocument/2006/relationships/hyperlink" Target="https://dmponline.dcc.ac.uk/" TargetMode="External"/><Relationship Id="rId5" Type="http://schemas.openxmlformats.org/officeDocument/2006/relationships/hyperlink" Target="https://www.dcc.ac.uk/resources/data-management-plans/funders-requirements" TargetMode="External"/><Relationship Id="rId10" Type="http://schemas.openxmlformats.org/officeDocument/2006/relationships/image" Target="../media/image10.png"/><Relationship Id="rId4" Type="http://schemas.openxmlformats.org/officeDocument/2006/relationships/hyperlink" Target="https://www.youtube.com/user/UKDATASERVICE/videos" TargetMode="External"/><Relationship Id="rId9" Type="http://schemas.openxmlformats.org/officeDocument/2006/relationships/hyperlink" Target="https://alliancecan.ca/en/services/research-data-management"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openscience.si/" TargetMode="External"/><Relationship Id="rId13" Type="http://schemas.openxmlformats.org/officeDocument/2006/relationships/hyperlink" Target="http://covid19dataportal.si/" TargetMode="External"/><Relationship Id="rId3" Type="http://schemas.openxmlformats.org/officeDocument/2006/relationships/hyperlink" Target="http://www.openscience.si/" TargetMode="Externa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hyperlink" Target="https://www.covid19dataportal.org/" TargetMode="External"/><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hyperlink" Target="https://covid19dataportal.si/" TargetMode="External"/><Relationship Id="rId1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gif"/><Relationship Id="rId4" Type="http://schemas.openxmlformats.org/officeDocument/2006/relationships/image" Target="../media/image44.png"/><Relationship Id="rId9"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loc.gov/standards/premis/" TargetMode="External"/><Relationship Id="rId2" Type="http://schemas.openxmlformats.org/officeDocument/2006/relationships/hyperlink" Target="http://www.oais.info/"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kfn.org/en/library/what-is-ope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justsolve.archiveteam.org/index.php/Scientific_Data_formats" TargetMode="External"/><Relationship Id="rId5" Type="http://schemas.openxmlformats.org/officeDocument/2006/relationships/hyperlink" Target="https://www.iana.org/assignments/media-types/media-types.xhtml" TargetMode="External"/><Relationship Id="rId4" Type="http://schemas.openxmlformats.org/officeDocument/2006/relationships/hyperlink" Target="https://datatracker.ietf.org/doc/html/rfc68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42F84E-9F2C-4C02-B4B2-E143ABC95BB8}"/>
              </a:ext>
            </a:extLst>
          </p:cNvPr>
          <p:cNvSpPr>
            <a:spLocks noGrp="1"/>
          </p:cNvSpPr>
          <p:nvPr>
            <p:ph type="ctrTitle"/>
          </p:nvPr>
        </p:nvSpPr>
        <p:spPr>
          <a:xfrm>
            <a:off x="1524000" y="630237"/>
            <a:ext cx="9144000" cy="1223963"/>
          </a:xfrm>
        </p:spPr>
        <p:txBody>
          <a:bodyPr>
            <a:noAutofit/>
          </a:bodyPr>
          <a:lstStyle/>
          <a:p>
            <a:r>
              <a:rPr lang="sl-SI" sz="4400" b="1" dirty="0" smtClean="0">
                <a:solidFill>
                  <a:schemeClr val="bg1"/>
                </a:solidFill>
                <a:latin typeface="Arial" panose="020B0604020202020204" pitchFamily="34" charset="0"/>
                <a:cs typeface="Arial" panose="020B0604020202020204" pitchFamily="34" charset="0"/>
              </a:rPr>
              <a:t>Data </a:t>
            </a:r>
            <a:r>
              <a:rPr lang="sl-SI" sz="4400" b="1" dirty="0" err="1" smtClean="0">
                <a:solidFill>
                  <a:schemeClr val="bg1"/>
                </a:solidFill>
                <a:latin typeface="Arial" panose="020B0604020202020204" pitchFamily="34" charset="0"/>
                <a:cs typeface="Arial" panose="020B0604020202020204" pitchFamily="34" charset="0"/>
              </a:rPr>
              <a:t>managament</a:t>
            </a:r>
            <a:r>
              <a:rPr lang="sl-SI" sz="4400" b="1" dirty="0" smtClean="0">
                <a:solidFill>
                  <a:schemeClr val="bg1"/>
                </a:solidFill>
                <a:latin typeface="Arial" panose="020B0604020202020204" pitchFamily="34" charset="0"/>
                <a:cs typeface="Arial" panose="020B0604020202020204" pitchFamily="34" charset="0"/>
              </a:rPr>
              <a:t> </a:t>
            </a:r>
            <a:r>
              <a:rPr lang="sl-SI" sz="4400" b="1" dirty="0" err="1" smtClean="0">
                <a:solidFill>
                  <a:schemeClr val="bg1"/>
                </a:solidFill>
                <a:latin typeface="Arial" panose="020B0604020202020204" pitchFamily="34" charset="0"/>
                <a:cs typeface="Arial" panose="020B0604020202020204" pitchFamily="34" charset="0"/>
              </a:rPr>
              <a:t>life</a:t>
            </a:r>
            <a:r>
              <a:rPr lang="sl-SI" sz="4400" b="1" dirty="0" smtClean="0">
                <a:solidFill>
                  <a:schemeClr val="bg1"/>
                </a:solidFill>
                <a:latin typeface="Arial" panose="020B0604020202020204" pitchFamily="34" charset="0"/>
                <a:cs typeface="Arial" panose="020B0604020202020204" pitchFamily="34" charset="0"/>
              </a:rPr>
              <a:t> </a:t>
            </a:r>
            <a:r>
              <a:rPr lang="sl-SI" sz="4400" b="1" dirty="0" err="1" smtClean="0">
                <a:solidFill>
                  <a:schemeClr val="bg1"/>
                </a:solidFill>
                <a:latin typeface="Arial" panose="020B0604020202020204" pitchFamily="34" charset="0"/>
                <a:cs typeface="Arial" panose="020B0604020202020204" pitchFamily="34" charset="0"/>
              </a:rPr>
              <a:t>cycle</a:t>
            </a:r>
            <a:r>
              <a:rPr lang="sl-SI" sz="4400" b="1" dirty="0" smtClean="0">
                <a:solidFill>
                  <a:schemeClr val="bg1"/>
                </a:solidFill>
                <a:latin typeface="Arial" panose="020B0604020202020204" pitchFamily="34" charset="0"/>
                <a:cs typeface="Arial" panose="020B0604020202020204" pitchFamily="34" charset="0"/>
              </a:rPr>
              <a:t>, </a:t>
            </a:r>
            <a:r>
              <a:rPr lang="sl-SI" sz="4400" b="1" dirty="0" err="1" smtClean="0">
                <a:solidFill>
                  <a:schemeClr val="bg1"/>
                </a:solidFill>
                <a:latin typeface="Arial" panose="020B0604020202020204" pitchFamily="34" charset="0"/>
                <a:cs typeface="Arial" panose="020B0604020202020204" pitchFamily="34" charset="0"/>
              </a:rPr>
              <a:t>handling</a:t>
            </a:r>
            <a:r>
              <a:rPr lang="sl-SI" sz="4400" b="1" dirty="0" smtClean="0">
                <a:solidFill>
                  <a:schemeClr val="bg1"/>
                </a:solidFill>
                <a:latin typeface="Arial" panose="020B0604020202020204" pitchFamily="34" charset="0"/>
                <a:cs typeface="Arial" panose="020B0604020202020204" pitchFamily="34" charset="0"/>
              </a:rPr>
              <a:t> </a:t>
            </a:r>
            <a:r>
              <a:rPr lang="sl-SI" sz="4400" b="1" dirty="0" err="1" smtClean="0">
                <a:solidFill>
                  <a:schemeClr val="bg1"/>
                </a:solidFill>
                <a:latin typeface="Arial" panose="020B0604020202020204" pitchFamily="34" charset="0"/>
                <a:cs typeface="Arial" panose="020B0604020202020204" pitchFamily="34" charset="0"/>
              </a:rPr>
              <a:t>sensitive</a:t>
            </a:r>
            <a:r>
              <a:rPr lang="sl-SI" sz="4400" b="1" dirty="0" smtClean="0">
                <a:solidFill>
                  <a:schemeClr val="bg1"/>
                </a:solidFill>
                <a:latin typeface="Arial" panose="020B0604020202020204" pitchFamily="34" charset="0"/>
                <a:cs typeface="Arial" panose="020B0604020202020204" pitchFamily="34" charset="0"/>
              </a:rPr>
              <a:t> data in </a:t>
            </a:r>
            <a:r>
              <a:rPr lang="sl-SI" sz="4400" b="1" dirty="0" err="1" smtClean="0">
                <a:solidFill>
                  <a:schemeClr val="bg1"/>
                </a:solidFill>
                <a:latin typeface="Arial" panose="020B0604020202020204" pitchFamily="34" charset="0"/>
                <a:cs typeface="Arial" panose="020B0604020202020204" pitchFamily="34" charset="0"/>
              </a:rPr>
              <a:t>relation</a:t>
            </a:r>
            <a:r>
              <a:rPr lang="sl-SI" sz="4400" b="1" dirty="0" smtClean="0">
                <a:solidFill>
                  <a:schemeClr val="bg1"/>
                </a:solidFill>
                <a:latin typeface="Arial" panose="020B0604020202020204" pitchFamily="34" charset="0"/>
                <a:cs typeface="Arial" panose="020B0604020202020204" pitchFamily="34" charset="0"/>
              </a:rPr>
              <a:t> to </a:t>
            </a:r>
            <a:r>
              <a:rPr lang="sl-SI" sz="4400" b="1" dirty="0" err="1" smtClean="0">
                <a:solidFill>
                  <a:schemeClr val="bg1"/>
                </a:solidFill>
                <a:latin typeface="Arial" panose="020B0604020202020204" pitchFamily="34" charset="0"/>
                <a:cs typeface="Arial" panose="020B0604020202020204" pitchFamily="34" charset="0"/>
              </a:rPr>
              <a:t>academic</a:t>
            </a:r>
            <a:r>
              <a:rPr lang="sl-SI" sz="4400" b="1" dirty="0" smtClean="0">
                <a:solidFill>
                  <a:schemeClr val="bg1"/>
                </a:solidFill>
                <a:latin typeface="Arial" panose="020B0604020202020204" pitchFamily="34" charset="0"/>
                <a:cs typeface="Arial" panose="020B0604020202020204" pitchFamily="34" charset="0"/>
              </a:rPr>
              <a:t> </a:t>
            </a:r>
            <a:r>
              <a:rPr lang="sl-SI" sz="4400" b="1" dirty="0" err="1" smtClean="0">
                <a:solidFill>
                  <a:schemeClr val="bg1"/>
                </a:solidFill>
                <a:latin typeface="Arial" panose="020B0604020202020204" pitchFamily="34" charset="0"/>
                <a:cs typeface="Arial" panose="020B0604020202020204" pitchFamily="34" charset="0"/>
              </a:rPr>
              <a:t>integrity</a:t>
            </a:r>
            <a:endParaRPr lang="tr-TR" sz="4400" b="1" dirty="0">
              <a:solidFill>
                <a:schemeClr val="bg1"/>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xmlns="" id="{F60DA8BF-AA61-43F4-A1C0-AAAC6B73E788}"/>
              </a:ext>
            </a:extLst>
          </p:cNvPr>
          <p:cNvSpPr>
            <a:spLocks noGrp="1"/>
          </p:cNvSpPr>
          <p:nvPr>
            <p:ph type="subTitle" idx="1"/>
          </p:nvPr>
        </p:nvSpPr>
        <p:spPr>
          <a:xfrm>
            <a:off x="1524000" y="2285856"/>
            <a:ext cx="9144000" cy="1655762"/>
          </a:xfrm>
        </p:spPr>
        <p:txBody>
          <a:bodyPr>
            <a:normAutofit fontScale="77500" lnSpcReduction="20000"/>
          </a:bodyPr>
          <a:lstStyle/>
          <a:p>
            <a:r>
              <a:rPr lang="sl-SI" dirty="0" smtClean="0">
                <a:solidFill>
                  <a:schemeClr val="bg1"/>
                </a:solidFill>
                <a:latin typeface="Arial" panose="020B0604020202020204" pitchFamily="34" charset="0"/>
                <a:cs typeface="Arial" panose="020B0604020202020204" pitchFamily="34" charset="0"/>
              </a:rPr>
              <a:t>Milan Ojsteršek</a:t>
            </a:r>
          </a:p>
          <a:p>
            <a:r>
              <a:rPr lang="sl-SI" sz="2500" dirty="0" err="1">
                <a:solidFill>
                  <a:schemeClr val="bg1"/>
                </a:solidFill>
                <a:latin typeface="Arial" panose="020B0604020202020204" pitchFamily="34" charset="0"/>
                <a:cs typeface="Arial" panose="020B0604020202020204" pitchFamily="34" charset="0"/>
              </a:rPr>
              <a:t>University</a:t>
            </a:r>
            <a:r>
              <a:rPr lang="sl-SI" sz="2500" dirty="0">
                <a:solidFill>
                  <a:schemeClr val="bg1"/>
                </a:solidFill>
                <a:latin typeface="Arial" panose="020B0604020202020204" pitchFamily="34" charset="0"/>
                <a:cs typeface="Arial" panose="020B0604020202020204" pitchFamily="34" charset="0"/>
              </a:rPr>
              <a:t> </a:t>
            </a:r>
            <a:r>
              <a:rPr lang="sl-SI" sz="2500" dirty="0" err="1">
                <a:solidFill>
                  <a:schemeClr val="bg1"/>
                </a:solidFill>
                <a:latin typeface="Arial" panose="020B0604020202020204" pitchFamily="34" charset="0"/>
                <a:cs typeface="Arial" panose="020B0604020202020204" pitchFamily="34" charset="0"/>
              </a:rPr>
              <a:t>of</a:t>
            </a:r>
            <a:r>
              <a:rPr lang="sl-SI" sz="2500" dirty="0">
                <a:solidFill>
                  <a:schemeClr val="bg1"/>
                </a:solidFill>
                <a:latin typeface="Arial" panose="020B0604020202020204" pitchFamily="34" charset="0"/>
                <a:cs typeface="Arial" panose="020B0604020202020204" pitchFamily="34" charset="0"/>
              </a:rPr>
              <a:t> Maribor </a:t>
            </a:r>
          </a:p>
          <a:p>
            <a:r>
              <a:rPr lang="sl-SI" sz="2500" dirty="0" err="1">
                <a:solidFill>
                  <a:schemeClr val="bg1"/>
                </a:solidFill>
                <a:latin typeface="Arial" panose="020B0604020202020204" pitchFamily="34" charset="0"/>
                <a:cs typeface="Arial" panose="020B0604020202020204" pitchFamily="34" charset="0"/>
              </a:rPr>
              <a:t>Faculty</a:t>
            </a:r>
            <a:r>
              <a:rPr lang="sl-SI" sz="2500" dirty="0">
                <a:solidFill>
                  <a:schemeClr val="bg1"/>
                </a:solidFill>
                <a:latin typeface="Arial" panose="020B0604020202020204" pitchFamily="34" charset="0"/>
                <a:cs typeface="Arial" panose="020B0604020202020204" pitchFamily="34" charset="0"/>
              </a:rPr>
              <a:t> </a:t>
            </a:r>
            <a:r>
              <a:rPr lang="sl-SI" sz="2500" dirty="0" err="1">
                <a:solidFill>
                  <a:schemeClr val="bg1"/>
                </a:solidFill>
                <a:latin typeface="Arial" panose="020B0604020202020204" pitchFamily="34" charset="0"/>
                <a:cs typeface="Arial" panose="020B0604020202020204" pitchFamily="34" charset="0"/>
              </a:rPr>
              <a:t>of</a:t>
            </a:r>
            <a:r>
              <a:rPr lang="sl-SI" sz="2500" dirty="0">
                <a:solidFill>
                  <a:schemeClr val="bg1"/>
                </a:solidFill>
                <a:latin typeface="Arial" panose="020B0604020202020204" pitchFamily="34" charset="0"/>
                <a:cs typeface="Arial" panose="020B0604020202020204" pitchFamily="34" charset="0"/>
              </a:rPr>
              <a:t> </a:t>
            </a:r>
            <a:r>
              <a:rPr lang="sl-SI" sz="2500" dirty="0" err="1">
                <a:solidFill>
                  <a:schemeClr val="bg1"/>
                </a:solidFill>
                <a:latin typeface="Arial" panose="020B0604020202020204" pitchFamily="34" charset="0"/>
                <a:cs typeface="Arial" panose="020B0604020202020204" pitchFamily="34" charset="0"/>
              </a:rPr>
              <a:t>Electrical</a:t>
            </a:r>
            <a:r>
              <a:rPr lang="sl-SI" sz="2500" dirty="0">
                <a:solidFill>
                  <a:schemeClr val="bg1"/>
                </a:solidFill>
                <a:latin typeface="Arial" panose="020B0604020202020204" pitchFamily="34" charset="0"/>
                <a:cs typeface="Arial" panose="020B0604020202020204" pitchFamily="34" charset="0"/>
              </a:rPr>
              <a:t> Engineering </a:t>
            </a:r>
            <a:r>
              <a:rPr lang="sl-SI" sz="2500" dirty="0" err="1">
                <a:solidFill>
                  <a:schemeClr val="bg1"/>
                </a:solidFill>
                <a:latin typeface="Arial" panose="020B0604020202020204" pitchFamily="34" charset="0"/>
                <a:cs typeface="Arial" panose="020B0604020202020204" pitchFamily="34" charset="0"/>
              </a:rPr>
              <a:t>and</a:t>
            </a:r>
            <a:r>
              <a:rPr lang="sl-SI" sz="2500" dirty="0">
                <a:solidFill>
                  <a:schemeClr val="bg1"/>
                </a:solidFill>
                <a:latin typeface="Arial" panose="020B0604020202020204" pitchFamily="34" charset="0"/>
                <a:cs typeface="Arial" panose="020B0604020202020204" pitchFamily="34" charset="0"/>
              </a:rPr>
              <a:t> </a:t>
            </a:r>
            <a:r>
              <a:rPr lang="sl-SI" sz="2500" dirty="0" err="1">
                <a:solidFill>
                  <a:schemeClr val="bg1"/>
                </a:solidFill>
                <a:latin typeface="Arial" panose="020B0604020202020204" pitchFamily="34" charset="0"/>
                <a:cs typeface="Arial" panose="020B0604020202020204" pitchFamily="34" charset="0"/>
              </a:rPr>
              <a:t>Computer</a:t>
            </a:r>
            <a:r>
              <a:rPr lang="sl-SI" sz="2500" dirty="0">
                <a:solidFill>
                  <a:schemeClr val="bg1"/>
                </a:solidFill>
                <a:latin typeface="Arial" panose="020B0604020202020204" pitchFamily="34" charset="0"/>
                <a:cs typeface="Arial" panose="020B0604020202020204" pitchFamily="34" charset="0"/>
              </a:rPr>
              <a:t> Science</a:t>
            </a:r>
          </a:p>
          <a:p>
            <a:r>
              <a:rPr lang="sl-SI" sz="2500" dirty="0">
                <a:solidFill>
                  <a:schemeClr val="bg1"/>
                </a:solidFill>
                <a:latin typeface="Arial" panose="020B0604020202020204" pitchFamily="34" charset="0"/>
                <a:cs typeface="Arial" panose="020B0604020202020204" pitchFamily="34" charset="0"/>
              </a:rPr>
              <a:t>Koroška cesta 46, 2000 Maribor, </a:t>
            </a:r>
            <a:r>
              <a:rPr lang="sl-SI" sz="2500" dirty="0" err="1">
                <a:solidFill>
                  <a:schemeClr val="bg1"/>
                </a:solidFill>
                <a:latin typeface="Arial" panose="020B0604020202020204" pitchFamily="34" charset="0"/>
                <a:cs typeface="Arial" panose="020B0604020202020204" pitchFamily="34" charset="0"/>
              </a:rPr>
              <a:t>Slovenia</a:t>
            </a:r>
            <a:endParaRPr lang="sl-SI" sz="2500" dirty="0">
              <a:solidFill>
                <a:schemeClr val="bg1"/>
              </a:solidFill>
              <a:latin typeface="Arial" panose="020B0604020202020204" pitchFamily="34" charset="0"/>
              <a:cs typeface="Arial" panose="020B0604020202020204" pitchFamily="34" charset="0"/>
            </a:endParaRPr>
          </a:p>
          <a:p>
            <a:r>
              <a:rPr lang="sl-SI" sz="2500" dirty="0" smtClean="0">
                <a:solidFill>
                  <a:schemeClr val="bg1"/>
                </a:solidFill>
                <a:latin typeface="Arial" panose="020B0604020202020204" pitchFamily="34" charset="0"/>
                <a:cs typeface="Arial" panose="020B0604020202020204" pitchFamily="34" charset="0"/>
              </a:rPr>
              <a:t>milan.ojstersek@um.si </a:t>
            </a:r>
            <a:endParaRPr lang="en" sz="2500" dirty="0">
              <a:solidFill>
                <a:schemeClr val="bg1"/>
              </a:solidFill>
              <a:latin typeface="Arial" panose="020B0604020202020204" pitchFamily="34" charset="0"/>
              <a:cs typeface="Arial" panose="020B0604020202020204" pitchFamily="34" charset="0"/>
            </a:endParaRPr>
          </a:p>
          <a:p>
            <a:endParaRPr lang="tr-TR" dirty="0">
              <a:solidFill>
                <a:schemeClr val="bg1"/>
              </a:solidFill>
              <a:latin typeface="Arial" panose="020B0604020202020204" pitchFamily="34" charset="0"/>
              <a:cs typeface="Arial" panose="020B0604020202020204" pitchFamily="34" charset="0"/>
            </a:endParaRPr>
          </a:p>
        </p:txBody>
      </p:sp>
      <p:sp>
        <p:nvSpPr>
          <p:cNvPr id="4" name="PoljeZBesedilom 3"/>
          <p:cNvSpPr txBox="1"/>
          <p:nvPr/>
        </p:nvSpPr>
        <p:spPr>
          <a:xfrm>
            <a:off x="633413" y="4229100"/>
            <a:ext cx="10925174" cy="723275"/>
          </a:xfrm>
          <a:prstGeom prst="rect">
            <a:avLst/>
          </a:prstGeom>
          <a:noFill/>
        </p:spPr>
        <p:txBody>
          <a:bodyPr wrap="square" rtlCol="0">
            <a:spAutoFit/>
          </a:bodyPr>
          <a:lstStyle/>
          <a:p>
            <a:r>
              <a:rPr lang="en-US" sz="1200" b="1" dirty="0">
                <a:solidFill>
                  <a:schemeClr val="bg1"/>
                </a:solidFill>
              </a:rPr>
              <a:t>3</a:t>
            </a:r>
            <a:r>
              <a:rPr lang="en-US" sz="1200" b="1" baseline="30000" dirty="0">
                <a:solidFill>
                  <a:schemeClr val="bg1"/>
                </a:solidFill>
              </a:rPr>
              <a:t>rd</a:t>
            </a:r>
            <a:r>
              <a:rPr lang="en-US" sz="1200" b="1" dirty="0">
                <a:solidFill>
                  <a:schemeClr val="bg1"/>
                </a:solidFill>
              </a:rPr>
              <a:t> ENAI Academic Integrity Summer School </a:t>
            </a:r>
            <a:r>
              <a:rPr lang="en-US" sz="1200" b="1" dirty="0" smtClean="0">
                <a:solidFill>
                  <a:schemeClr val="bg1"/>
                </a:solidFill>
              </a:rPr>
              <a:t>2023</a:t>
            </a:r>
            <a:r>
              <a:rPr lang="sl-SI" sz="1200" b="1" dirty="0" smtClean="0">
                <a:solidFill>
                  <a:schemeClr val="bg1"/>
                </a:solidFill>
              </a:rPr>
              <a:t>, </a:t>
            </a:r>
            <a:r>
              <a:rPr lang="en-US" sz="1200" dirty="0" smtClean="0">
                <a:solidFill>
                  <a:schemeClr val="bg1"/>
                </a:solidFill>
              </a:rPr>
              <a:t>21st </a:t>
            </a:r>
            <a:r>
              <a:rPr lang="en-US" sz="1200" dirty="0">
                <a:solidFill>
                  <a:schemeClr val="bg1"/>
                </a:solidFill>
              </a:rPr>
              <a:t>– 25th August </a:t>
            </a:r>
            <a:r>
              <a:rPr lang="en-US" sz="1200" dirty="0" smtClean="0">
                <a:solidFill>
                  <a:schemeClr val="bg1"/>
                </a:solidFill>
              </a:rPr>
              <a:t>2023</a:t>
            </a:r>
            <a:r>
              <a:rPr lang="sl-SI" sz="1200" dirty="0" smtClean="0">
                <a:solidFill>
                  <a:schemeClr val="bg1"/>
                </a:solidFill>
              </a:rPr>
              <a:t>, </a:t>
            </a:r>
            <a:r>
              <a:rPr lang="en-US" sz="1200" dirty="0" smtClean="0">
                <a:solidFill>
                  <a:schemeClr val="bg1"/>
                </a:solidFill>
              </a:rPr>
              <a:t>Faculty </a:t>
            </a:r>
            <a:r>
              <a:rPr lang="en-US" sz="1200" dirty="0">
                <a:solidFill>
                  <a:schemeClr val="bg1"/>
                </a:solidFill>
              </a:rPr>
              <a:t>of Electrical Engineering and Computer Science, University of Maribor, Slovenia</a:t>
            </a:r>
          </a:p>
          <a:p>
            <a:endParaRPr lang="en-US" sz="1100" b="1" dirty="0">
              <a:solidFill>
                <a:schemeClr val="bg1"/>
              </a:solidFill>
            </a:endParaRPr>
          </a:p>
          <a:p>
            <a:endParaRPr lang="sl-SI" dirty="0">
              <a:solidFill>
                <a:schemeClr val="bg1"/>
              </a:solidFill>
            </a:endParaRPr>
          </a:p>
        </p:txBody>
      </p:sp>
      <p:sp>
        <p:nvSpPr>
          <p:cNvPr id="5"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 name="Slika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616" y="6173773"/>
            <a:ext cx="1795895" cy="628563"/>
          </a:xfrm>
          <a:prstGeom prst="rect">
            <a:avLst/>
          </a:prstGeom>
        </p:spPr>
      </p:pic>
    </p:spTree>
    <p:extLst>
      <p:ext uri="{BB962C8B-B14F-4D97-AF65-F5344CB8AC3E}">
        <p14:creationId xmlns:p14="http://schemas.microsoft.com/office/powerpoint/2010/main" val="43636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a:xfrm>
            <a:off x="838200" y="457200"/>
            <a:ext cx="8388927" cy="1233488"/>
          </a:xfrm>
        </p:spPr>
        <p:txBody>
          <a:bodyPr/>
          <a:lstStyle/>
          <a:p>
            <a:r>
              <a:rPr lang="sl-SI" altLang="sl-SI" dirty="0"/>
              <a:t>5 Star Open Data</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199" y="1825624"/>
            <a:ext cx="10768445" cy="4799113"/>
          </a:xfrm>
        </p:spPr>
        <p:txBody>
          <a:bodyPr>
            <a:normAutofit/>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pPr>
              <a:spcBef>
                <a:spcPct val="0"/>
              </a:spcBef>
              <a:buFontTx/>
              <a:buNone/>
            </a:pPr>
            <a:r>
              <a:rPr lang="sl-SI" altLang="sl-SI" sz="2400" dirty="0" err="1">
                <a:solidFill>
                  <a:srgbClr val="002060"/>
                </a:solidFill>
                <a:latin typeface="Tahoma" panose="020B0604030504040204" pitchFamily="34" charset="0"/>
              </a:rPr>
              <a:t>Source</a:t>
            </a:r>
            <a:r>
              <a:rPr lang="sl-SI" altLang="sl-SI" sz="2400" dirty="0">
                <a:solidFill>
                  <a:srgbClr val="002060"/>
                </a:solidFill>
                <a:latin typeface="Tahoma" panose="020B0604030504040204" pitchFamily="34" charset="0"/>
              </a:rPr>
              <a:t>: </a:t>
            </a:r>
            <a:r>
              <a:rPr lang="sl-SI" altLang="sl-SI" sz="2400" dirty="0">
                <a:solidFill>
                  <a:srgbClr val="002060"/>
                </a:solidFill>
                <a:latin typeface="Tahoma" panose="020B0604030504040204" pitchFamily="34" charset="0"/>
                <a:hlinkClick r:id="rId3"/>
              </a:rPr>
              <a:t>http://5stardata.info/</a:t>
            </a:r>
            <a:r>
              <a:rPr lang="sl-SI" altLang="sl-SI" sz="2400" dirty="0">
                <a:solidFill>
                  <a:srgbClr val="002060"/>
                </a:solidFill>
                <a:latin typeface="Tahoma" panose="020B0604030504040204" pitchFamily="34" charset="0"/>
              </a:rPr>
              <a:t> </a:t>
            </a:r>
          </a:p>
        </p:txBody>
      </p:sp>
      <p:pic>
        <p:nvPicPr>
          <p:cNvPr id="4" name="Označba mesta vseb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105633" y="1690688"/>
            <a:ext cx="6514927" cy="3930794"/>
          </a:xfrm>
          <a:prstGeom prst="rect">
            <a:avLst/>
          </a:prstGeom>
        </p:spPr>
      </p:pic>
    </p:spTree>
    <p:extLst>
      <p:ext uri="{BB962C8B-B14F-4D97-AF65-F5344CB8AC3E}">
        <p14:creationId xmlns:p14="http://schemas.microsoft.com/office/powerpoint/2010/main" val="2672180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a:xfrm>
            <a:off x="838200" y="365125"/>
            <a:ext cx="8274627" cy="1325563"/>
          </a:xfrm>
        </p:spPr>
        <p:txBody>
          <a:bodyPr/>
          <a:lstStyle/>
          <a:p>
            <a:r>
              <a:rPr lang="en-US" dirty="0"/>
              <a:t>Problems with academic integrity regarding data publication</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200" y="2428298"/>
            <a:ext cx="10515600" cy="4351338"/>
          </a:xfrm>
        </p:spPr>
        <p:txBody>
          <a:bodyPr/>
          <a:lstStyle/>
          <a:p>
            <a:r>
              <a:rPr lang="en-US" dirty="0"/>
              <a:t>Falsification (fitting data to a </a:t>
            </a:r>
            <a:r>
              <a:rPr lang="en-US" dirty="0" smtClean="0"/>
              <a:t>hypothesis)</a:t>
            </a:r>
            <a:r>
              <a:rPr lang="sl-SI" dirty="0" smtClean="0"/>
              <a:t>.</a:t>
            </a:r>
          </a:p>
          <a:p>
            <a:r>
              <a:rPr lang="en-US" dirty="0" smtClean="0"/>
              <a:t>Fabrication </a:t>
            </a:r>
            <a:r>
              <a:rPr lang="en-US" dirty="0"/>
              <a:t>(generating data without actual measurements</a:t>
            </a:r>
            <a:r>
              <a:rPr lang="en-US" dirty="0" smtClean="0"/>
              <a:t>)</a:t>
            </a:r>
            <a:r>
              <a:rPr lang="sl-SI" dirty="0" smtClean="0"/>
              <a:t>. </a:t>
            </a:r>
            <a:r>
              <a:rPr lang="sl-SI" dirty="0" err="1" smtClean="0"/>
              <a:t>Examples</a:t>
            </a:r>
            <a:r>
              <a:rPr lang="sl-SI" dirty="0" smtClean="0"/>
              <a:t>: </a:t>
            </a:r>
            <a:r>
              <a:rPr lang="sl-SI" dirty="0" err="1">
                <a:hlinkClick r:id="rId3"/>
              </a:rPr>
              <a:t>Rajvir</a:t>
            </a:r>
            <a:r>
              <a:rPr lang="sl-SI" dirty="0">
                <a:hlinkClick r:id="rId3"/>
              </a:rPr>
              <a:t> </a:t>
            </a:r>
            <a:r>
              <a:rPr lang="sl-SI" dirty="0" err="1">
                <a:hlinkClick r:id="rId3"/>
              </a:rPr>
              <a:t>Dahiya</a:t>
            </a:r>
            <a:r>
              <a:rPr lang="sl-SI" dirty="0"/>
              <a:t>, </a:t>
            </a:r>
            <a:r>
              <a:rPr lang="sl-SI" dirty="0">
                <a:hlinkClick r:id="rId4"/>
              </a:rPr>
              <a:t>George </a:t>
            </a:r>
            <a:r>
              <a:rPr lang="sl-SI" dirty="0" err="1">
                <a:hlinkClick r:id="rId4"/>
              </a:rPr>
              <a:t>Laliotis</a:t>
            </a:r>
            <a:r>
              <a:rPr lang="sl-SI" dirty="0"/>
              <a:t>, </a:t>
            </a:r>
            <a:r>
              <a:rPr lang="sl-SI" dirty="0" err="1">
                <a:hlinkClick r:id="rId5"/>
              </a:rPr>
              <a:t>Ming</a:t>
            </a:r>
            <a:r>
              <a:rPr lang="sl-SI" dirty="0">
                <a:hlinkClick r:id="rId5"/>
              </a:rPr>
              <a:t> He</a:t>
            </a:r>
            <a:r>
              <a:rPr lang="sl-SI" dirty="0"/>
              <a:t> </a:t>
            </a:r>
            <a:endParaRPr lang="sl-SI" dirty="0" smtClean="0"/>
          </a:p>
          <a:p>
            <a:r>
              <a:rPr lang="en-US" dirty="0" smtClean="0"/>
              <a:t>Amputation </a:t>
            </a:r>
            <a:r>
              <a:rPr lang="en-US" dirty="0"/>
              <a:t>(elimination of inappropriate or outlier </a:t>
            </a:r>
            <a:r>
              <a:rPr lang="en-US" dirty="0" smtClean="0"/>
              <a:t>data</a:t>
            </a:r>
            <a:r>
              <a:rPr lang="sl-SI" dirty="0" smtClean="0"/>
              <a:t>, </a:t>
            </a:r>
            <a:r>
              <a:rPr lang="sl-SI" dirty="0" err="1" smtClean="0"/>
              <a:t>which</a:t>
            </a:r>
            <a:r>
              <a:rPr lang="sl-SI" dirty="0" smtClean="0"/>
              <a:t> not </a:t>
            </a:r>
            <a:r>
              <a:rPr lang="sl-SI" dirty="0" err="1" smtClean="0"/>
              <a:t>fitting</a:t>
            </a:r>
            <a:r>
              <a:rPr lang="sl-SI" dirty="0" smtClean="0"/>
              <a:t> to </a:t>
            </a:r>
            <a:r>
              <a:rPr lang="en-US" dirty="0"/>
              <a:t>a hypothesis</a:t>
            </a:r>
            <a:r>
              <a:rPr lang="sl-SI" dirty="0" smtClean="0"/>
              <a:t> </a:t>
            </a:r>
            <a:r>
              <a:rPr lang="en-US" dirty="0" smtClean="0"/>
              <a:t>)</a:t>
            </a:r>
            <a:r>
              <a:rPr lang="sl-SI" dirty="0" smtClean="0"/>
              <a:t>.</a:t>
            </a:r>
          </a:p>
          <a:p>
            <a:r>
              <a:rPr lang="en-US" dirty="0" smtClean="0"/>
              <a:t>Imputation </a:t>
            </a:r>
            <a:r>
              <a:rPr lang="en-US" dirty="0"/>
              <a:t>(adding data in place of missing data</a:t>
            </a:r>
            <a:r>
              <a:rPr lang="en-US" dirty="0" smtClean="0"/>
              <a:t>)</a:t>
            </a:r>
            <a:endParaRPr lang="sl-SI" dirty="0" smtClean="0"/>
          </a:p>
          <a:p>
            <a:endParaRPr lang="sl-SI" dirty="0"/>
          </a:p>
          <a:p>
            <a:r>
              <a:rPr lang="sl-SI" dirty="0" err="1" smtClean="0"/>
              <a:t>See</a:t>
            </a:r>
            <a:r>
              <a:rPr lang="sl-SI" dirty="0" smtClean="0"/>
              <a:t> more on </a:t>
            </a:r>
            <a:r>
              <a:rPr lang="sl-SI" dirty="0" err="1" smtClean="0">
                <a:hlinkClick r:id="rId6"/>
              </a:rPr>
              <a:t>Retraction</a:t>
            </a:r>
            <a:r>
              <a:rPr lang="sl-SI" dirty="0" smtClean="0">
                <a:hlinkClick r:id="rId6"/>
              </a:rPr>
              <a:t> </a:t>
            </a:r>
            <a:r>
              <a:rPr lang="sl-SI" dirty="0" err="1" smtClean="0">
                <a:hlinkClick r:id="rId6"/>
              </a:rPr>
              <a:t>watch</a:t>
            </a:r>
            <a:r>
              <a:rPr lang="sl-SI" dirty="0" smtClean="0">
                <a:hlinkClick r:id="rId6"/>
              </a:rPr>
              <a:t> </a:t>
            </a:r>
            <a:r>
              <a:rPr lang="sl-SI" dirty="0" err="1" smtClean="0">
                <a:hlinkClick r:id="rId6"/>
              </a:rPr>
              <a:t>database</a:t>
            </a:r>
            <a:endParaRPr lang="tr-TR" dirty="0"/>
          </a:p>
        </p:txBody>
      </p:sp>
    </p:spTree>
    <p:extLst>
      <p:ext uri="{BB962C8B-B14F-4D97-AF65-F5344CB8AC3E}">
        <p14:creationId xmlns:p14="http://schemas.microsoft.com/office/powerpoint/2010/main" val="215510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16D688D-2345-4E67-BF60-B8B896E81886}"/>
              </a:ext>
            </a:extLst>
          </p:cNvPr>
          <p:cNvSpPr>
            <a:spLocks noGrp="1"/>
          </p:cNvSpPr>
          <p:nvPr>
            <p:ph type="title"/>
          </p:nvPr>
        </p:nvSpPr>
        <p:spPr/>
        <p:txBody>
          <a:bodyPr>
            <a:normAutofit/>
          </a:bodyPr>
          <a:lstStyle/>
          <a:p>
            <a:r>
              <a:rPr lang="en-US" dirty="0"/>
              <a:t>What's in the can?</a:t>
            </a:r>
          </a:p>
        </p:txBody>
      </p:sp>
      <p:pic>
        <p:nvPicPr>
          <p:cNvPr id="1026" name="Picture 2" descr="Unlabelled Tin Can On A White Background Stock Photo - Image of container,  metallic: 159452534">
            <a:extLst>
              <a:ext uri="{FF2B5EF4-FFF2-40B4-BE49-F238E27FC236}">
                <a16:creationId xmlns="" xmlns:a16="http://schemas.microsoft.com/office/drawing/2014/main" id="{BDC93DB7-815A-4CE9-8509-94EB2839B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287" y="1268760"/>
            <a:ext cx="4149427" cy="4934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 xmlns:a16="http://schemas.microsoft.com/office/drawing/2014/main" id="{E6707273-5A0B-4507-9878-9658178C7A64}"/>
              </a:ext>
            </a:extLst>
          </p:cNvPr>
          <p:cNvPicPr>
            <a:picLocks noChangeAspect="1"/>
          </p:cNvPicPr>
          <p:nvPr/>
        </p:nvPicPr>
        <p:blipFill>
          <a:blip r:embed="rId3"/>
          <a:stretch/>
        </p:blipFill>
        <p:spPr bwMode="auto">
          <a:xfrm>
            <a:off x="267399" y="6203758"/>
            <a:ext cx="1612900" cy="571500"/>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68796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8141D8-2602-4C04-B229-338E3C9F31A8}"/>
              </a:ext>
            </a:extLst>
          </p:cNvPr>
          <p:cNvSpPr>
            <a:spLocks noGrp="1"/>
          </p:cNvSpPr>
          <p:nvPr>
            <p:ph type="title"/>
          </p:nvPr>
        </p:nvSpPr>
        <p:spPr/>
        <p:txBody>
          <a:bodyPr>
            <a:normAutofit/>
          </a:bodyPr>
          <a:lstStyle/>
          <a:p>
            <a:r>
              <a:rPr lang="sl-SI" dirty="0" err="1"/>
              <a:t>Now</a:t>
            </a:r>
            <a:r>
              <a:rPr lang="sl-SI" dirty="0"/>
              <a:t> </a:t>
            </a:r>
            <a:r>
              <a:rPr lang="sl-SI" dirty="0" err="1"/>
              <a:t>you</a:t>
            </a:r>
            <a:r>
              <a:rPr lang="sl-SI" dirty="0"/>
              <a:t> know!</a:t>
            </a:r>
            <a:endParaRPr lang="en-US" dirty="0"/>
          </a:p>
        </p:txBody>
      </p:sp>
      <p:pic>
        <p:nvPicPr>
          <p:cNvPr id="7" name="Picture 6">
            <a:extLst>
              <a:ext uri="{FF2B5EF4-FFF2-40B4-BE49-F238E27FC236}">
                <a16:creationId xmlns="" xmlns:a16="http://schemas.microsoft.com/office/drawing/2014/main" id="{9A273905-D194-4CD4-A61F-C47FB1E55D48}"/>
              </a:ext>
            </a:extLst>
          </p:cNvPr>
          <p:cNvPicPr>
            <a:picLocks noChangeAspect="1"/>
          </p:cNvPicPr>
          <p:nvPr/>
        </p:nvPicPr>
        <p:blipFill>
          <a:blip r:embed="rId2"/>
          <a:stretch>
            <a:fillRect/>
          </a:stretch>
        </p:blipFill>
        <p:spPr>
          <a:xfrm>
            <a:off x="1374718" y="1374719"/>
            <a:ext cx="3374132" cy="4701291"/>
          </a:xfrm>
          <a:prstGeom prst="rect">
            <a:avLst/>
          </a:prstGeom>
        </p:spPr>
      </p:pic>
      <p:pic>
        <p:nvPicPr>
          <p:cNvPr id="8" name="Picture 4">
            <a:extLst>
              <a:ext uri="{FF2B5EF4-FFF2-40B4-BE49-F238E27FC236}">
                <a16:creationId xmlns="" xmlns:a16="http://schemas.microsoft.com/office/drawing/2014/main" id="{0F7E3615-1170-447C-9144-1E3BF2F5A3E3}"/>
              </a:ext>
            </a:extLst>
          </p:cNvPr>
          <p:cNvPicPr>
            <a:picLocks noChangeAspect="1"/>
          </p:cNvPicPr>
          <p:nvPr/>
        </p:nvPicPr>
        <p:blipFill>
          <a:blip r:embed="rId3"/>
          <a:stretch/>
        </p:blipFill>
        <p:spPr bwMode="auto">
          <a:xfrm>
            <a:off x="300009" y="6076010"/>
            <a:ext cx="1612900" cy="571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316" y="1802955"/>
            <a:ext cx="3660749" cy="3844817"/>
          </a:xfrm>
          <a:prstGeom prst="rect">
            <a:avLst/>
          </a:prstGeom>
        </p:spPr>
      </p:pic>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40188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B42FE-5B47-4F57-B15D-A09722F112C6}"/>
              </a:ext>
            </a:extLst>
          </p:cNvPr>
          <p:cNvSpPr>
            <a:spLocks noGrp="1"/>
          </p:cNvSpPr>
          <p:nvPr>
            <p:ph type="title"/>
          </p:nvPr>
        </p:nvSpPr>
        <p:spPr/>
        <p:txBody>
          <a:bodyPr>
            <a:normAutofit/>
          </a:bodyPr>
          <a:lstStyle/>
          <a:p>
            <a:r>
              <a:rPr lang="en-US" dirty="0"/>
              <a:t>What these </a:t>
            </a:r>
            <a:r>
              <a:rPr lang="sl-SI" dirty="0" err="1"/>
              <a:t>numbers</a:t>
            </a:r>
            <a:r>
              <a:rPr lang="en-US" dirty="0"/>
              <a:t> mean?</a:t>
            </a:r>
          </a:p>
        </p:txBody>
      </p:sp>
      <p:pic>
        <p:nvPicPr>
          <p:cNvPr id="7" name="Picture 6">
            <a:extLst>
              <a:ext uri="{FF2B5EF4-FFF2-40B4-BE49-F238E27FC236}">
                <a16:creationId xmlns="" xmlns:a16="http://schemas.microsoft.com/office/drawing/2014/main" id="{5F44D701-66BB-4D68-874D-09AFA4E7F525}"/>
              </a:ext>
            </a:extLst>
          </p:cNvPr>
          <p:cNvPicPr>
            <a:picLocks noChangeAspect="1"/>
          </p:cNvPicPr>
          <p:nvPr/>
        </p:nvPicPr>
        <p:blipFill>
          <a:blip r:embed="rId2"/>
          <a:stretch>
            <a:fillRect/>
          </a:stretch>
        </p:blipFill>
        <p:spPr>
          <a:xfrm>
            <a:off x="1829008" y="2419845"/>
            <a:ext cx="8838992" cy="2823567"/>
          </a:xfrm>
          <a:prstGeom prst="rect">
            <a:avLst/>
          </a:prstGeom>
        </p:spPr>
      </p:pic>
      <p:pic>
        <p:nvPicPr>
          <p:cNvPr id="8" name="Picture 4">
            <a:extLst>
              <a:ext uri="{FF2B5EF4-FFF2-40B4-BE49-F238E27FC236}">
                <a16:creationId xmlns="" xmlns:a16="http://schemas.microsoft.com/office/drawing/2014/main" id="{4522DA69-4FC2-4A43-BC29-47D067E2EC12}"/>
              </a:ext>
            </a:extLst>
          </p:cNvPr>
          <p:cNvPicPr>
            <a:picLocks noChangeAspect="1"/>
          </p:cNvPicPr>
          <p:nvPr/>
        </p:nvPicPr>
        <p:blipFill>
          <a:blip r:embed="rId3"/>
          <a:stretch/>
        </p:blipFill>
        <p:spPr bwMode="auto">
          <a:xfrm>
            <a:off x="216108" y="6207125"/>
            <a:ext cx="1612900" cy="571500"/>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886270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962EF-F9CC-40E0-8B3F-0D7194553143}"/>
              </a:ext>
            </a:extLst>
          </p:cNvPr>
          <p:cNvSpPr>
            <a:spLocks noGrp="1"/>
          </p:cNvSpPr>
          <p:nvPr>
            <p:ph type="title"/>
          </p:nvPr>
        </p:nvSpPr>
        <p:spPr>
          <a:xfrm>
            <a:off x="1245184" y="159911"/>
            <a:ext cx="10515600" cy="1325563"/>
          </a:xfrm>
        </p:spPr>
        <p:txBody>
          <a:bodyPr>
            <a:normAutofit/>
          </a:bodyPr>
          <a:lstStyle/>
          <a:p>
            <a:r>
              <a:rPr lang="sl-SI" dirty="0" err="1"/>
              <a:t>Now</a:t>
            </a:r>
            <a:r>
              <a:rPr lang="sl-SI" dirty="0"/>
              <a:t> </a:t>
            </a:r>
            <a:r>
              <a:rPr lang="sl-SI" dirty="0" err="1"/>
              <a:t>you</a:t>
            </a:r>
            <a:r>
              <a:rPr lang="sl-SI" dirty="0"/>
              <a:t> know!</a:t>
            </a:r>
            <a:endParaRPr lang="en-US" dirty="0">
              <a:solidFill>
                <a:schemeClr val="accent1">
                  <a:lumMod val="75000"/>
                </a:schemeClr>
              </a:solidFill>
              <a:effectLst>
                <a:outerShdw blurRad="38100" dist="38100" dir="2700000" algn="tl">
                  <a:srgbClr val="000000">
                    <a:alpha val="43137"/>
                  </a:srgbClr>
                </a:outerShdw>
              </a:effectLst>
            </a:endParaRPr>
          </a:p>
        </p:txBody>
      </p:sp>
      <p:pic>
        <p:nvPicPr>
          <p:cNvPr id="7" name="Picture 6">
            <a:extLst>
              <a:ext uri="{FF2B5EF4-FFF2-40B4-BE49-F238E27FC236}">
                <a16:creationId xmlns="" xmlns:a16="http://schemas.microsoft.com/office/drawing/2014/main" id="{55BD122C-D242-46AE-8553-62CA75738C51}"/>
              </a:ext>
            </a:extLst>
          </p:cNvPr>
          <p:cNvPicPr>
            <a:picLocks noChangeAspect="1"/>
          </p:cNvPicPr>
          <p:nvPr/>
        </p:nvPicPr>
        <p:blipFill>
          <a:blip r:embed="rId2"/>
          <a:stretch>
            <a:fillRect/>
          </a:stretch>
        </p:blipFill>
        <p:spPr>
          <a:xfrm>
            <a:off x="1755779" y="1984649"/>
            <a:ext cx="8680441" cy="3992819"/>
          </a:xfrm>
          <a:prstGeom prst="rect">
            <a:avLst/>
          </a:prstGeom>
        </p:spPr>
      </p:pic>
      <p:pic>
        <p:nvPicPr>
          <p:cNvPr id="8" name="Picture 4">
            <a:extLst>
              <a:ext uri="{FF2B5EF4-FFF2-40B4-BE49-F238E27FC236}">
                <a16:creationId xmlns="" xmlns:a16="http://schemas.microsoft.com/office/drawing/2014/main" id="{AE7CA920-934F-48F7-A325-2242C5865F24}"/>
              </a:ext>
            </a:extLst>
          </p:cNvPr>
          <p:cNvPicPr>
            <a:picLocks noChangeAspect="1"/>
          </p:cNvPicPr>
          <p:nvPr/>
        </p:nvPicPr>
        <p:blipFill>
          <a:blip r:embed="rId3"/>
          <a:stretch/>
        </p:blipFill>
        <p:spPr bwMode="auto">
          <a:xfrm>
            <a:off x="142879" y="6188877"/>
            <a:ext cx="1612900" cy="571500"/>
          </a:xfrm>
          <a:prstGeom prst="rect">
            <a:avLst/>
          </a:prstGeom>
        </p:spPr>
      </p:pic>
      <p:sp>
        <p:nvSpPr>
          <p:cNvPr id="3" name="Right Brace 2"/>
          <p:cNvSpPr/>
          <p:nvPr/>
        </p:nvSpPr>
        <p:spPr>
          <a:xfrm>
            <a:off x="5959149" y="4614334"/>
            <a:ext cx="457200" cy="1363134"/>
          </a:xfrm>
          <a:prstGeom prst="rightBrace">
            <a:avLst>
              <a:gd name="adj1" fmla="val 8333"/>
              <a:gd name="adj2" fmla="val 519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756398" y="5065068"/>
            <a:ext cx="1896112" cy="461665"/>
          </a:xfrm>
          <a:prstGeom prst="rect">
            <a:avLst/>
          </a:prstGeom>
          <a:noFill/>
        </p:spPr>
        <p:txBody>
          <a:bodyPr wrap="square" rtlCol="0">
            <a:spAutoFit/>
          </a:bodyPr>
          <a:lstStyle/>
          <a:p>
            <a:r>
              <a:rPr lang="sl-SI" sz="2400" dirty="0" err="1" smtClean="0"/>
              <a:t>Metadata</a:t>
            </a:r>
            <a:endParaRPr lang="en-US" sz="2400" dirty="0"/>
          </a:p>
        </p:txBody>
      </p:sp>
      <p:cxnSp>
        <p:nvCxnSpPr>
          <p:cNvPr id="6" name="Straight Arrow Connector 5"/>
          <p:cNvCxnSpPr>
            <a:stCxn id="4" idx="0"/>
          </p:cNvCxnSpPr>
          <p:nvPr/>
        </p:nvCxnSpPr>
        <p:spPr>
          <a:xfrm flipH="1" flipV="1">
            <a:off x="3531290" y="2652068"/>
            <a:ext cx="4173164" cy="241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p:cNvCxnSpPr>
          <p:nvPr/>
        </p:nvCxnSpPr>
        <p:spPr>
          <a:xfrm flipH="1" flipV="1">
            <a:off x="5301514" y="2662704"/>
            <a:ext cx="2402940" cy="2402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0"/>
          </p:cNvCxnSpPr>
          <p:nvPr/>
        </p:nvCxnSpPr>
        <p:spPr>
          <a:xfrm flipH="1" flipV="1">
            <a:off x="7181808" y="2652070"/>
            <a:ext cx="522646" cy="24129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0"/>
          </p:cNvCxnSpPr>
          <p:nvPr/>
        </p:nvCxnSpPr>
        <p:spPr>
          <a:xfrm flipV="1">
            <a:off x="7704454" y="2662706"/>
            <a:ext cx="1033146" cy="2402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Slik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863170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Important</a:t>
            </a:r>
            <a:r>
              <a:rPr lang="sl-SI" dirty="0"/>
              <a:t> </a:t>
            </a:r>
            <a:r>
              <a:rPr lang="sl-SI" dirty="0" err="1"/>
              <a:t>sources</a:t>
            </a:r>
            <a:r>
              <a:rPr lang="sl-SI" dirty="0"/>
              <a:t> </a:t>
            </a:r>
            <a:r>
              <a:rPr lang="sl-SI" dirty="0" err="1"/>
              <a:t>for</a:t>
            </a:r>
            <a:r>
              <a:rPr lang="sl-SI" dirty="0"/>
              <a:t> </a:t>
            </a:r>
            <a:r>
              <a:rPr lang="sl-SI" dirty="0" err="1"/>
              <a:t>metadata</a:t>
            </a:r>
            <a:endParaRPr lang="sl-SI" dirty="0"/>
          </a:p>
        </p:txBody>
      </p:sp>
      <p:sp>
        <p:nvSpPr>
          <p:cNvPr id="3" name="Označba mesta vsebine 2"/>
          <p:cNvSpPr>
            <a:spLocks noGrp="1"/>
          </p:cNvSpPr>
          <p:nvPr>
            <p:ph idx="1"/>
          </p:nvPr>
        </p:nvSpPr>
        <p:spPr/>
        <p:txBody>
          <a:bodyPr>
            <a:normAutofit fontScale="55000" lnSpcReduction="20000"/>
          </a:bodyPr>
          <a:lstStyle/>
          <a:p>
            <a:pPr fontAlgn="base"/>
            <a:r>
              <a:rPr lang="en-US" dirty="0"/>
              <a:t>RDA </a:t>
            </a:r>
            <a:r>
              <a:rPr lang="en-US" u="sng" dirty="0">
                <a:hlinkClick r:id="rId2"/>
              </a:rPr>
              <a:t>Guidelines for publishing structured metadata on the Web</a:t>
            </a:r>
            <a:endParaRPr lang="en-US" dirty="0"/>
          </a:p>
          <a:p>
            <a:pPr fontAlgn="base"/>
            <a:r>
              <a:rPr lang="en-US" dirty="0"/>
              <a:t>DCC list of metadata standards: </a:t>
            </a:r>
            <a:r>
              <a:rPr lang="en-US" u="sng" dirty="0">
                <a:hlinkClick r:id="rId3"/>
              </a:rPr>
              <a:t>https://www.dcc.ac.uk/guidance/standards/metadata/list</a:t>
            </a:r>
            <a:r>
              <a:rPr lang="en-US" dirty="0"/>
              <a:t> </a:t>
            </a:r>
          </a:p>
          <a:p>
            <a:pPr fontAlgn="base"/>
            <a:r>
              <a:rPr lang="en-US" dirty="0"/>
              <a:t>RDA metadata standards catalog: </a:t>
            </a:r>
            <a:r>
              <a:rPr lang="en-US" u="sng" dirty="0">
                <a:hlinkClick r:id="rId4"/>
              </a:rPr>
              <a:t>http://rd-alliance.github.io/metadata-directory/standards/</a:t>
            </a:r>
            <a:r>
              <a:rPr lang="en-US" dirty="0"/>
              <a:t>  </a:t>
            </a:r>
          </a:p>
          <a:p>
            <a:pPr fontAlgn="base"/>
            <a:r>
              <a:rPr lang="en-US" dirty="0" err="1"/>
              <a:t>Fairsharing</a:t>
            </a:r>
            <a:r>
              <a:rPr lang="en-US" dirty="0"/>
              <a:t>: </a:t>
            </a:r>
            <a:r>
              <a:rPr lang="en-US" u="sng" dirty="0">
                <a:hlinkClick r:id="rId5"/>
              </a:rPr>
              <a:t>https://fairsharing.org/</a:t>
            </a:r>
            <a:r>
              <a:rPr lang="en-US" dirty="0"/>
              <a:t> </a:t>
            </a:r>
          </a:p>
          <a:p>
            <a:pPr fontAlgn="base"/>
            <a:r>
              <a:rPr lang="sl-SI" dirty="0"/>
              <a:t>DCMI </a:t>
            </a:r>
            <a:r>
              <a:rPr lang="sl-SI" dirty="0" err="1"/>
              <a:t>Metadata</a:t>
            </a:r>
            <a:r>
              <a:rPr lang="sl-SI" dirty="0"/>
              <a:t> </a:t>
            </a:r>
            <a:r>
              <a:rPr lang="sl-SI" dirty="0" err="1"/>
              <a:t>Terms</a:t>
            </a:r>
            <a:r>
              <a:rPr lang="sl-SI" dirty="0"/>
              <a:t>: </a:t>
            </a:r>
            <a:r>
              <a:rPr lang="sl-SI" u="sng" dirty="0">
                <a:hlinkClick r:id="rId6"/>
              </a:rPr>
              <a:t>https://dublincore.org/specifications/dublin-core/dcmi-terms/</a:t>
            </a:r>
            <a:r>
              <a:rPr lang="sl-SI" dirty="0"/>
              <a:t> </a:t>
            </a:r>
          </a:p>
          <a:p>
            <a:r>
              <a:rPr lang="sl-SI" dirty="0" err="1"/>
              <a:t>DataCite</a:t>
            </a:r>
            <a:r>
              <a:rPr lang="sl-SI" dirty="0"/>
              <a:t> </a:t>
            </a:r>
            <a:r>
              <a:rPr lang="sl-SI" dirty="0" err="1"/>
              <a:t>Metadata</a:t>
            </a:r>
            <a:r>
              <a:rPr lang="sl-SI" dirty="0"/>
              <a:t> </a:t>
            </a:r>
            <a:r>
              <a:rPr lang="sl-SI" dirty="0" err="1"/>
              <a:t>Schema</a:t>
            </a:r>
            <a:r>
              <a:rPr lang="sl-SI" dirty="0"/>
              <a:t> 4.3: </a:t>
            </a:r>
            <a:r>
              <a:rPr lang="sl-SI" u="sng" dirty="0">
                <a:hlinkClick r:id="rId7"/>
              </a:rPr>
              <a:t>https://schema.datacite.org/meta/kernel-4.3/</a:t>
            </a:r>
            <a:r>
              <a:rPr lang="sl-SI" dirty="0"/>
              <a:t> </a:t>
            </a:r>
            <a:endParaRPr lang="sl-SI" dirty="0" smtClean="0"/>
          </a:p>
          <a:p>
            <a:pPr fontAlgn="base"/>
            <a:r>
              <a:rPr lang="en-US" dirty="0"/>
              <a:t>DCAT 3.0: </a:t>
            </a:r>
            <a:r>
              <a:rPr lang="en-US" u="sng" dirty="0">
                <a:hlinkClick r:id="rId8"/>
              </a:rPr>
              <a:t>https://www.w3.org/TR/2021/WD-vocab-dcat-3-20210504/</a:t>
            </a:r>
            <a:r>
              <a:rPr lang="en-US" dirty="0"/>
              <a:t> </a:t>
            </a:r>
          </a:p>
          <a:p>
            <a:pPr fontAlgn="base"/>
            <a:r>
              <a:rPr lang="en-US" dirty="0"/>
              <a:t>DCAT Application profile for data portals in Europe 2.0.1: </a:t>
            </a:r>
            <a:r>
              <a:rPr lang="en-US" u="sng" dirty="0">
                <a:hlinkClick r:id="rId9"/>
              </a:rPr>
              <a:t>https://joinup.ec.europa.eu/collection/semantic-interoperability-community-semic/solution/dcat-application-profile-data-portals-europe</a:t>
            </a:r>
            <a:r>
              <a:rPr lang="en-US" dirty="0"/>
              <a:t> </a:t>
            </a:r>
          </a:p>
          <a:p>
            <a:pPr fontAlgn="base"/>
            <a:r>
              <a:rPr lang="en-US" dirty="0" err="1"/>
              <a:t>GeoDCAT</a:t>
            </a:r>
            <a:r>
              <a:rPr lang="en-US" dirty="0"/>
              <a:t>-AP 1.0.1 </a:t>
            </a:r>
            <a:r>
              <a:rPr lang="en-US" u="sng" dirty="0">
                <a:hlinkClick r:id="rId10"/>
              </a:rPr>
              <a:t>https://joinup.ec.europa.eu/solution/geodcat-application-profile-data-portals-europe/distribution/geodcat-ap-101-docx</a:t>
            </a:r>
            <a:r>
              <a:rPr lang="en-US" dirty="0"/>
              <a:t> </a:t>
            </a:r>
          </a:p>
          <a:p>
            <a:pPr fontAlgn="base"/>
            <a:r>
              <a:rPr lang="en-US" dirty="0" err="1"/>
              <a:t>StatDCAT</a:t>
            </a:r>
            <a:r>
              <a:rPr lang="en-US" dirty="0"/>
              <a:t>- AP 1.0.1: </a:t>
            </a:r>
            <a:r>
              <a:rPr lang="en-US" u="sng" dirty="0">
                <a:hlinkClick r:id="rId11"/>
              </a:rPr>
              <a:t>https://joinup.ec.europa.eu/collection/semantic-interoperability-community-semic/solution/statdcat-application-profile-data-portals-europe/release/101</a:t>
            </a:r>
            <a:r>
              <a:rPr lang="en-US" dirty="0"/>
              <a:t> </a:t>
            </a:r>
          </a:p>
          <a:p>
            <a:r>
              <a:rPr lang="it-IT" dirty="0"/>
              <a:t>DDI </a:t>
            </a:r>
            <a:r>
              <a:rPr lang="it-IT" dirty="0" err="1"/>
              <a:t>Codebook</a:t>
            </a:r>
            <a:r>
              <a:rPr lang="it-IT" dirty="0"/>
              <a:t> 2.5: </a:t>
            </a:r>
            <a:r>
              <a:rPr lang="it-IT" u="sng" dirty="0">
                <a:hlinkClick r:id="rId12"/>
              </a:rPr>
              <a:t>https://ddialliance.org/Specification/DDI-Codebook/2.5/XMLSchema/field_level_documentation.html</a:t>
            </a:r>
            <a:r>
              <a:rPr lang="it-IT" dirty="0"/>
              <a:t> </a:t>
            </a:r>
            <a:endParaRPr lang="sl-SI" dirty="0" smtClean="0"/>
          </a:p>
          <a:p>
            <a:r>
              <a:rPr lang="sl-SI" dirty="0" err="1" smtClean="0"/>
              <a:t>Bioschemas</a:t>
            </a:r>
            <a:r>
              <a:rPr lang="sl-SI" dirty="0"/>
              <a:t>: </a:t>
            </a:r>
            <a:r>
              <a:rPr lang="sl-SI" dirty="0">
                <a:hlinkClick r:id="rId13"/>
              </a:rPr>
              <a:t>https://bioschemas.org</a:t>
            </a:r>
            <a:r>
              <a:rPr lang="sl-SI" dirty="0" smtClean="0">
                <a:hlinkClick r:id="rId13"/>
              </a:rPr>
              <a:t>/</a:t>
            </a:r>
            <a:r>
              <a:rPr lang="sl-SI" dirty="0" smtClean="0"/>
              <a:t> </a:t>
            </a:r>
            <a:endParaRPr lang="it-IT" dirty="0"/>
          </a:p>
          <a:p>
            <a:endParaRPr lang="sl-SI" dirty="0"/>
          </a:p>
        </p:txBody>
      </p:sp>
      <p:pic>
        <p:nvPicPr>
          <p:cNvPr id="4" name="Slika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331624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Research</a:t>
            </a:r>
            <a:r>
              <a:rPr lang="sl-SI" dirty="0"/>
              <a:t> data </a:t>
            </a:r>
            <a:r>
              <a:rPr lang="sl-SI" dirty="0" err="1"/>
              <a:t>lifecycle</a:t>
            </a:r>
            <a:endParaRPr lang="sl-SI" dirty="0"/>
          </a:p>
        </p:txBody>
      </p:sp>
      <p:sp>
        <p:nvSpPr>
          <p:cNvPr id="3" name="Označba mesta vsebine 2"/>
          <p:cNvSpPr>
            <a:spLocks noGrp="1"/>
          </p:cNvSpPr>
          <p:nvPr>
            <p:ph idx="1"/>
          </p:nvPr>
        </p:nvSpPr>
        <p:spPr/>
        <p:txBody>
          <a:bodyPr/>
          <a:lstStyle/>
          <a:p>
            <a:pPr marL="285750" indent="-285750"/>
            <a:r>
              <a:rPr lang="en-US" dirty="0"/>
              <a:t>Planning and searching for data sources</a:t>
            </a:r>
            <a:r>
              <a:rPr lang="en-US" dirty="0" smtClean="0"/>
              <a:t>.</a:t>
            </a:r>
            <a:endParaRPr lang="sl-SI" dirty="0" smtClean="0"/>
          </a:p>
          <a:p>
            <a:pPr marL="285750" indent="-285750"/>
            <a:r>
              <a:rPr lang="en-US" dirty="0" smtClean="0"/>
              <a:t>Collecting </a:t>
            </a:r>
            <a:r>
              <a:rPr lang="en-US" dirty="0"/>
              <a:t>and creating</a:t>
            </a:r>
            <a:r>
              <a:rPr lang="en-US" dirty="0" smtClean="0"/>
              <a:t>.</a:t>
            </a:r>
            <a:endParaRPr lang="sl-SI" dirty="0" smtClean="0"/>
          </a:p>
          <a:p>
            <a:pPr marL="285750" indent="-285750"/>
            <a:r>
              <a:rPr lang="en-US" dirty="0" smtClean="0"/>
              <a:t>Processing </a:t>
            </a:r>
            <a:r>
              <a:rPr lang="en-US" dirty="0"/>
              <a:t>and analysis</a:t>
            </a:r>
            <a:r>
              <a:rPr lang="en-US" dirty="0" smtClean="0"/>
              <a:t>.</a:t>
            </a:r>
            <a:endParaRPr lang="sl-SI" dirty="0" smtClean="0"/>
          </a:p>
          <a:p>
            <a:pPr marL="285750" indent="-285750"/>
            <a:r>
              <a:rPr lang="en-US" dirty="0" smtClean="0"/>
              <a:t>Publishing </a:t>
            </a:r>
            <a:r>
              <a:rPr lang="en-US" dirty="0"/>
              <a:t>and sharing</a:t>
            </a:r>
            <a:r>
              <a:rPr lang="en-US" dirty="0" smtClean="0"/>
              <a:t>.</a:t>
            </a:r>
            <a:endParaRPr lang="sl-SI" dirty="0" smtClean="0"/>
          </a:p>
          <a:p>
            <a:pPr marL="285750" indent="-285750"/>
            <a:r>
              <a:rPr lang="sl-SI" dirty="0" err="1" smtClean="0"/>
              <a:t>Digital</a:t>
            </a:r>
            <a:r>
              <a:rPr lang="en-US" dirty="0" smtClean="0"/>
              <a:t> </a:t>
            </a:r>
            <a:r>
              <a:rPr lang="en-US" dirty="0"/>
              <a:t>preservation</a:t>
            </a:r>
            <a:r>
              <a:rPr lang="en-US" dirty="0" smtClean="0"/>
              <a:t>.</a:t>
            </a:r>
            <a:endParaRPr lang="sl-SI" dirty="0" smtClean="0"/>
          </a:p>
          <a:p>
            <a:pPr marL="285750" indent="-285750"/>
            <a:r>
              <a:rPr lang="en-US" dirty="0" smtClean="0"/>
              <a:t>Re-use </a:t>
            </a:r>
            <a:r>
              <a:rPr lang="en-US" dirty="0"/>
              <a:t>of data and other research results</a:t>
            </a:r>
            <a:r>
              <a:rPr lang="en-US" dirty="0" smtClean="0"/>
              <a:t>.</a:t>
            </a:r>
            <a:endParaRPr lang="en-GB" dirty="0"/>
          </a:p>
          <a:p>
            <a:pPr marL="0" indent="0">
              <a:buNone/>
            </a:pP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462458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4855" y="365125"/>
            <a:ext cx="9498573" cy="1325563"/>
          </a:xfrm>
        </p:spPr>
        <p:txBody>
          <a:bodyPr>
            <a:noAutofit/>
          </a:bodyPr>
          <a:lstStyle/>
          <a:p>
            <a:r>
              <a:rPr lang="en-US" dirty="0"/>
              <a:t>Planning and searching for data sources</a:t>
            </a:r>
            <a:r>
              <a:rPr lang="sl-SI" dirty="0"/>
              <a:t/>
            </a:r>
            <a:br>
              <a:rPr lang="sl-SI" dirty="0"/>
            </a:br>
            <a:endParaRPr lang="sl-SI" dirty="0"/>
          </a:p>
        </p:txBody>
      </p:sp>
      <p:sp>
        <p:nvSpPr>
          <p:cNvPr id="3" name="Označba mesta vsebine 2"/>
          <p:cNvSpPr>
            <a:spLocks noGrp="1"/>
          </p:cNvSpPr>
          <p:nvPr>
            <p:ph idx="1"/>
          </p:nvPr>
        </p:nvSpPr>
        <p:spPr/>
        <p:txBody>
          <a:bodyPr/>
          <a:lstStyle/>
          <a:p>
            <a:r>
              <a:rPr lang="en-US" dirty="0"/>
              <a:t>What will we </a:t>
            </a:r>
            <a:r>
              <a:rPr lang="sl-SI" dirty="0" err="1" smtClean="0"/>
              <a:t>research</a:t>
            </a:r>
            <a:r>
              <a:rPr lang="en-US" dirty="0" smtClean="0"/>
              <a:t>?</a:t>
            </a:r>
            <a:endParaRPr lang="sl-SI" dirty="0" smtClean="0"/>
          </a:p>
          <a:p>
            <a:r>
              <a:rPr lang="en-US" dirty="0" smtClean="0"/>
              <a:t>What </a:t>
            </a:r>
            <a:r>
              <a:rPr lang="en-US" dirty="0"/>
              <a:t>research data will </a:t>
            </a:r>
            <a:r>
              <a:rPr lang="sl-SI" dirty="0" err="1" smtClean="0"/>
              <a:t>we</a:t>
            </a:r>
            <a:r>
              <a:rPr lang="en-US" dirty="0" smtClean="0"/>
              <a:t> </a:t>
            </a:r>
            <a:r>
              <a:rPr lang="en-US" dirty="0"/>
              <a:t>collect or generate</a:t>
            </a:r>
            <a:r>
              <a:rPr lang="en-US" dirty="0" smtClean="0"/>
              <a:t>?</a:t>
            </a:r>
            <a:endParaRPr lang="sl-SI" dirty="0" smtClean="0"/>
          </a:p>
          <a:p>
            <a:r>
              <a:rPr lang="en-US" dirty="0" smtClean="0"/>
              <a:t>How </a:t>
            </a:r>
            <a:r>
              <a:rPr lang="en-US" dirty="0"/>
              <a:t>will the research data be collected or generated</a:t>
            </a:r>
            <a:r>
              <a:rPr lang="en-US" dirty="0" smtClean="0"/>
              <a:t>?</a:t>
            </a:r>
            <a:endParaRPr lang="sl-SI" dirty="0" smtClean="0"/>
          </a:p>
          <a:p>
            <a:pPr lvl="1"/>
            <a:r>
              <a:rPr lang="en-US" dirty="0" smtClean="0"/>
              <a:t> </a:t>
            </a:r>
            <a:r>
              <a:rPr lang="sl-SI" dirty="0" smtClean="0"/>
              <a:t>M</a:t>
            </a:r>
            <a:r>
              <a:rPr lang="en-US" dirty="0" err="1" smtClean="0"/>
              <a:t>ethods</a:t>
            </a:r>
            <a:r>
              <a:rPr lang="sl-SI" dirty="0" smtClean="0"/>
              <a:t> </a:t>
            </a:r>
            <a:r>
              <a:rPr lang="sl-SI" dirty="0" err="1" smtClean="0"/>
              <a:t>of</a:t>
            </a:r>
            <a:r>
              <a:rPr lang="sl-SI" dirty="0" smtClean="0"/>
              <a:t> </a:t>
            </a:r>
            <a:r>
              <a:rPr lang="sl-SI" dirty="0" err="1" smtClean="0"/>
              <a:t>collection</a:t>
            </a:r>
            <a:r>
              <a:rPr lang="en-US" dirty="0" smtClean="0"/>
              <a:t>, </a:t>
            </a:r>
            <a:r>
              <a:rPr lang="en-US" dirty="0"/>
              <a:t>data quality, IPR of re-used data</a:t>
            </a:r>
            <a:r>
              <a:rPr lang="en-US" dirty="0" smtClean="0"/>
              <a:t>.</a:t>
            </a:r>
            <a:endParaRPr lang="sl-SI" dirty="0" smtClean="0"/>
          </a:p>
          <a:p>
            <a:r>
              <a:rPr lang="en-US" dirty="0" smtClean="0"/>
              <a:t>Preparation </a:t>
            </a:r>
            <a:r>
              <a:rPr lang="en-US" dirty="0"/>
              <a:t>of relevant documents</a:t>
            </a:r>
            <a:r>
              <a:rPr lang="en-US" dirty="0" smtClean="0"/>
              <a:t>:</a:t>
            </a:r>
            <a:endParaRPr lang="sl-SI" dirty="0" smtClean="0"/>
          </a:p>
          <a:p>
            <a:pPr lvl="1"/>
            <a:r>
              <a:rPr lang="en-US" dirty="0" smtClean="0"/>
              <a:t>Data </a:t>
            </a:r>
            <a:r>
              <a:rPr lang="en-US" dirty="0"/>
              <a:t>management plan</a:t>
            </a:r>
            <a:r>
              <a:rPr lang="en-US" dirty="0" smtClean="0"/>
              <a:t>.</a:t>
            </a:r>
            <a:endParaRPr lang="sl-SI" dirty="0" smtClean="0"/>
          </a:p>
          <a:p>
            <a:pPr lvl="1"/>
            <a:r>
              <a:rPr lang="en-US" dirty="0" smtClean="0"/>
              <a:t>Preparation </a:t>
            </a:r>
            <a:r>
              <a:rPr lang="en-US" dirty="0"/>
              <a:t>of informed consent </a:t>
            </a:r>
            <a:r>
              <a:rPr lang="en-US" dirty="0" smtClean="0"/>
              <a:t>form</a:t>
            </a:r>
            <a:r>
              <a:rPr lang="sl-SI" dirty="0" smtClean="0"/>
              <a:t>.</a:t>
            </a:r>
          </a:p>
          <a:p>
            <a:pPr lvl="1"/>
            <a:r>
              <a:rPr lang="en-US" dirty="0" smtClean="0"/>
              <a:t>Application </a:t>
            </a:r>
            <a:r>
              <a:rPr lang="en-US" dirty="0"/>
              <a:t>for ethical </a:t>
            </a:r>
            <a:r>
              <a:rPr lang="sl-SI" smtClean="0"/>
              <a:t>approval</a:t>
            </a:r>
            <a:r>
              <a:rPr lang="en-US" smtClean="0"/>
              <a:t> </a:t>
            </a:r>
            <a:r>
              <a:rPr lang="en-US" dirty="0"/>
              <a:t>of the </a:t>
            </a:r>
            <a:r>
              <a:rPr lang="en-US" dirty="0" smtClean="0"/>
              <a:t>research</a:t>
            </a:r>
            <a:r>
              <a:rPr lang="sl-SI" dirty="0" smtClean="0"/>
              <a:t> </a:t>
            </a:r>
            <a:r>
              <a:rPr lang="sl-SI" dirty="0" err="1" smtClean="0"/>
              <a:t>study</a:t>
            </a:r>
            <a:r>
              <a:rPr lang="en-US" dirty="0" smtClean="0"/>
              <a:t>.</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75850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0936" y="466807"/>
            <a:ext cx="8607136" cy="1325563"/>
          </a:xfrm>
        </p:spPr>
        <p:txBody>
          <a:bodyPr>
            <a:normAutofit/>
          </a:bodyPr>
          <a:lstStyle/>
          <a:p>
            <a:r>
              <a:rPr lang="en-US" dirty="0"/>
              <a:t>What the research data management plan should </a:t>
            </a:r>
            <a:r>
              <a:rPr lang="en-US" dirty="0" smtClean="0"/>
              <a:t>contain</a:t>
            </a:r>
            <a:r>
              <a:rPr lang="sl-SI" dirty="0" smtClean="0"/>
              <a:t>?</a:t>
            </a:r>
            <a:endParaRPr lang="sl-SI" dirty="0"/>
          </a:p>
        </p:txBody>
      </p:sp>
      <p:sp>
        <p:nvSpPr>
          <p:cNvPr id="3" name="Označba mesta vsebine 2"/>
          <p:cNvSpPr>
            <a:spLocks noGrp="1"/>
          </p:cNvSpPr>
          <p:nvPr>
            <p:ph idx="1"/>
          </p:nvPr>
        </p:nvSpPr>
        <p:spPr/>
        <p:txBody>
          <a:bodyPr>
            <a:normAutofit fontScale="92500" lnSpcReduction="10000"/>
          </a:bodyPr>
          <a:lstStyle/>
          <a:p>
            <a:r>
              <a:rPr lang="en-US" dirty="0"/>
              <a:t>Project </a:t>
            </a:r>
            <a:r>
              <a:rPr lang="sl-SI" dirty="0" err="1" smtClean="0"/>
              <a:t>basic</a:t>
            </a:r>
            <a:r>
              <a:rPr lang="sl-SI" dirty="0" smtClean="0"/>
              <a:t> </a:t>
            </a:r>
            <a:r>
              <a:rPr lang="sl-SI" dirty="0" err="1" smtClean="0"/>
              <a:t>metadata</a:t>
            </a:r>
            <a:r>
              <a:rPr lang="sl-SI" dirty="0" smtClean="0"/>
              <a:t> </a:t>
            </a:r>
            <a:r>
              <a:rPr lang="sl-SI" dirty="0" err="1" smtClean="0"/>
              <a:t>and</a:t>
            </a:r>
            <a:r>
              <a:rPr lang="sl-SI" dirty="0" smtClean="0"/>
              <a:t> </a:t>
            </a:r>
            <a:r>
              <a:rPr lang="sl-SI" dirty="0" err="1" smtClean="0"/>
              <a:t>description</a:t>
            </a:r>
            <a:r>
              <a:rPr lang="en-US" dirty="0" smtClean="0"/>
              <a:t>.</a:t>
            </a:r>
            <a:endParaRPr lang="sl-SI" dirty="0" smtClean="0"/>
          </a:p>
          <a:p>
            <a:r>
              <a:rPr lang="en-US" dirty="0" smtClean="0"/>
              <a:t>What </a:t>
            </a:r>
            <a:r>
              <a:rPr lang="en-US" dirty="0"/>
              <a:t>research data will you collect or generate</a:t>
            </a:r>
            <a:r>
              <a:rPr lang="en-US" dirty="0" smtClean="0"/>
              <a:t>?</a:t>
            </a:r>
            <a:endParaRPr lang="sl-SI" dirty="0" smtClean="0"/>
          </a:p>
          <a:p>
            <a:r>
              <a:rPr lang="en-US" dirty="0" smtClean="0"/>
              <a:t>How </a:t>
            </a:r>
            <a:r>
              <a:rPr lang="en-US" dirty="0"/>
              <a:t>will the research data be collected or generated</a:t>
            </a:r>
            <a:r>
              <a:rPr lang="en-US" dirty="0" smtClean="0"/>
              <a:t>?</a:t>
            </a:r>
            <a:endParaRPr lang="sl-SI" dirty="0" smtClean="0"/>
          </a:p>
          <a:p>
            <a:r>
              <a:rPr lang="en-US" dirty="0" smtClean="0"/>
              <a:t>What </a:t>
            </a:r>
            <a:r>
              <a:rPr lang="en-US" dirty="0"/>
              <a:t>documentation will adequately describe your research data</a:t>
            </a:r>
            <a:r>
              <a:rPr lang="en-US" dirty="0" smtClean="0"/>
              <a:t>?</a:t>
            </a:r>
            <a:endParaRPr lang="sl-SI" dirty="0" smtClean="0"/>
          </a:p>
          <a:p>
            <a:r>
              <a:rPr lang="en-US" dirty="0" smtClean="0"/>
              <a:t>Choice </a:t>
            </a:r>
            <a:r>
              <a:rPr lang="en-US" dirty="0"/>
              <a:t>of metadata and data standard</a:t>
            </a:r>
            <a:r>
              <a:rPr lang="en-US" dirty="0" smtClean="0"/>
              <a:t>.</a:t>
            </a:r>
            <a:endParaRPr lang="sl-SI" dirty="0" smtClean="0"/>
          </a:p>
          <a:p>
            <a:r>
              <a:rPr lang="en-US" dirty="0" smtClean="0"/>
              <a:t>How </a:t>
            </a:r>
            <a:r>
              <a:rPr lang="en-US" dirty="0"/>
              <a:t>will you address ethical issues</a:t>
            </a:r>
            <a:r>
              <a:rPr lang="en-US" dirty="0" smtClean="0"/>
              <a:t>?</a:t>
            </a:r>
            <a:endParaRPr lang="sl-SI" dirty="0" smtClean="0"/>
          </a:p>
          <a:p>
            <a:r>
              <a:rPr lang="en-US" dirty="0" smtClean="0"/>
              <a:t>How </a:t>
            </a:r>
            <a:r>
              <a:rPr lang="en-US" dirty="0"/>
              <a:t>will you deal with copyright and intellectual property rights (IP/IPR) issues</a:t>
            </a:r>
            <a:r>
              <a:rPr lang="en-US" dirty="0" smtClean="0"/>
              <a:t>?</a:t>
            </a:r>
            <a:endParaRPr lang="sl-SI" dirty="0" smtClean="0"/>
          </a:p>
          <a:p>
            <a:r>
              <a:rPr lang="en-US" dirty="0" smtClean="0"/>
              <a:t>How </a:t>
            </a:r>
            <a:r>
              <a:rPr lang="en-US" dirty="0"/>
              <a:t>will research data be stored and backed up during the research</a:t>
            </a:r>
            <a:r>
              <a:rPr lang="en-US" dirty="0" smtClean="0"/>
              <a:t>?</a:t>
            </a:r>
            <a:endParaRPr lang="sl-SI" dirty="0" smtClean="0"/>
          </a:p>
          <a:p>
            <a:r>
              <a:rPr lang="en-US" dirty="0" smtClean="0"/>
              <a:t>How </a:t>
            </a:r>
            <a:r>
              <a:rPr lang="en-US" dirty="0"/>
              <a:t>will you manage access and ensure the security of research data?</a:t>
            </a:r>
            <a:endParaRPr lang="sl-SI" b="1" dirty="0"/>
          </a:p>
          <a:p>
            <a:endParaRPr lang="sl-SI" dirty="0"/>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20377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err="1"/>
              <a:t>Learning</a:t>
            </a:r>
            <a:r>
              <a:rPr lang="sl-SI" dirty="0"/>
              <a:t> </a:t>
            </a:r>
            <a:r>
              <a:rPr lang="sl-SI" dirty="0" err="1"/>
              <a:t>objectives</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p:txBody>
          <a:bodyPr>
            <a:normAutofit/>
          </a:bodyPr>
          <a:lstStyle/>
          <a:p>
            <a:r>
              <a:rPr lang="sl-SI" dirty="0" err="1" smtClean="0"/>
              <a:t>Openscience</a:t>
            </a:r>
            <a:endParaRPr lang="sl-SI" dirty="0"/>
          </a:p>
          <a:p>
            <a:r>
              <a:rPr lang="sl-SI" dirty="0"/>
              <a:t>FAIR Open data</a:t>
            </a:r>
          </a:p>
          <a:p>
            <a:r>
              <a:rPr lang="sl-SI" dirty="0"/>
              <a:t>Open data management</a:t>
            </a:r>
          </a:p>
          <a:p>
            <a:r>
              <a:rPr lang="sl-SI" dirty="0" err="1"/>
              <a:t>Licensing</a:t>
            </a:r>
            <a:r>
              <a:rPr lang="sl-SI" dirty="0"/>
              <a:t> </a:t>
            </a:r>
            <a:r>
              <a:rPr lang="sl-SI" dirty="0" err="1"/>
              <a:t>of</a:t>
            </a:r>
            <a:r>
              <a:rPr lang="sl-SI" dirty="0"/>
              <a:t> open data</a:t>
            </a:r>
          </a:p>
          <a:p>
            <a:r>
              <a:rPr lang="sl-SI" dirty="0" err="1"/>
              <a:t>Ethics</a:t>
            </a:r>
            <a:r>
              <a:rPr lang="sl-SI" dirty="0"/>
              <a:t>  </a:t>
            </a:r>
            <a:r>
              <a:rPr lang="sl-SI" dirty="0" err="1"/>
              <a:t>issues</a:t>
            </a:r>
            <a:endParaRPr lang="sl-SI" dirty="0"/>
          </a:p>
          <a:p>
            <a:r>
              <a:rPr lang="sl-SI" dirty="0" err="1" smtClean="0"/>
              <a:t>Slovenian</a:t>
            </a:r>
            <a:r>
              <a:rPr lang="sl-SI" dirty="0" smtClean="0"/>
              <a:t> </a:t>
            </a:r>
            <a:r>
              <a:rPr lang="sl-SI" dirty="0"/>
              <a:t>Open </a:t>
            </a:r>
            <a:r>
              <a:rPr lang="sl-SI" dirty="0" err="1"/>
              <a:t>access</a:t>
            </a:r>
            <a:r>
              <a:rPr lang="sl-SI" dirty="0"/>
              <a:t> </a:t>
            </a:r>
            <a:r>
              <a:rPr lang="sl-SI" dirty="0" err="1" smtClean="0"/>
              <a:t>infrastructure</a:t>
            </a:r>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3061962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a:t>What the research data management plan should </a:t>
            </a:r>
            <a:r>
              <a:rPr lang="en-US" dirty="0" smtClean="0"/>
              <a:t>contain</a:t>
            </a:r>
            <a:r>
              <a:rPr lang="sl-SI" dirty="0"/>
              <a:t>  - </a:t>
            </a:r>
            <a:r>
              <a:rPr lang="sl-SI" dirty="0" err="1"/>
              <a:t>continued</a:t>
            </a:r>
            <a:r>
              <a:rPr lang="sl-SI" dirty="0"/>
              <a:t>?</a:t>
            </a:r>
            <a:endParaRPr lang="sl-SI" dirty="0">
              <a:solidFill>
                <a:schemeClr val="accent1">
                  <a:lumMod val="75000"/>
                </a:schemeClr>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normAutofit fontScale="92500" lnSpcReduction="20000"/>
          </a:bodyPr>
          <a:lstStyle/>
          <a:p>
            <a:r>
              <a:rPr lang="en-US" dirty="0"/>
              <a:t>What research data has long-term value and should be stored, shared and/or preserved? </a:t>
            </a:r>
            <a:endParaRPr lang="sl-SI" dirty="0" smtClean="0"/>
          </a:p>
          <a:p>
            <a:r>
              <a:rPr lang="en-US" dirty="0" smtClean="0"/>
              <a:t>Choosing </a:t>
            </a:r>
            <a:r>
              <a:rPr lang="en-US" dirty="0"/>
              <a:t>an appropriate repository or data archive</a:t>
            </a:r>
            <a:r>
              <a:rPr lang="en-US" dirty="0" smtClean="0"/>
              <a:t>.</a:t>
            </a:r>
            <a:endParaRPr lang="sl-SI" dirty="0" smtClean="0"/>
          </a:p>
          <a:p>
            <a:r>
              <a:rPr lang="en-US" dirty="0" smtClean="0"/>
              <a:t>How </a:t>
            </a:r>
            <a:r>
              <a:rPr lang="en-US" dirty="0"/>
              <a:t>will you share the research data</a:t>
            </a:r>
            <a:r>
              <a:rPr lang="en-US" dirty="0" smtClean="0"/>
              <a:t>?</a:t>
            </a:r>
            <a:endParaRPr lang="sl-SI" dirty="0" smtClean="0"/>
          </a:p>
          <a:p>
            <a:r>
              <a:rPr lang="en-US" dirty="0" smtClean="0"/>
              <a:t>Are </a:t>
            </a:r>
            <a:r>
              <a:rPr lang="en-US" dirty="0"/>
              <a:t>there any restrictions on sharing research data</a:t>
            </a:r>
            <a:r>
              <a:rPr lang="en-US" dirty="0" smtClean="0"/>
              <a:t>?</a:t>
            </a:r>
            <a:endParaRPr lang="sl-SI" dirty="0" smtClean="0"/>
          </a:p>
          <a:p>
            <a:r>
              <a:rPr lang="en-US" dirty="0" smtClean="0"/>
              <a:t>Who </a:t>
            </a:r>
            <a:r>
              <a:rPr lang="en-US" dirty="0"/>
              <a:t>will be responsible for handling the research data</a:t>
            </a:r>
            <a:r>
              <a:rPr lang="en-US" dirty="0" smtClean="0"/>
              <a:t>?</a:t>
            </a:r>
            <a:endParaRPr lang="sl-SI" dirty="0" smtClean="0"/>
          </a:p>
          <a:p>
            <a:r>
              <a:rPr lang="en-US" dirty="0" smtClean="0"/>
              <a:t>What </a:t>
            </a:r>
            <a:r>
              <a:rPr lang="en-US" dirty="0"/>
              <a:t>resources will you need to implement your plan</a:t>
            </a:r>
            <a:r>
              <a:rPr lang="en-US" dirty="0" smtClean="0"/>
              <a:t>?</a:t>
            </a:r>
            <a:endParaRPr lang="sl-SI" dirty="0" smtClean="0"/>
          </a:p>
          <a:p>
            <a:r>
              <a:rPr lang="en-US" dirty="0" smtClean="0"/>
              <a:t>How </a:t>
            </a:r>
            <a:r>
              <a:rPr lang="en-US" dirty="0"/>
              <a:t>will potential users find your research data</a:t>
            </a:r>
            <a:r>
              <a:rPr lang="en-US" dirty="0" smtClean="0"/>
              <a:t>?</a:t>
            </a:r>
            <a:endParaRPr lang="sl-SI" dirty="0" smtClean="0"/>
          </a:p>
          <a:p>
            <a:r>
              <a:rPr lang="en-US" dirty="0" smtClean="0"/>
              <a:t>How </a:t>
            </a:r>
            <a:r>
              <a:rPr lang="en-US" dirty="0"/>
              <a:t>to make research data openly available</a:t>
            </a:r>
            <a:r>
              <a:rPr lang="en-US" dirty="0" smtClean="0"/>
              <a:t>?</a:t>
            </a:r>
            <a:endParaRPr lang="sl-SI" dirty="0" smtClean="0"/>
          </a:p>
          <a:p>
            <a:r>
              <a:rPr lang="en-US" dirty="0" smtClean="0"/>
              <a:t>How </a:t>
            </a:r>
            <a:r>
              <a:rPr lang="en-US" dirty="0"/>
              <a:t>to make your research data interoperable</a:t>
            </a:r>
            <a:r>
              <a:rPr lang="en-US" dirty="0" smtClean="0"/>
              <a:t>?</a:t>
            </a:r>
            <a:endParaRPr lang="sl-SI" dirty="0" smtClean="0"/>
          </a:p>
          <a:p>
            <a:r>
              <a:rPr lang="en-US" dirty="0" smtClean="0"/>
              <a:t>How </a:t>
            </a:r>
            <a:r>
              <a:rPr lang="en-US" dirty="0"/>
              <a:t>to ensure reuse of research data.</a:t>
            </a:r>
            <a:endParaRPr lang="sl-SI" dirty="0"/>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49707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Sharing</a:t>
            </a:r>
            <a:r>
              <a:rPr lang="sl-SI" dirty="0"/>
              <a:t> </a:t>
            </a:r>
            <a:r>
              <a:rPr lang="sl-SI" dirty="0" err="1"/>
              <a:t>sensitive</a:t>
            </a:r>
            <a:r>
              <a:rPr lang="sl-SI" dirty="0"/>
              <a:t> </a:t>
            </a:r>
            <a:r>
              <a:rPr lang="sl-SI" dirty="0" smtClean="0"/>
              <a:t>data</a:t>
            </a:r>
            <a:endParaRPr lang="sl-SI" dirty="0"/>
          </a:p>
        </p:txBody>
      </p:sp>
      <p:sp>
        <p:nvSpPr>
          <p:cNvPr id="3" name="Označba mesta vsebine 2"/>
          <p:cNvSpPr>
            <a:spLocks noGrp="1"/>
          </p:cNvSpPr>
          <p:nvPr>
            <p:ph idx="1"/>
          </p:nvPr>
        </p:nvSpPr>
        <p:spPr>
          <a:xfrm>
            <a:off x="644237" y="1841361"/>
            <a:ext cx="9881912" cy="4200613"/>
          </a:xfrm>
        </p:spPr>
        <p:txBody>
          <a:bodyPr>
            <a:normAutofit fontScale="92500"/>
          </a:bodyPr>
          <a:lstStyle/>
          <a:p>
            <a:r>
              <a:rPr lang="en-US" dirty="0"/>
              <a:t>Sensitive data that contain potentially identifying information -- whether it be human subject data or other types of sensitive data -- will likely need to be modified prior to sharing these data with the public. It is important that these modifications are made in order to protect participant confidentiality, the location of endangered wildlife, or for other relevant reasons. However, </a:t>
            </a:r>
            <a:r>
              <a:rPr lang="en-US" b="1" dirty="0"/>
              <a:t>these modifications may affect the data to the point where reproducibility or additional subsequent research by others is no loner possible</a:t>
            </a:r>
            <a:r>
              <a:rPr lang="en-US" dirty="0"/>
              <a:t>. </a:t>
            </a:r>
            <a:endParaRPr lang="sl-SI" dirty="0" smtClean="0"/>
          </a:p>
          <a:p>
            <a:r>
              <a:rPr lang="en-US" dirty="0" smtClean="0"/>
              <a:t>You </a:t>
            </a:r>
            <a:r>
              <a:rPr lang="en-US" dirty="0"/>
              <a:t>might consider retaining multiple versions of the data: one that is suitable for public release, and one that is suitable for further research but that is available on a highly restricted basis</a:t>
            </a:r>
            <a:r>
              <a:rPr lang="en-US" dirty="0" smtClean="0"/>
              <a:t>.</a:t>
            </a:r>
            <a:endParaRPr lang="en-US"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74965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Types</a:t>
            </a:r>
            <a:r>
              <a:rPr lang="sl-SI" dirty="0"/>
              <a:t> </a:t>
            </a:r>
            <a:r>
              <a:rPr lang="sl-SI" dirty="0" err="1"/>
              <a:t>of</a:t>
            </a:r>
            <a:r>
              <a:rPr lang="sl-SI" dirty="0"/>
              <a:t> </a:t>
            </a:r>
            <a:r>
              <a:rPr lang="sl-SI" dirty="0" err="1"/>
              <a:t>identifying</a:t>
            </a:r>
            <a:r>
              <a:rPr lang="sl-SI" dirty="0"/>
              <a:t> </a:t>
            </a:r>
            <a:r>
              <a:rPr lang="sl-SI" dirty="0" err="1" smtClean="0"/>
              <a:t>information</a:t>
            </a:r>
            <a:endParaRPr lang="sl-SI" dirty="0"/>
          </a:p>
        </p:txBody>
      </p:sp>
      <p:sp>
        <p:nvSpPr>
          <p:cNvPr id="3" name="Označba mesta vsebine 2"/>
          <p:cNvSpPr>
            <a:spLocks noGrp="1"/>
          </p:cNvSpPr>
          <p:nvPr>
            <p:ph idx="1"/>
          </p:nvPr>
        </p:nvSpPr>
        <p:spPr>
          <a:xfrm>
            <a:off x="384464" y="1690688"/>
            <a:ext cx="11232572" cy="4845193"/>
          </a:xfrm>
        </p:spPr>
        <p:txBody>
          <a:bodyPr>
            <a:normAutofit fontScale="85000" lnSpcReduction="20000"/>
          </a:bodyPr>
          <a:lstStyle/>
          <a:p>
            <a:r>
              <a:rPr lang="en-US" b="1" dirty="0"/>
              <a:t>Direct </a:t>
            </a:r>
            <a:r>
              <a:rPr lang="en-US" b="1" dirty="0" smtClean="0"/>
              <a:t>identifiers</a:t>
            </a:r>
            <a:r>
              <a:rPr lang="sl-SI" b="1" dirty="0" smtClean="0"/>
              <a:t>: </a:t>
            </a:r>
            <a:r>
              <a:rPr lang="en-US" dirty="0" smtClean="0"/>
              <a:t>These </a:t>
            </a:r>
            <a:r>
              <a:rPr lang="en-US" dirty="0"/>
              <a:t>data point directly to an individual and are typically removed from data sets before sharing with the </a:t>
            </a:r>
            <a:r>
              <a:rPr lang="en-US" dirty="0" smtClean="0"/>
              <a:t>public</a:t>
            </a:r>
            <a:r>
              <a:rPr lang="sl-SI" dirty="0" smtClean="0"/>
              <a:t>. </a:t>
            </a:r>
            <a:r>
              <a:rPr lang="en-US" dirty="0"/>
              <a:t>These may </a:t>
            </a:r>
            <a:r>
              <a:rPr lang="en-US" dirty="0" err="1" smtClean="0"/>
              <a:t>include:name</a:t>
            </a:r>
            <a:r>
              <a:rPr lang="sl-SI" dirty="0" smtClean="0"/>
              <a:t>, </a:t>
            </a:r>
            <a:r>
              <a:rPr lang="en-US" dirty="0" smtClean="0"/>
              <a:t>initials</a:t>
            </a:r>
            <a:r>
              <a:rPr lang="sl-SI" dirty="0" smtClean="0"/>
              <a:t>, </a:t>
            </a:r>
            <a:r>
              <a:rPr lang="en-US" dirty="0" smtClean="0"/>
              <a:t>mailing address</a:t>
            </a:r>
            <a:r>
              <a:rPr lang="sl-SI" dirty="0" smtClean="0"/>
              <a:t>, </a:t>
            </a:r>
            <a:r>
              <a:rPr lang="en-US" dirty="0" smtClean="0"/>
              <a:t>phone number</a:t>
            </a:r>
            <a:r>
              <a:rPr lang="sl-SI" dirty="0" smtClean="0"/>
              <a:t>, </a:t>
            </a:r>
            <a:r>
              <a:rPr lang="en-US" dirty="0" smtClean="0"/>
              <a:t>email address</a:t>
            </a:r>
            <a:r>
              <a:rPr lang="sl-SI" dirty="0" smtClean="0"/>
              <a:t>, </a:t>
            </a:r>
            <a:r>
              <a:rPr lang="en-US" dirty="0" smtClean="0"/>
              <a:t>unique </a:t>
            </a:r>
            <a:r>
              <a:rPr lang="en-US" dirty="0"/>
              <a:t>identifying numbers, like Social Security numbers or driver's license </a:t>
            </a:r>
            <a:r>
              <a:rPr lang="en-US" dirty="0" smtClean="0"/>
              <a:t>numbers</a:t>
            </a:r>
            <a:r>
              <a:rPr lang="sl-SI" dirty="0" smtClean="0"/>
              <a:t>, </a:t>
            </a:r>
            <a:r>
              <a:rPr lang="en-US" dirty="0" smtClean="0"/>
              <a:t>vehicle identifiers</a:t>
            </a:r>
            <a:r>
              <a:rPr lang="sl-SI" dirty="0" smtClean="0"/>
              <a:t>, </a:t>
            </a:r>
            <a:r>
              <a:rPr lang="en-US" dirty="0" smtClean="0"/>
              <a:t>medical </a:t>
            </a:r>
            <a:r>
              <a:rPr lang="en-US" dirty="0"/>
              <a:t>device </a:t>
            </a:r>
            <a:r>
              <a:rPr lang="en-US" dirty="0" smtClean="0"/>
              <a:t>identifiers</a:t>
            </a:r>
            <a:r>
              <a:rPr lang="sl-SI" dirty="0" smtClean="0"/>
              <a:t>, </a:t>
            </a:r>
            <a:r>
              <a:rPr lang="en-US" dirty="0" smtClean="0"/>
              <a:t>web </a:t>
            </a:r>
            <a:r>
              <a:rPr lang="en-US" dirty="0"/>
              <a:t>or IP </a:t>
            </a:r>
            <a:r>
              <a:rPr lang="en-US" dirty="0" smtClean="0"/>
              <a:t>addresses</a:t>
            </a:r>
            <a:r>
              <a:rPr lang="sl-SI" dirty="0" smtClean="0"/>
              <a:t>, </a:t>
            </a:r>
            <a:r>
              <a:rPr lang="en-US" dirty="0" smtClean="0"/>
              <a:t>biometric data</a:t>
            </a:r>
            <a:r>
              <a:rPr lang="sl-SI" dirty="0" smtClean="0"/>
              <a:t>, </a:t>
            </a:r>
            <a:r>
              <a:rPr lang="en-US" dirty="0" smtClean="0"/>
              <a:t>photographs </a:t>
            </a:r>
            <a:r>
              <a:rPr lang="en-US" dirty="0"/>
              <a:t>of the </a:t>
            </a:r>
            <a:r>
              <a:rPr lang="en-US" dirty="0" smtClean="0"/>
              <a:t>person</a:t>
            </a:r>
            <a:r>
              <a:rPr lang="sl-SI" dirty="0" smtClean="0"/>
              <a:t>, </a:t>
            </a:r>
            <a:r>
              <a:rPr lang="en-US" dirty="0" smtClean="0"/>
              <a:t>audio recordings</a:t>
            </a:r>
            <a:r>
              <a:rPr lang="sl-SI" dirty="0" smtClean="0"/>
              <a:t>, </a:t>
            </a:r>
            <a:r>
              <a:rPr lang="en-US" dirty="0" smtClean="0"/>
              <a:t>names </a:t>
            </a:r>
            <a:r>
              <a:rPr lang="en-US" dirty="0"/>
              <a:t>of </a:t>
            </a:r>
            <a:r>
              <a:rPr lang="en-US" dirty="0" smtClean="0"/>
              <a:t>relatives</a:t>
            </a:r>
            <a:r>
              <a:rPr lang="sl-SI" dirty="0" smtClean="0"/>
              <a:t>, </a:t>
            </a:r>
            <a:r>
              <a:rPr lang="en-US" dirty="0" smtClean="0"/>
              <a:t>dates </a:t>
            </a:r>
            <a:r>
              <a:rPr lang="en-US" dirty="0"/>
              <a:t>specific to individual, like date of birth, marriage, etc</a:t>
            </a:r>
            <a:r>
              <a:rPr lang="en-US" dirty="0" smtClean="0"/>
              <a:t>.</a:t>
            </a:r>
            <a:endParaRPr lang="sl-SI" dirty="0" smtClean="0"/>
          </a:p>
          <a:p>
            <a:r>
              <a:rPr lang="en-US" b="1" dirty="0"/>
              <a:t>Indirect </a:t>
            </a:r>
            <a:r>
              <a:rPr lang="en-US" b="1" dirty="0" smtClean="0"/>
              <a:t>identifiers</a:t>
            </a:r>
            <a:r>
              <a:rPr lang="sl-SI" b="1" dirty="0" smtClean="0"/>
              <a:t>: </a:t>
            </a:r>
            <a:r>
              <a:rPr lang="en-US" dirty="0" smtClean="0"/>
              <a:t>These </a:t>
            </a:r>
            <a:r>
              <a:rPr lang="en-US" dirty="0"/>
              <a:t>may seem harmless on their own, but can point to an individual when combined with other data. It has been recommended </a:t>
            </a:r>
            <a:r>
              <a:rPr lang="en-US" dirty="0" smtClean="0"/>
              <a:t>that </a:t>
            </a:r>
            <a:r>
              <a:rPr lang="en-US" dirty="0"/>
              <a:t>datasets containing three or more indirect identifiers should be reviewed by an independent researcher or ethics committee to evaluate identification risk. Any indirect information not needed for the analysis should be removed. It may be reasonable to supply some of these types of data in aggregated form (like ranges of annual incomes instead of exact numbers</a:t>
            </a:r>
            <a:r>
              <a:rPr lang="en-US" dirty="0" smtClean="0"/>
              <a:t>).</a:t>
            </a:r>
            <a:r>
              <a:rPr lang="sl-SI" dirty="0" smtClean="0"/>
              <a:t> </a:t>
            </a:r>
            <a:r>
              <a:rPr lang="en-US" dirty="0"/>
              <a:t>Indirect identifiers may </a:t>
            </a:r>
            <a:r>
              <a:rPr lang="en-US" dirty="0" smtClean="0"/>
              <a:t>include:</a:t>
            </a:r>
            <a:r>
              <a:rPr lang="sl-SI" dirty="0" smtClean="0"/>
              <a:t> </a:t>
            </a:r>
            <a:r>
              <a:rPr lang="en-US" dirty="0" smtClean="0"/>
              <a:t>place </a:t>
            </a:r>
            <a:r>
              <a:rPr lang="en-US" dirty="0"/>
              <a:t>of medical treatment or doctor's </a:t>
            </a:r>
            <a:r>
              <a:rPr lang="en-US" dirty="0" smtClean="0"/>
              <a:t>name</a:t>
            </a:r>
            <a:r>
              <a:rPr lang="sl-SI" dirty="0" smtClean="0"/>
              <a:t>,</a:t>
            </a:r>
            <a:r>
              <a:rPr lang="sl-SI" dirty="0"/>
              <a:t> </a:t>
            </a:r>
            <a:r>
              <a:rPr lang="en-US" dirty="0" smtClean="0"/>
              <a:t>gender</a:t>
            </a:r>
            <a:r>
              <a:rPr lang="sl-SI" dirty="0" smtClean="0"/>
              <a:t>, </a:t>
            </a:r>
            <a:r>
              <a:rPr lang="en-US" dirty="0" smtClean="0"/>
              <a:t>rare </a:t>
            </a:r>
            <a:r>
              <a:rPr lang="en-US" dirty="0"/>
              <a:t>disease or </a:t>
            </a:r>
            <a:r>
              <a:rPr lang="en-US" dirty="0" smtClean="0"/>
              <a:t>treatment</a:t>
            </a:r>
            <a:r>
              <a:rPr lang="sl-SI" dirty="0" smtClean="0"/>
              <a:t>, </a:t>
            </a:r>
            <a:r>
              <a:rPr lang="en-US" dirty="0" smtClean="0"/>
              <a:t>sensitive </a:t>
            </a:r>
            <a:r>
              <a:rPr lang="en-US" dirty="0"/>
              <a:t>data like illicit drug use or other "risky </a:t>
            </a:r>
            <a:r>
              <a:rPr lang="en-US" dirty="0" smtClean="0"/>
              <a:t>behaviors„</a:t>
            </a:r>
            <a:r>
              <a:rPr lang="sl-SI" dirty="0" smtClean="0"/>
              <a:t>, </a:t>
            </a:r>
            <a:r>
              <a:rPr lang="en-US" dirty="0" smtClean="0"/>
              <a:t>place </a:t>
            </a:r>
            <a:r>
              <a:rPr lang="en-US" dirty="0"/>
              <a:t>of </a:t>
            </a:r>
            <a:r>
              <a:rPr lang="en-US" dirty="0" smtClean="0"/>
              <a:t>birth</a:t>
            </a:r>
            <a:r>
              <a:rPr lang="sl-SI" dirty="0" smtClean="0"/>
              <a:t>, </a:t>
            </a:r>
            <a:r>
              <a:rPr lang="en-US" dirty="0" smtClean="0"/>
              <a:t>socioeconomic </a:t>
            </a:r>
            <a:r>
              <a:rPr lang="en-US" dirty="0"/>
              <a:t>data, like workplace, occupation, annual income, education, </a:t>
            </a:r>
            <a:r>
              <a:rPr lang="en-US" dirty="0" err="1" smtClean="0"/>
              <a:t>etc</a:t>
            </a:r>
            <a:r>
              <a:rPr lang="sl-SI" dirty="0" smtClean="0"/>
              <a:t>, </a:t>
            </a:r>
            <a:r>
              <a:rPr lang="en-US" dirty="0" smtClean="0"/>
              <a:t>general </a:t>
            </a:r>
            <a:r>
              <a:rPr lang="en-US" dirty="0"/>
              <a:t>geographic indicators, like postal code of </a:t>
            </a:r>
            <a:r>
              <a:rPr lang="en-US" dirty="0" smtClean="0"/>
              <a:t>residence</a:t>
            </a:r>
            <a:r>
              <a:rPr lang="sl-SI" dirty="0" smtClean="0"/>
              <a:t>, </a:t>
            </a:r>
            <a:r>
              <a:rPr lang="en-US" dirty="0" smtClean="0"/>
              <a:t>household </a:t>
            </a:r>
            <a:r>
              <a:rPr lang="en-US" dirty="0"/>
              <a:t>and family </a:t>
            </a:r>
            <a:r>
              <a:rPr lang="en-US" dirty="0" smtClean="0"/>
              <a:t>composition</a:t>
            </a:r>
            <a:r>
              <a:rPr lang="sl-SI" dirty="0" smtClean="0"/>
              <a:t>, </a:t>
            </a:r>
            <a:r>
              <a:rPr lang="en-US" dirty="0" smtClean="0"/>
              <a:t>ethnicity</a:t>
            </a:r>
            <a:r>
              <a:rPr lang="sl-SI" dirty="0" smtClean="0"/>
              <a:t>. </a:t>
            </a:r>
            <a:r>
              <a:rPr lang="en-US" dirty="0" smtClean="0"/>
              <a:t>birth </a:t>
            </a:r>
            <a:r>
              <a:rPr lang="en-US" dirty="0"/>
              <a:t>year or </a:t>
            </a:r>
            <a:r>
              <a:rPr lang="en-US" dirty="0" smtClean="0"/>
              <a:t>age</a:t>
            </a:r>
            <a:r>
              <a:rPr lang="sl-SI" dirty="0" smtClean="0"/>
              <a:t>, </a:t>
            </a:r>
            <a:r>
              <a:rPr lang="en-US" dirty="0" smtClean="0"/>
              <a:t>verbatim </a:t>
            </a:r>
            <a:r>
              <a:rPr lang="en-US" dirty="0"/>
              <a:t>responses or transcripts</a:t>
            </a:r>
          </a:p>
          <a:p>
            <a:endParaRPr lang="en-US" dirty="0"/>
          </a:p>
          <a:p>
            <a:endParaRPr lang="en-US" dirty="0"/>
          </a:p>
          <a:p>
            <a:endParaRPr lang="en-US" dirty="0"/>
          </a:p>
          <a:p>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534650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Techniques</a:t>
            </a:r>
            <a:r>
              <a:rPr lang="sl-SI" dirty="0" smtClean="0"/>
              <a:t> </a:t>
            </a:r>
            <a:r>
              <a:rPr lang="sl-SI" dirty="0" err="1"/>
              <a:t>for</a:t>
            </a:r>
            <a:r>
              <a:rPr lang="sl-SI" dirty="0"/>
              <a:t> data </a:t>
            </a:r>
            <a:r>
              <a:rPr lang="sl-SI" dirty="0" err="1"/>
              <a:t>desensitization</a:t>
            </a:r>
            <a:endParaRPr lang="sl-SI" dirty="0"/>
          </a:p>
        </p:txBody>
      </p:sp>
      <p:sp>
        <p:nvSpPr>
          <p:cNvPr id="3" name="Označba mesta vsebine 2"/>
          <p:cNvSpPr>
            <a:spLocks noGrp="1"/>
          </p:cNvSpPr>
          <p:nvPr>
            <p:ph idx="1"/>
          </p:nvPr>
        </p:nvSpPr>
        <p:spPr>
          <a:xfrm>
            <a:off x="594360" y="1543051"/>
            <a:ext cx="11441430" cy="5178424"/>
          </a:xfrm>
        </p:spPr>
        <p:txBody>
          <a:bodyPr>
            <a:normAutofit fontScale="62500" lnSpcReduction="20000"/>
          </a:bodyPr>
          <a:lstStyle/>
          <a:p>
            <a:pPr lvl="0"/>
            <a:r>
              <a:rPr lang="sl-SI" b="1" dirty="0"/>
              <a:t>Data </a:t>
            </a:r>
            <a:r>
              <a:rPr lang="sl-SI" b="1" dirty="0" err="1"/>
              <a:t>Masking</a:t>
            </a:r>
            <a:r>
              <a:rPr lang="sl-SI" b="1" dirty="0"/>
              <a:t>: </a:t>
            </a:r>
            <a:r>
              <a:rPr lang="sl-SI" dirty="0" err="1"/>
              <a:t>This</a:t>
            </a:r>
            <a:r>
              <a:rPr lang="sl-SI" dirty="0"/>
              <a:t> </a:t>
            </a:r>
            <a:r>
              <a:rPr lang="sl-SI" dirty="0" err="1"/>
              <a:t>technique</a:t>
            </a:r>
            <a:r>
              <a:rPr lang="sl-SI" dirty="0"/>
              <a:t> </a:t>
            </a:r>
            <a:r>
              <a:rPr lang="sl-SI" dirty="0" err="1"/>
              <a:t>involves</a:t>
            </a:r>
            <a:r>
              <a:rPr lang="sl-SI" dirty="0"/>
              <a:t> </a:t>
            </a:r>
            <a:r>
              <a:rPr lang="sl-SI" dirty="0" err="1"/>
              <a:t>hiding</a:t>
            </a:r>
            <a:r>
              <a:rPr lang="sl-SI" dirty="0"/>
              <a:t> </a:t>
            </a:r>
            <a:r>
              <a:rPr lang="sl-SI" dirty="0" err="1"/>
              <a:t>sensitive</a:t>
            </a:r>
            <a:r>
              <a:rPr lang="sl-SI" dirty="0"/>
              <a:t> data </a:t>
            </a:r>
            <a:r>
              <a:rPr lang="sl-SI" dirty="0" err="1"/>
              <a:t>by</a:t>
            </a:r>
            <a:r>
              <a:rPr lang="sl-SI" dirty="0"/>
              <a:t> </a:t>
            </a:r>
            <a:r>
              <a:rPr lang="sl-SI" dirty="0" err="1"/>
              <a:t>replacing</a:t>
            </a:r>
            <a:r>
              <a:rPr lang="sl-SI" dirty="0"/>
              <a:t> it </a:t>
            </a:r>
            <a:r>
              <a:rPr lang="sl-SI" dirty="0" err="1"/>
              <a:t>with</a:t>
            </a:r>
            <a:r>
              <a:rPr lang="sl-SI" dirty="0"/>
              <a:t> non-</a:t>
            </a:r>
            <a:r>
              <a:rPr lang="sl-SI" dirty="0" err="1"/>
              <a:t>sensitive</a:t>
            </a:r>
            <a:r>
              <a:rPr lang="sl-SI" dirty="0"/>
              <a:t> </a:t>
            </a:r>
            <a:r>
              <a:rPr lang="sl-SI" dirty="0" err="1"/>
              <a:t>information</a:t>
            </a:r>
            <a:r>
              <a:rPr lang="sl-SI" dirty="0"/>
              <a:t>, </a:t>
            </a:r>
            <a:r>
              <a:rPr lang="sl-SI" dirty="0" err="1"/>
              <a:t>such</a:t>
            </a:r>
            <a:r>
              <a:rPr lang="sl-SI" dirty="0"/>
              <a:t> as a </a:t>
            </a:r>
            <a:r>
              <a:rPr lang="sl-SI" dirty="0" err="1"/>
              <a:t>random</a:t>
            </a:r>
            <a:r>
              <a:rPr lang="sl-SI" dirty="0"/>
              <a:t> </a:t>
            </a:r>
            <a:r>
              <a:rPr lang="sl-SI" dirty="0" err="1"/>
              <a:t>string</a:t>
            </a:r>
            <a:r>
              <a:rPr lang="sl-SI" dirty="0"/>
              <a:t> </a:t>
            </a:r>
            <a:r>
              <a:rPr lang="sl-SI" dirty="0" err="1"/>
              <a:t>of</a:t>
            </a:r>
            <a:r>
              <a:rPr lang="sl-SI" dirty="0"/>
              <a:t> </a:t>
            </a:r>
            <a:r>
              <a:rPr lang="sl-SI" dirty="0" err="1"/>
              <a:t>characters</a:t>
            </a:r>
            <a:r>
              <a:rPr lang="sl-SI" dirty="0"/>
              <a:t>. </a:t>
            </a:r>
            <a:r>
              <a:rPr lang="sl-SI" dirty="0" err="1"/>
              <a:t>This</a:t>
            </a:r>
            <a:r>
              <a:rPr lang="sl-SI" dirty="0"/>
              <a:t> </a:t>
            </a:r>
            <a:r>
              <a:rPr lang="sl-SI" dirty="0" err="1"/>
              <a:t>can</a:t>
            </a:r>
            <a:r>
              <a:rPr lang="sl-SI" dirty="0"/>
              <a:t> be done </a:t>
            </a:r>
            <a:r>
              <a:rPr lang="sl-SI" dirty="0" err="1"/>
              <a:t>for</a:t>
            </a:r>
            <a:r>
              <a:rPr lang="sl-SI" dirty="0"/>
              <a:t> </a:t>
            </a:r>
            <a:r>
              <a:rPr lang="sl-SI" dirty="0" err="1"/>
              <a:t>specific</a:t>
            </a:r>
            <a:r>
              <a:rPr lang="sl-SI" dirty="0"/>
              <a:t> </a:t>
            </a:r>
            <a:r>
              <a:rPr lang="sl-SI" dirty="0" err="1"/>
              <a:t>fields</a:t>
            </a:r>
            <a:r>
              <a:rPr lang="sl-SI" dirty="0"/>
              <a:t> </a:t>
            </a:r>
            <a:r>
              <a:rPr lang="sl-SI" dirty="0" err="1"/>
              <a:t>or</a:t>
            </a:r>
            <a:r>
              <a:rPr lang="sl-SI" dirty="0"/>
              <a:t> </a:t>
            </a:r>
            <a:r>
              <a:rPr lang="sl-SI" dirty="0" err="1"/>
              <a:t>for</a:t>
            </a:r>
            <a:r>
              <a:rPr lang="sl-SI" dirty="0"/>
              <a:t> </a:t>
            </a:r>
            <a:r>
              <a:rPr lang="sl-SI" dirty="0" err="1"/>
              <a:t>an</a:t>
            </a:r>
            <a:r>
              <a:rPr lang="sl-SI" dirty="0"/>
              <a:t> </a:t>
            </a:r>
            <a:r>
              <a:rPr lang="sl-SI" dirty="0" err="1"/>
              <a:t>entire</a:t>
            </a:r>
            <a:r>
              <a:rPr lang="sl-SI" dirty="0"/>
              <a:t> </a:t>
            </a:r>
            <a:r>
              <a:rPr lang="sl-SI" dirty="0" err="1"/>
              <a:t>dataset</a:t>
            </a:r>
            <a:r>
              <a:rPr lang="sl-SI" dirty="0"/>
              <a:t>. </a:t>
            </a:r>
            <a:r>
              <a:rPr lang="sl-SI" dirty="0" err="1"/>
              <a:t>For</a:t>
            </a:r>
            <a:r>
              <a:rPr lang="sl-SI" dirty="0"/>
              <a:t> </a:t>
            </a:r>
            <a:r>
              <a:rPr lang="sl-SI" dirty="0" err="1"/>
              <a:t>example</a:t>
            </a:r>
            <a:r>
              <a:rPr lang="sl-SI" dirty="0"/>
              <a:t>, </a:t>
            </a:r>
            <a:r>
              <a:rPr lang="sl-SI" dirty="0" err="1"/>
              <a:t>credit</a:t>
            </a:r>
            <a:r>
              <a:rPr lang="sl-SI" dirty="0"/>
              <a:t> </a:t>
            </a:r>
            <a:r>
              <a:rPr lang="sl-SI" dirty="0" err="1"/>
              <a:t>card</a:t>
            </a:r>
            <a:r>
              <a:rPr lang="sl-SI" dirty="0"/>
              <a:t> </a:t>
            </a:r>
            <a:r>
              <a:rPr lang="sl-SI" dirty="0" err="1"/>
              <a:t>numbers</a:t>
            </a:r>
            <a:r>
              <a:rPr lang="sl-SI" dirty="0"/>
              <a:t> </a:t>
            </a:r>
            <a:r>
              <a:rPr lang="sl-SI" dirty="0" err="1"/>
              <a:t>can</a:t>
            </a:r>
            <a:r>
              <a:rPr lang="sl-SI" dirty="0"/>
              <a:t> be </a:t>
            </a:r>
            <a:r>
              <a:rPr lang="sl-SI" dirty="0" err="1"/>
              <a:t>masked</a:t>
            </a:r>
            <a:r>
              <a:rPr lang="sl-SI" dirty="0"/>
              <a:t> </a:t>
            </a:r>
            <a:r>
              <a:rPr lang="sl-SI" dirty="0" err="1"/>
              <a:t>by</a:t>
            </a:r>
            <a:r>
              <a:rPr lang="sl-SI" dirty="0"/>
              <a:t> </a:t>
            </a:r>
            <a:r>
              <a:rPr lang="sl-SI" dirty="0" err="1"/>
              <a:t>showing</a:t>
            </a:r>
            <a:r>
              <a:rPr lang="sl-SI" dirty="0"/>
              <a:t> </a:t>
            </a:r>
            <a:r>
              <a:rPr lang="sl-SI" dirty="0" err="1"/>
              <a:t>only</a:t>
            </a:r>
            <a:r>
              <a:rPr lang="sl-SI" dirty="0"/>
              <a:t> </a:t>
            </a:r>
            <a:r>
              <a:rPr lang="sl-SI" dirty="0" err="1"/>
              <a:t>the</a:t>
            </a:r>
            <a:r>
              <a:rPr lang="sl-SI" dirty="0"/>
              <a:t> last </a:t>
            </a:r>
            <a:r>
              <a:rPr lang="sl-SI" dirty="0" err="1"/>
              <a:t>four</a:t>
            </a:r>
            <a:r>
              <a:rPr lang="sl-SI" dirty="0"/>
              <a:t> </a:t>
            </a:r>
            <a:r>
              <a:rPr lang="sl-SI" dirty="0" err="1"/>
              <a:t>digits</a:t>
            </a:r>
            <a:r>
              <a:rPr lang="sl-SI" dirty="0"/>
              <a:t>.</a:t>
            </a:r>
          </a:p>
          <a:p>
            <a:r>
              <a:rPr lang="sl-SI" b="1" dirty="0"/>
              <a:t>Access </a:t>
            </a:r>
            <a:r>
              <a:rPr lang="sl-SI" b="1" dirty="0" err="1"/>
              <a:t>Control</a:t>
            </a:r>
            <a:r>
              <a:rPr lang="sl-SI" b="1" dirty="0"/>
              <a:t>: </a:t>
            </a:r>
            <a:r>
              <a:rPr lang="sl-SI" dirty="0"/>
              <a:t>Access </a:t>
            </a:r>
            <a:r>
              <a:rPr lang="sl-SI" dirty="0" err="1"/>
              <a:t>control</a:t>
            </a:r>
            <a:r>
              <a:rPr lang="sl-SI" dirty="0"/>
              <a:t> </a:t>
            </a:r>
            <a:r>
              <a:rPr lang="sl-SI" dirty="0" err="1"/>
              <a:t>involves</a:t>
            </a:r>
            <a:r>
              <a:rPr lang="sl-SI" dirty="0"/>
              <a:t> </a:t>
            </a:r>
            <a:r>
              <a:rPr lang="sl-SI" dirty="0" err="1"/>
              <a:t>limiting</a:t>
            </a:r>
            <a:r>
              <a:rPr lang="sl-SI" dirty="0"/>
              <a:t> </a:t>
            </a:r>
            <a:r>
              <a:rPr lang="sl-SI" dirty="0" err="1"/>
              <a:t>who</a:t>
            </a:r>
            <a:r>
              <a:rPr lang="sl-SI" dirty="0"/>
              <a:t> </a:t>
            </a:r>
            <a:r>
              <a:rPr lang="sl-SI" dirty="0" err="1"/>
              <a:t>can</a:t>
            </a:r>
            <a:r>
              <a:rPr lang="sl-SI" dirty="0"/>
              <a:t> </a:t>
            </a:r>
            <a:r>
              <a:rPr lang="sl-SI" dirty="0" err="1"/>
              <a:t>view</a:t>
            </a:r>
            <a:r>
              <a:rPr lang="sl-SI" dirty="0"/>
              <a:t> </a:t>
            </a:r>
            <a:r>
              <a:rPr lang="sl-SI" dirty="0" err="1"/>
              <a:t>or</a:t>
            </a:r>
            <a:r>
              <a:rPr lang="sl-SI" dirty="0"/>
              <a:t> </a:t>
            </a:r>
            <a:r>
              <a:rPr lang="sl-SI" dirty="0" err="1"/>
              <a:t>access</a:t>
            </a:r>
            <a:r>
              <a:rPr lang="sl-SI" dirty="0"/>
              <a:t> </a:t>
            </a:r>
            <a:r>
              <a:rPr lang="sl-SI" dirty="0" err="1"/>
              <a:t>sensitive</a:t>
            </a:r>
            <a:r>
              <a:rPr lang="sl-SI" dirty="0"/>
              <a:t> data. </a:t>
            </a:r>
            <a:r>
              <a:rPr lang="sl-SI" dirty="0" err="1"/>
              <a:t>This</a:t>
            </a:r>
            <a:r>
              <a:rPr lang="sl-SI" dirty="0"/>
              <a:t> </a:t>
            </a:r>
            <a:r>
              <a:rPr lang="sl-SI" dirty="0" err="1"/>
              <a:t>can</a:t>
            </a:r>
            <a:r>
              <a:rPr lang="sl-SI" dirty="0"/>
              <a:t> be done </a:t>
            </a:r>
            <a:r>
              <a:rPr lang="sl-SI" dirty="0" err="1"/>
              <a:t>through</a:t>
            </a:r>
            <a:r>
              <a:rPr lang="sl-SI" dirty="0"/>
              <a:t> </a:t>
            </a:r>
            <a:r>
              <a:rPr lang="sl-SI" dirty="0" err="1"/>
              <a:t>user</a:t>
            </a:r>
            <a:r>
              <a:rPr lang="sl-SI" dirty="0"/>
              <a:t> </a:t>
            </a:r>
            <a:r>
              <a:rPr lang="sl-SI" dirty="0" err="1"/>
              <a:t>authentication</a:t>
            </a:r>
            <a:r>
              <a:rPr lang="sl-SI" dirty="0"/>
              <a:t>, </a:t>
            </a:r>
            <a:r>
              <a:rPr lang="sl-SI" dirty="0" err="1"/>
              <a:t>permissions</a:t>
            </a:r>
            <a:r>
              <a:rPr lang="sl-SI" dirty="0"/>
              <a:t> management, </a:t>
            </a:r>
            <a:r>
              <a:rPr lang="sl-SI" dirty="0" err="1"/>
              <a:t>or</a:t>
            </a:r>
            <a:r>
              <a:rPr lang="sl-SI" dirty="0"/>
              <a:t> </a:t>
            </a:r>
            <a:r>
              <a:rPr lang="sl-SI" dirty="0" err="1"/>
              <a:t>other</a:t>
            </a:r>
            <a:r>
              <a:rPr lang="sl-SI" dirty="0"/>
              <a:t> </a:t>
            </a:r>
            <a:r>
              <a:rPr lang="sl-SI" dirty="0" err="1"/>
              <a:t>security</a:t>
            </a:r>
            <a:r>
              <a:rPr lang="sl-SI" dirty="0"/>
              <a:t> </a:t>
            </a:r>
            <a:r>
              <a:rPr lang="sl-SI" dirty="0" err="1"/>
              <a:t>measures</a:t>
            </a:r>
            <a:r>
              <a:rPr lang="sl-SI" dirty="0"/>
              <a:t>.</a:t>
            </a:r>
          </a:p>
          <a:p>
            <a:pPr lvl="0"/>
            <a:r>
              <a:rPr lang="sl-SI" b="1" dirty="0" smtClean="0"/>
              <a:t>Data </a:t>
            </a:r>
            <a:r>
              <a:rPr lang="sl-SI" b="1" dirty="0" err="1"/>
              <a:t>Encryption</a:t>
            </a:r>
            <a:r>
              <a:rPr lang="sl-SI" b="1" dirty="0"/>
              <a:t>: </a:t>
            </a:r>
            <a:r>
              <a:rPr lang="sl-SI" dirty="0" err="1"/>
              <a:t>This</a:t>
            </a:r>
            <a:r>
              <a:rPr lang="sl-SI" dirty="0"/>
              <a:t> </a:t>
            </a:r>
            <a:r>
              <a:rPr lang="sl-SI" dirty="0" err="1"/>
              <a:t>technique</a:t>
            </a:r>
            <a:r>
              <a:rPr lang="sl-SI" dirty="0"/>
              <a:t> </a:t>
            </a:r>
            <a:r>
              <a:rPr lang="sl-SI" dirty="0" err="1"/>
              <a:t>involves</a:t>
            </a:r>
            <a:r>
              <a:rPr lang="sl-SI" dirty="0"/>
              <a:t> </a:t>
            </a:r>
            <a:r>
              <a:rPr lang="sl-SI" dirty="0" err="1"/>
              <a:t>converting</a:t>
            </a:r>
            <a:r>
              <a:rPr lang="sl-SI" dirty="0"/>
              <a:t> data </a:t>
            </a:r>
            <a:r>
              <a:rPr lang="sl-SI" dirty="0" err="1"/>
              <a:t>into</a:t>
            </a:r>
            <a:r>
              <a:rPr lang="sl-SI" dirty="0"/>
              <a:t> a </a:t>
            </a:r>
            <a:r>
              <a:rPr lang="sl-SI" dirty="0" err="1"/>
              <a:t>code</a:t>
            </a:r>
            <a:r>
              <a:rPr lang="sl-SI" dirty="0"/>
              <a:t> </a:t>
            </a:r>
            <a:r>
              <a:rPr lang="sl-SI" dirty="0" err="1"/>
              <a:t>that</a:t>
            </a:r>
            <a:r>
              <a:rPr lang="sl-SI" dirty="0"/>
              <a:t> </a:t>
            </a:r>
            <a:r>
              <a:rPr lang="sl-SI" dirty="0" err="1"/>
              <a:t>can</a:t>
            </a:r>
            <a:r>
              <a:rPr lang="sl-SI" dirty="0"/>
              <a:t> </a:t>
            </a:r>
            <a:r>
              <a:rPr lang="sl-SI" dirty="0" err="1"/>
              <a:t>only</a:t>
            </a:r>
            <a:r>
              <a:rPr lang="sl-SI" dirty="0"/>
              <a:t> be </a:t>
            </a:r>
            <a:r>
              <a:rPr lang="sl-SI" dirty="0" err="1"/>
              <a:t>read</a:t>
            </a:r>
            <a:r>
              <a:rPr lang="sl-SI" dirty="0"/>
              <a:t> </a:t>
            </a:r>
            <a:r>
              <a:rPr lang="sl-SI" dirty="0" err="1"/>
              <a:t>with</a:t>
            </a:r>
            <a:r>
              <a:rPr lang="sl-SI" dirty="0"/>
              <a:t> a </a:t>
            </a:r>
            <a:r>
              <a:rPr lang="sl-SI" dirty="0" err="1"/>
              <a:t>key</a:t>
            </a:r>
            <a:r>
              <a:rPr lang="sl-SI" dirty="0"/>
              <a:t> </a:t>
            </a:r>
            <a:r>
              <a:rPr lang="sl-SI" dirty="0" err="1"/>
              <a:t>or</a:t>
            </a:r>
            <a:r>
              <a:rPr lang="sl-SI" dirty="0"/>
              <a:t> </a:t>
            </a:r>
            <a:r>
              <a:rPr lang="sl-SI" dirty="0" err="1"/>
              <a:t>password</a:t>
            </a:r>
            <a:r>
              <a:rPr lang="sl-SI" dirty="0"/>
              <a:t>. </a:t>
            </a:r>
            <a:r>
              <a:rPr lang="sl-SI" dirty="0" err="1"/>
              <a:t>This</a:t>
            </a:r>
            <a:r>
              <a:rPr lang="sl-SI" dirty="0"/>
              <a:t> </a:t>
            </a:r>
            <a:r>
              <a:rPr lang="sl-SI" dirty="0" err="1"/>
              <a:t>makes</a:t>
            </a:r>
            <a:r>
              <a:rPr lang="sl-SI" dirty="0"/>
              <a:t> </a:t>
            </a:r>
            <a:r>
              <a:rPr lang="sl-SI" dirty="0" err="1"/>
              <a:t>the</a:t>
            </a:r>
            <a:r>
              <a:rPr lang="sl-SI" dirty="0"/>
              <a:t> data </a:t>
            </a:r>
            <a:r>
              <a:rPr lang="sl-SI" dirty="0" err="1"/>
              <a:t>unreadable</a:t>
            </a:r>
            <a:r>
              <a:rPr lang="sl-SI" dirty="0"/>
              <a:t> to </a:t>
            </a:r>
            <a:r>
              <a:rPr lang="sl-SI" dirty="0" err="1"/>
              <a:t>anyone</a:t>
            </a:r>
            <a:r>
              <a:rPr lang="sl-SI" dirty="0"/>
              <a:t> </a:t>
            </a:r>
            <a:r>
              <a:rPr lang="sl-SI" dirty="0" err="1"/>
              <a:t>without</a:t>
            </a:r>
            <a:r>
              <a:rPr lang="sl-SI" dirty="0"/>
              <a:t> </a:t>
            </a:r>
            <a:r>
              <a:rPr lang="sl-SI" dirty="0" err="1"/>
              <a:t>the</a:t>
            </a:r>
            <a:r>
              <a:rPr lang="sl-SI" dirty="0"/>
              <a:t> </a:t>
            </a:r>
            <a:r>
              <a:rPr lang="sl-SI" dirty="0" err="1"/>
              <a:t>proper</a:t>
            </a:r>
            <a:r>
              <a:rPr lang="sl-SI" dirty="0"/>
              <a:t> </a:t>
            </a:r>
            <a:r>
              <a:rPr lang="sl-SI" dirty="0" err="1"/>
              <a:t>authorization</a:t>
            </a:r>
            <a:r>
              <a:rPr lang="sl-SI" dirty="0"/>
              <a:t>. </a:t>
            </a:r>
            <a:r>
              <a:rPr lang="sl-SI" dirty="0" err="1"/>
              <a:t>Encryption</a:t>
            </a:r>
            <a:r>
              <a:rPr lang="sl-SI" dirty="0"/>
              <a:t> </a:t>
            </a:r>
            <a:r>
              <a:rPr lang="sl-SI" dirty="0" err="1"/>
              <a:t>can</a:t>
            </a:r>
            <a:r>
              <a:rPr lang="sl-SI" dirty="0"/>
              <a:t> be </a:t>
            </a:r>
            <a:r>
              <a:rPr lang="sl-SI" dirty="0" err="1"/>
              <a:t>applied</a:t>
            </a:r>
            <a:r>
              <a:rPr lang="sl-SI" dirty="0"/>
              <a:t> to </a:t>
            </a:r>
            <a:r>
              <a:rPr lang="sl-SI" dirty="0" err="1"/>
              <a:t>entire</a:t>
            </a:r>
            <a:r>
              <a:rPr lang="sl-SI" dirty="0"/>
              <a:t> </a:t>
            </a:r>
            <a:r>
              <a:rPr lang="sl-SI" dirty="0" err="1"/>
              <a:t>datasets</a:t>
            </a:r>
            <a:r>
              <a:rPr lang="sl-SI" dirty="0"/>
              <a:t> </a:t>
            </a:r>
            <a:r>
              <a:rPr lang="sl-SI" dirty="0" err="1"/>
              <a:t>or</a:t>
            </a:r>
            <a:r>
              <a:rPr lang="sl-SI" dirty="0"/>
              <a:t> </a:t>
            </a:r>
            <a:r>
              <a:rPr lang="sl-SI" dirty="0" err="1"/>
              <a:t>specific</a:t>
            </a:r>
            <a:r>
              <a:rPr lang="sl-SI" dirty="0"/>
              <a:t> </a:t>
            </a:r>
            <a:r>
              <a:rPr lang="sl-SI" dirty="0" err="1"/>
              <a:t>fields</a:t>
            </a:r>
            <a:r>
              <a:rPr lang="sl-SI" dirty="0"/>
              <a:t> </a:t>
            </a:r>
            <a:r>
              <a:rPr lang="sl-SI" dirty="0" err="1"/>
              <a:t>containing</a:t>
            </a:r>
            <a:r>
              <a:rPr lang="sl-SI" dirty="0"/>
              <a:t> </a:t>
            </a:r>
            <a:r>
              <a:rPr lang="sl-SI" dirty="0" err="1"/>
              <a:t>sensitive</a:t>
            </a:r>
            <a:r>
              <a:rPr lang="sl-SI" dirty="0"/>
              <a:t> </a:t>
            </a:r>
            <a:r>
              <a:rPr lang="sl-SI" dirty="0" err="1"/>
              <a:t>information</a:t>
            </a:r>
            <a:r>
              <a:rPr lang="sl-SI" dirty="0"/>
              <a:t>.</a:t>
            </a:r>
          </a:p>
          <a:p>
            <a:pPr lvl="0"/>
            <a:r>
              <a:rPr lang="sl-SI" b="1" dirty="0"/>
              <a:t>Data </a:t>
            </a:r>
            <a:r>
              <a:rPr lang="sl-SI" b="1" dirty="0" err="1"/>
              <a:t>Perturbation</a:t>
            </a:r>
            <a:r>
              <a:rPr lang="sl-SI" b="1" dirty="0"/>
              <a:t>: </a:t>
            </a:r>
            <a:r>
              <a:rPr lang="sl-SI" dirty="0" err="1"/>
              <a:t>This</a:t>
            </a:r>
            <a:r>
              <a:rPr lang="sl-SI" dirty="0"/>
              <a:t> </a:t>
            </a:r>
            <a:r>
              <a:rPr lang="sl-SI" dirty="0" err="1"/>
              <a:t>technique</a:t>
            </a:r>
            <a:r>
              <a:rPr lang="sl-SI" dirty="0"/>
              <a:t> </a:t>
            </a:r>
            <a:r>
              <a:rPr lang="sl-SI" dirty="0" err="1"/>
              <a:t>involves</a:t>
            </a:r>
            <a:r>
              <a:rPr lang="sl-SI" dirty="0"/>
              <a:t> </a:t>
            </a:r>
            <a:r>
              <a:rPr lang="sl-SI" dirty="0" err="1"/>
              <a:t>modifying</a:t>
            </a:r>
            <a:r>
              <a:rPr lang="sl-SI" dirty="0"/>
              <a:t> </a:t>
            </a:r>
            <a:r>
              <a:rPr lang="sl-SI" dirty="0" err="1"/>
              <a:t>the</a:t>
            </a:r>
            <a:r>
              <a:rPr lang="sl-SI" dirty="0"/>
              <a:t> data to make it </a:t>
            </a:r>
            <a:r>
              <a:rPr lang="sl-SI" dirty="0" err="1"/>
              <a:t>less</a:t>
            </a:r>
            <a:r>
              <a:rPr lang="sl-SI" dirty="0"/>
              <a:t> </a:t>
            </a:r>
            <a:r>
              <a:rPr lang="sl-SI" dirty="0" err="1"/>
              <a:t>sensitive</a:t>
            </a:r>
            <a:r>
              <a:rPr lang="sl-SI" dirty="0"/>
              <a:t> </a:t>
            </a:r>
            <a:r>
              <a:rPr lang="sl-SI" dirty="0" err="1"/>
              <a:t>while</a:t>
            </a:r>
            <a:r>
              <a:rPr lang="sl-SI" dirty="0"/>
              <a:t> </a:t>
            </a:r>
            <a:r>
              <a:rPr lang="sl-SI" dirty="0" err="1"/>
              <a:t>still</a:t>
            </a:r>
            <a:r>
              <a:rPr lang="sl-SI" dirty="0"/>
              <a:t> </a:t>
            </a:r>
            <a:r>
              <a:rPr lang="sl-SI" dirty="0" err="1"/>
              <a:t>retaining</a:t>
            </a:r>
            <a:r>
              <a:rPr lang="sl-SI" dirty="0"/>
              <a:t> </a:t>
            </a:r>
            <a:r>
              <a:rPr lang="sl-SI" dirty="0" err="1"/>
              <a:t>its</a:t>
            </a:r>
            <a:r>
              <a:rPr lang="sl-SI" dirty="0"/>
              <a:t> </a:t>
            </a:r>
            <a:r>
              <a:rPr lang="sl-SI" dirty="0" err="1"/>
              <a:t>statistical</a:t>
            </a:r>
            <a:r>
              <a:rPr lang="sl-SI" dirty="0"/>
              <a:t> </a:t>
            </a:r>
            <a:r>
              <a:rPr lang="sl-SI" dirty="0" err="1"/>
              <a:t>characteristics</a:t>
            </a:r>
            <a:r>
              <a:rPr lang="sl-SI" dirty="0"/>
              <a:t>. </a:t>
            </a:r>
            <a:r>
              <a:rPr lang="sl-SI" dirty="0" err="1"/>
              <a:t>This</a:t>
            </a:r>
            <a:r>
              <a:rPr lang="sl-SI" dirty="0"/>
              <a:t> </a:t>
            </a:r>
            <a:r>
              <a:rPr lang="sl-SI" dirty="0" err="1"/>
              <a:t>can</a:t>
            </a:r>
            <a:r>
              <a:rPr lang="sl-SI" dirty="0"/>
              <a:t> be done </a:t>
            </a:r>
            <a:r>
              <a:rPr lang="sl-SI" dirty="0" err="1"/>
              <a:t>by</a:t>
            </a:r>
            <a:r>
              <a:rPr lang="sl-SI" dirty="0"/>
              <a:t> </a:t>
            </a:r>
            <a:r>
              <a:rPr lang="sl-SI" dirty="0" err="1"/>
              <a:t>adding</a:t>
            </a:r>
            <a:r>
              <a:rPr lang="sl-SI" dirty="0"/>
              <a:t> </a:t>
            </a:r>
            <a:r>
              <a:rPr lang="sl-SI" dirty="0" err="1"/>
              <a:t>random</a:t>
            </a:r>
            <a:r>
              <a:rPr lang="sl-SI" dirty="0"/>
              <a:t> </a:t>
            </a:r>
            <a:r>
              <a:rPr lang="sl-SI" dirty="0" err="1"/>
              <a:t>noise</a:t>
            </a:r>
            <a:r>
              <a:rPr lang="sl-SI" dirty="0"/>
              <a:t> to </a:t>
            </a:r>
            <a:r>
              <a:rPr lang="sl-SI" dirty="0" err="1"/>
              <a:t>the</a:t>
            </a:r>
            <a:r>
              <a:rPr lang="sl-SI" dirty="0"/>
              <a:t> data </a:t>
            </a:r>
            <a:r>
              <a:rPr lang="sl-SI" dirty="0" err="1"/>
              <a:t>or</a:t>
            </a:r>
            <a:r>
              <a:rPr lang="sl-SI" dirty="0"/>
              <a:t> </a:t>
            </a:r>
            <a:r>
              <a:rPr lang="sl-SI" dirty="0" err="1"/>
              <a:t>by</a:t>
            </a:r>
            <a:r>
              <a:rPr lang="sl-SI" dirty="0"/>
              <a:t> </a:t>
            </a:r>
            <a:r>
              <a:rPr lang="sl-SI" dirty="0" err="1"/>
              <a:t>rounding</a:t>
            </a:r>
            <a:r>
              <a:rPr lang="sl-SI" dirty="0"/>
              <a:t> </a:t>
            </a:r>
            <a:r>
              <a:rPr lang="sl-SI" dirty="0" err="1"/>
              <a:t>values</a:t>
            </a:r>
            <a:r>
              <a:rPr lang="sl-SI" dirty="0"/>
              <a:t>. </a:t>
            </a:r>
            <a:r>
              <a:rPr lang="sl-SI" dirty="0" err="1"/>
              <a:t>For</a:t>
            </a:r>
            <a:r>
              <a:rPr lang="sl-SI" dirty="0"/>
              <a:t> </a:t>
            </a:r>
            <a:r>
              <a:rPr lang="sl-SI" dirty="0" err="1"/>
              <a:t>example</a:t>
            </a:r>
            <a:r>
              <a:rPr lang="sl-SI" dirty="0"/>
              <a:t>, a </a:t>
            </a:r>
            <a:r>
              <a:rPr lang="sl-SI" dirty="0" err="1"/>
              <a:t>patient's</a:t>
            </a:r>
            <a:r>
              <a:rPr lang="sl-SI" dirty="0"/>
              <a:t> </a:t>
            </a:r>
            <a:r>
              <a:rPr lang="sl-SI" dirty="0" err="1"/>
              <a:t>birthdate</a:t>
            </a:r>
            <a:r>
              <a:rPr lang="sl-SI" dirty="0"/>
              <a:t> </a:t>
            </a:r>
            <a:r>
              <a:rPr lang="sl-SI" dirty="0" err="1"/>
              <a:t>can</a:t>
            </a:r>
            <a:r>
              <a:rPr lang="sl-SI" dirty="0"/>
              <a:t> be </a:t>
            </a:r>
            <a:r>
              <a:rPr lang="sl-SI" dirty="0" err="1"/>
              <a:t>perturbed</a:t>
            </a:r>
            <a:r>
              <a:rPr lang="sl-SI" dirty="0"/>
              <a:t> </a:t>
            </a:r>
            <a:r>
              <a:rPr lang="sl-SI" dirty="0" err="1"/>
              <a:t>by</a:t>
            </a:r>
            <a:r>
              <a:rPr lang="sl-SI" dirty="0"/>
              <a:t> </a:t>
            </a:r>
            <a:r>
              <a:rPr lang="sl-SI" dirty="0" err="1"/>
              <a:t>adding</a:t>
            </a:r>
            <a:r>
              <a:rPr lang="sl-SI" dirty="0"/>
              <a:t> </a:t>
            </a:r>
            <a:r>
              <a:rPr lang="sl-SI" dirty="0" err="1"/>
              <a:t>or</a:t>
            </a:r>
            <a:r>
              <a:rPr lang="sl-SI" dirty="0"/>
              <a:t> </a:t>
            </a:r>
            <a:r>
              <a:rPr lang="sl-SI" dirty="0" err="1"/>
              <a:t>subtracting</a:t>
            </a:r>
            <a:r>
              <a:rPr lang="sl-SI" dirty="0"/>
              <a:t> a </a:t>
            </a:r>
            <a:r>
              <a:rPr lang="sl-SI" dirty="0" err="1"/>
              <a:t>few</a:t>
            </a:r>
            <a:r>
              <a:rPr lang="sl-SI" dirty="0"/>
              <a:t> </a:t>
            </a:r>
            <a:r>
              <a:rPr lang="sl-SI" dirty="0" err="1"/>
              <a:t>days</a:t>
            </a:r>
            <a:r>
              <a:rPr lang="sl-SI" dirty="0"/>
              <a:t>.</a:t>
            </a:r>
          </a:p>
          <a:p>
            <a:pPr lvl="0"/>
            <a:r>
              <a:rPr lang="sl-SI" b="1" dirty="0"/>
              <a:t>Data </a:t>
            </a:r>
            <a:r>
              <a:rPr lang="sl-SI" b="1" dirty="0" err="1"/>
              <a:t>Aggregation</a:t>
            </a:r>
            <a:r>
              <a:rPr lang="sl-SI" b="1" dirty="0"/>
              <a:t>: </a:t>
            </a:r>
            <a:r>
              <a:rPr lang="sl-SI" dirty="0" err="1"/>
              <a:t>This</a:t>
            </a:r>
            <a:r>
              <a:rPr lang="sl-SI" dirty="0"/>
              <a:t> </a:t>
            </a:r>
            <a:r>
              <a:rPr lang="sl-SI" dirty="0" err="1"/>
              <a:t>technique</a:t>
            </a:r>
            <a:r>
              <a:rPr lang="sl-SI" dirty="0"/>
              <a:t> </a:t>
            </a:r>
            <a:r>
              <a:rPr lang="sl-SI" dirty="0" err="1"/>
              <a:t>involves</a:t>
            </a:r>
            <a:r>
              <a:rPr lang="sl-SI" dirty="0"/>
              <a:t> </a:t>
            </a:r>
            <a:r>
              <a:rPr lang="sl-SI" dirty="0" err="1"/>
              <a:t>combining</a:t>
            </a:r>
            <a:r>
              <a:rPr lang="sl-SI" dirty="0"/>
              <a:t> data </a:t>
            </a:r>
            <a:r>
              <a:rPr lang="sl-SI" dirty="0" err="1"/>
              <a:t>from</a:t>
            </a:r>
            <a:r>
              <a:rPr lang="sl-SI" dirty="0"/>
              <a:t> multiple </a:t>
            </a:r>
            <a:r>
              <a:rPr lang="sl-SI" dirty="0" err="1"/>
              <a:t>sources</a:t>
            </a:r>
            <a:r>
              <a:rPr lang="sl-SI" dirty="0"/>
              <a:t> to </a:t>
            </a:r>
            <a:r>
              <a:rPr lang="sl-SI" dirty="0" err="1"/>
              <a:t>obscure</a:t>
            </a:r>
            <a:r>
              <a:rPr lang="sl-SI" dirty="0"/>
              <a:t> </a:t>
            </a:r>
            <a:r>
              <a:rPr lang="sl-SI" dirty="0" err="1"/>
              <a:t>specific</a:t>
            </a:r>
            <a:r>
              <a:rPr lang="sl-SI" dirty="0"/>
              <a:t> </a:t>
            </a:r>
            <a:r>
              <a:rPr lang="sl-SI" dirty="0" err="1"/>
              <a:t>details</a:t>
            </a:r>
            <a:r>
              <a:rPr lang="sl-SI" dirty="0"/>
              <a:t> </a:t>
            </a:r>
            <a:r>
              <a:rPr lang="sl-SI" dirty="0" err="1"/>
              <a:t>while</a:t>
            </a:r>
            <a:r>
              <a:rPr lang="sl-SI" dirty="0"/>
              <a:t> </a:t>
            </a:r>
            <a:r>
              <a:rPr lang="sl-SI" dirty="0" err="1"/>
              <a:t>still</a:t>
            </a:r>
            <a:r>
              <a:rPr lang="sl-SI" dirty="0"/>
              <a:t> </a:t>
            </a:r>
            <a:r>
              <a:rPr lang="sl-SI" dirty="0" err="1"/>
              <a:t>providing</a:t>
            </a:r>
            <a:r>
              <a:rPr lang="sl-SI" dirty="0"/>
              <a:t> </a:t>
            </a:r>
            <a:r>
              <a:rPr lang="sl-SI" dirty="0" err="1"/>
              <a:t>useful</a:t>
            </a:r>
            <a:r>
              <a:rPr lang="sl-SI" dirty="0"/>
              <a:t> </a:t>
            </a:r>
            <a:r>
              <a:rPr lang="sl-SI" dirty="0" err="1"/>
              <a:t>insights</a:t>
            </a:r>
            <a:r>
              <a:rPr lang="sl-SI" dirty="0"/>
              <a:t>. </a:t>
            </a:r>
            <a:r>
              <a:rPr lang="sl-SI" dirty="0" err="1"/>
              <a:t>For</a:t>
            </a:r>
            <a:r>
              <a:rPr lang="sl-SI" dirty="0"/>
              <a:t> </a:t>
            </a:r>
            <a:r>
              <a:rPr lang="sl-SI" dirty="0" err="1"/>
              <a:t>example</a:t>
            </a:r>
            <a:r>
              <a:rPr lang="sl-SI" dirty="0"/>
              <a:t>, </a:t>
            </a:r>
            <a:r>
              <a:rPr lang="sl-SI" dirty="0" err="1"/>
              <a:t>instead</a:t>
            </a:r>
            <a:r>
              <a:rPr lang="sl-SI" dirty="0"/>
              <a:t> </a:t>
            </a:r>
            <a:r>
              <a:rPr lang="sl-SI" dirty="0" err="1"/>
              <a:t>of</a:t>
            </a:r>
            <a:r>
              <a:rPr lang="sl-SI" dirty="0"/>
              <a:t> </a:t>
            </a:r>
            <a:r>
              <a:rPr lang="sl-SI" dirty="0" err="1"/>
              <a:t>providing</a:t>
            </a:r>
            <a:r>
              <a:rPr lang="sl-SI" dirty="0"/>
              <a:t> </a:t>
            </a:r>
            <a:r>
              <a:rPr lang="sl-SI" dirty="0" err="1"/>
              <a:t>individual</a:t>
            </a:r>
            <a:r>
              <a:rPr lang="sl-SI" dirty="0"/>
              <a:t> </a:t>
            </a:r>
            <a:r>
              <a:rPr lang="sl-SI" dirty="0" err="1"/>
              <a:t>sales</a:t>
            </a:r>
            <a:r>
              <a:rPr lang="sl-SI" dirty="0"/>
              <a:t> </a:t>
            </a:r>
            <a:r>
              <a:rPr lang="sl-SI" dirty="0" err="1"/>
              <a:t>figures</a:t>
            </a:r>
            <a:r>
              <a:rPr lang="sl-SI" dirty="0"/>
              <a:t> </a:t>
            </a:r>
            <a:r>
              <a:rPr lang="sl-SI" dirty="0" err="1"/>
              <a:t>for</a:t>
            </a:r>
            <a:r>
              <a:rPr lang="sl-SI" dirty="0"/>
              <a:t> </a:t>
            </a:r>
            <a:r>
              <a:rPr lang="sl-SI" dirty="0" err="1"/>
              <a:t>each</a:t>
            </a:r>
            <a:r>
              <a:rPr lang="sl-SI" dirty="0"/>
              <a:t> store, </a:t>
            </a:r>
            <a:r>
              <a:rPr lang="sl-SI" dirty="0" err="1"/>
              <a:t>the</a:t>
            </a:r>
            <a:r>
              <a:rPr lang="sl-SI" dirty="0"/>
              <a:t> data </a:t>
            </a:r>
            <a:r>
              <a:rPr lang="sl-SI" dirty="0" err="1"/>
              <a:t>can</a:t>
            </a:r>
            <a:r>
              <a:rPr lang="sl-SI" dirty="0"/>
              <a:t> be </a:t>
            </a:r>
            <a:r>
              <a:rPr lang="sl-SI" dirty="0" err="1"/>
              <a:t>aggregated</a:t>
            </a:r>
            <a:r>
              <a:rPr lang="sl-SI" dirty="0"/>
              <a:t> to show total </a:t>
            </a:r>
            <a:r>
              <a:rPr lang="sl-SI" dirty="0" err="1"/>
              <a:t>sales</a:t>
            </a:r>
            <a:r>
              <a:rPr lang="sl-SI" dirty="0"/>
              <a:t> </a:t>
            </a:r>
            <a:r>
              <a:rPr lang="sl-SI" dirty="0" err="1"/>
              <a:t>by</a:t>
            </a:r>
            <a:r>
              <a:rPr lang="sl-SI" dirty="0"/>
              <a:t> </a:t>
            </a:r>
            <a:r>
              <a:rPr lang="sl-SI" dirty="0" err="1"/>
              <a:t>region</a:t>
            </a:r>
            <a:r>
              <a:rPr lang="sl-SI" dirty="0"/>
              <a:t>.</a:t>
            </a:r>
          </a:p>
          <a:p>
            <a:pPr lvl="0"/>
            <a:r>
              <a:rPr lang="sl-SI" b="1" dirty="0" err="1"/>
              <a:t>Pseudonymization</a:t>
            </a:r>
            <a:r>
              <a:rPr lang="sl-SI" b="1" dirty="0"/>
              <a:t>:</a:t>
            </a:r>
            <a:r>
              <a:rPr lang="sl-SI" dirty="0"/>
              <a:t> </a:t>
            </a:r>
            <a:r>
              <a:rPr lang="sl-SI" dirty="0" err="1"/>
              <a:t>Pseudonymization</a:t>
            </a:r>
            <a:r>
              <a:rPr lang="sl-SI" dirty="0"/>
              <a:t> is </a:t>
            </a:r>
            <a:r>
              <a:rPr lang="sl-SI" dirty="0" err="1"/>
              <a:t>the</a:t>
            </a:r>
            <a:r>
              <a:rPr lang="sl-SI" dirty="0"/>
              <a:t> </a:t>
            </a:r>
            <a:r>
              <a:rPr lang="sl-SI" dirty="0" err="1"/>
              <a:t>process</a:t>
            </a:r>
            <a:r>
              <a:rPr lang="sl-SI" dirty="0"/>
              <a:t> </a:t>
            </a:r>
            <a:r>
              <a:rPr lang="sl-SI" dirty="0" err="1"/>
              <a:t>of</a:t>
            </a:r>
            <a:r>
              <a:rPr lang="sl-SI" dirty="0"/>
              <a:t> </a:t>
            </a:r>
            <a:r>
              <a:rPr lang="sl-SI" dirty="0" err="1"/>
              <a:t>replacing</a:t>
            </a:r>
            <a:r>
              <a:rPr lang="sl-SI" dirty="0"/>
              <a:t> </a:t>
            </a:r>
            <a:r>
              <a:rPr lang="sl-SI" dirty="0" err="1"/>
              <a:t>personally</a:t>
            </a:r>
            <a:r>
              <a:rPr lang="sl-SI" dirty="0"/>
              <a:t> </a:t>
            </a:r>
            <a:r>
              <a:rPr lang="sl-SI" dirty="0" err="1"/>
              <a:t>identifiable</a:t>
            </a:r>
            <a:r>
              <a:rPr lang="sl-SI" dirty="0"/>
              <a:t> </a:t>
            </a:r>
            <a:r>
              <a:rPr lang="sl-SI" dirty="0" err="1"/>
              <a:t>information</a:t>
            </a:r>
            <a:r>
              <a:rPr lang="sl-SI" dirty="0"/>
              <a:t> </a:t>
            </a:r>
            <a:r>
              <a:rPr lang="sl-SI" dirty="0" err="1"/>
              <a:t>with</a:t>
            </a:r>
            <a:r>
              <a:rPr lang="sl-SI" dirty="0"/>
              <a:t> a </a:t>
            </a:r>
            <a:r>
              <a:rPr lang="sl-SI" dirty="0" err="1"/>
              <a:t>pseudonym</a:t>
            </a:r>
            <a:r>
              <a:rPr lang="sl-SI" dirty="0"/>
              <a:t>, </a:t>
            </a:r>
            <a:r>
              <a:rPr lang="sl-SI" dirty="0" err="1"/>
              <a:t>or</a:t>
            </a:r>
            <a:r>
              <a:rPr lang="sl-SI" dirty="0"/>
              <a:t> a </a:t>
            </a:r>
            <a:r>
              <a:rPr lang="sl-SI" dirty="0" err="1"/>
              <a:t>unique</a:t>
            </a:r>
            <a:r>
              <a:rPr lang="sl-SI" dirty="0"/>
              <a:t> </a:t>
            </a:r>
            <a:r>
              <a:rPr lang="sl-SI" dirty="0" err="1"/>
              <a:t>identifier</a:t>
            </a:r>
            <a:r>
              <a:rPr lang="sl-SI" dirty="0"/>
              <a:t> </a:t>
            </a:r>
            <a:r>
              <a:rPr lang="sl-SI" dirty="0" err="1"/>
              <a:t>that</a:t>
            </a:r>
            <a:r>
              <a:rPr lang="sl-SI" dirty="0"/>
              <a:t> </a:t>
            </a:r>
            <a:r>
              <a:rPr lang="sl-SI" dirty="0" err="1"/>
              <a:t>cannot</a:t>
            </a:r>
            <a:r>
              <a:rPr lang="sl-SI" dirty="0"/>
              <a:t> be used to </a:t>
            </a:r>
            <a:r>
              <a:rPr lang="sl-SI" dirty="0" err="1"/>
              <a:t>directly</a:t>
            </a:r>
            <a:r>
              <a:rPr lang="sl-SI" dirty="0"/>
              <a:t> </a:t>
            </a:r>
            <a:r>
              <a:rPr lang="sl-SI" dirty="0" err="1"/>
              <a:t>identify</a:t>
            </a:r>
            <a:r>
              <a:rPr lang="sl-SI" dirty="0"/>
              <a:t> </a:t>
            </a:r>
            <a:r>
              <a:rPr lang="sl-SI" dirty="0" err="1"/>
              <a:t>the</a:t>
            </a:r>
            <a:r>
              <a:rPr lang="sl-SI" dirty="0"/>
              <a:t> </a:t>
            </a:r>
            <a:r>
              <a:rPr lang="sl-SI" dirty="0" err="1"/>
              <a:t>individual</a:t>
            </a:r>
            <a:r>
              <a:rPr lang="sl-SI" dirty="0"/>
              <a:t>. </a:t>
            </a:r>
            <a:endParaRPr lang="sl-SI" dirty="0" smtClean="0"/>
          </a:p>
          <a:p>
            <a:pPr lvl="0"/>
            <a:r>
              <a:rPr lang="sl-SI" b="1" dirty="0" smtClean="0"/>
              <a:t>Data </a:t>
            </a:r>
            <a:r>
              <a:rPr lang="sl-SI" b="1" dirty="0" err="1"/>
              <a:t>Obfuscation</a:t>
            </a:r>
            <a:r>
              <a:rPr lang="sl-SI" b="1" dirty="0"/>
              <a:t>: </a:t>
            </a:r>
            <a:r>
              <a:rPr lang="sl-SI" dirty="0" err="1"/>
              <a:t>This</a:t>
            </a:r>
            <a:r>
              <a:rPr lang="sl-SI" dirty="0"/>
              <a:t> </a:t>
            </a:r>
            <a:r>
              <a:rPr lang="sl-SI" dirty="0" err="1"/>
              <a:t>technique</a:t>
            </a:r>
            <a:r>
              <a:rPr lang="sl-SI" dirty="0"/>
              <a:t> </a:t>
            </a:r>
            <a:r>
              <a:rPr lang="sl-SI" dirty="0" err="1"/>
              <a:t>involves</a:t>
            </a:r>
            <a:r>
              <a:rPr lang="sl-SI" dirty="0"/>
              <a:t> </a:t>
            </a:r>
            <a:r>
              <a:rPr lang="sl-SI" dirty="0" err="1"/>
              <a:t>replacing</a:t>
            </a:r>
            <a:r>
              <a:rPr lang="sl-SI" dirty="0"/>
              <a:t> </a:t>
            </a:r>
            <a:r>
              <a:rPr lang="sl-SI" dirty="0" err="1"/>
              <a:t>sensitive</a:t>
            </a:r>
            <a:r>
              <a:rPr lang="sl-SI" dirty="0"/>
              <a:t> data </a:t>
            </a:r>
            <a:r>
              <a:rPr lang="sl-SI" dirty="0" err="1"/>
              <a:t>with</a:t>
            </a:r>
            <a:r>
              <a:rPr lang="sl-SI" dirty="0"/>
              <a:t> </a:t>
            </a:r>
            <a:r>
              <a:rPr lang="sl-SI" dirty="0" err="1"/>
              <a:t>nonsensitive</a:t>
            </a:r>
            <a:r>
              <a:rPr lang="sl-SI" dirty="0"/>
              <a:t> data </a:t>
            </a:r>
            <a:r>
              <a:rPr lang="sl-SI" dirty="0" err="1"/>
              <a:t>that</a:t>
            </a:r>
            <a:r>
              <a:rPr lang="sl-SI" dirty="0"/>
              <a:t> </a:t>
            </a:r>
            <a:r>
              <a:rPr lang="sl-SI" dirty="0" err="1"/>
              <a:t>still</a:t>
            </a:r>
            <a:r>
              <a:rPr lang="sl-SI" dirty="0"/>
              <a:t> </a:t>
            </a:r>
            <a:r>
              <a:rPr lang="sl-SI" dirty="0" err="1"/>
              <a:t>preserves</a:t>
            </a:r>
            <a:r>
              <a:rPr lang="sl-SI" dirty="0"/>
              <a:t> </a:t>
            </a:r>
            <a:r>
              <a:rPr lang="sl-SI" dirty="0" err="1"/>
              <a:t>the</a:t>
            </a:r>
            <a:r>
              <a:rPr lang="sl-SI" dirty="0"/>
              <a:t> </a:t>
            </a:r>
            <a:r>
              <a:rPr lang="sl-SI" dirty="0" err="1"/>
              <a:t>structure</a:t>
            </a:r>
            <a:r>
              <a:rPr lang="sl-SI" dirty="0"/>
              <a:t> </a:t>
            </a:r>
            <a:r>
              <a:rPr lang="sl-SI" dirty="0" err="1"/>
              <a:t>and</a:t>
            </a:r>
            <a:r>
              <a:rPr lang="sl-SI" dirty="0"/>
              <a:t> format </a:t>
            </a:r>
            <a:r>
              <a:rPr lang="sl-SI" dirty="0" err="1"/>
              <a:t>of</a:t>
            </a:r>
            <a:r>
              <a:rPr lang="sl-SI" dirty="0"/>
              <a:t> </a:t>
            </a:r>
            <a:r>
              <a:rPr lang="sl-SI" dirty="0" err="1"/>
              <a:t>the</a:t>
            </a:r>
            <a:r>
              <a:rPr lang="sl-SI" dirty="0"/>
              <a:t> original data. </a:t>
            </a:r>
            <a:r>
              <a:rPr lang="sl-SI" dirty="0" err="1"/>
              <a:t>For</a:t>
            </a:r>
            <a:r>
              <a:rPr lang="sl-SI" dirty="0"/>
              <a:t> </a:t>
            </a:r>
            <a:r>
              <a:rPr lang="sl-SI" dirty="0" err="1"/>
              <a:t>example</a:t>
            </a:r>
            <a:r>
              <a:rPr lang="sl-SI" dirty="0"/>
              <a:t>, a </a:t>
            </a:r>
            <a:r>
              <a:rPr lang="sl-SI" dirty="0" err="1"/>
              <a:t>person's</a:t>
            </a:r>
            <a:r>
              <a:rPr lang="sl-SI" dirty="0"/>
              <a:t> name </a:t>
            </a:r>
            <a:r>
              <a:rPr lang="sl-SI" dirty="0" err="1"/>
              <a:t>can</a:t>
            </a:r>
            <a:r>
              <a:rPr lang="sl-SI" dirty="0"/>
              <a:t> be </a:t>
            </a:r>
            <a:r>
              <a:rPr lang="sl-SI" dirty="0" err="1"/>
              <a:t>obfuscated</a:t>
            </a:r>
            <a:r>
              <a:rPr lang="sl-SI" dirty="0"/>
              <a:t> </a:t>
            </a:r>
            <a:r>
              <a:rPr lang="sl-SI" dirty="0" err="1"/>
              <a:t>by</a:t>
            </a:r>
            <a:r>
              <a:rPr lang="sl-SI" dirty="0"/>
              <a:t> </a:t>
            </a:r>
            <a:r>
              <a:rPr lang="sl-SI" dirty="0" err="1"/>
              <a:t>replacing</a:t>
            </a:r>
            <a:r>
              <a:rPr lang="sl-SI" dirty="0"/>
              <a:t> it </a:t>
            </a:r>
            <a:r>
              <a:rPr lang="sl-SI" dirty="0" err="1"/>
              <a:t>with</a:t>
            </a:r>
            <a:r>
              <a:rPr lang="sl-SI" dirty="0"/>
              <a:t> a </a:t>
            </a:r>
            <a:r>
              <a:rPr lang="sl-SI" dirty="0" err="1"/>
              <a:t>random</a:t>
            </a:r>
            <a:r>
              <a:rPr lang="sl-SI" dirty="0"/>
              <a:t> name </a:t>
            </a:r>
            <a:r>
              <a:rPr lang="sl-SI" dirty="0" err="1"/>
              <a:t>that</a:t>
            </a:r>
            <a:r>
              <a:rPr lang="sl-SI" dirty="0"/>
              <a:t> </a:t>
            </a:r>
            <a:r>
              <a:rPr lang="sl-SI" dirty="0" err="1"/>
              <a:t>has</a:t>
            </a:r>
            <a:r>
              <a:rPr lang="sl-SI" dirty="0"/>
              <a:t> </a:t>
            </a:r>
            <a:r>
              <a:rPr lang="sl-SI" dirty="0" err="1"/>
              <a:t>the</a:t>
            </a:r>
            <a:r>
              <a:rPr lang="sl-SI" dirty="0"/>
              <a:t> same </a:t>
            </a:r>
            <a:r>
              <a:rPr lang="sl-SI" dirty="0" err="1"/>
              <a:t>number</a:t>
            </a:r>
            <a:r>
              <a:rPr lang="sl-SI" dirty="0"/>
              <a:t> </a:t>
            </a:r>
            <a:r>
              <a:rPr lang="sl-SI" dirty="0" err="1"/>
              <a:t>of</a:t>
            </a:r>
            <a:r>
              <a:rPr lang="sl-SI" dirty="0"/>
              <a:t> </a:t>
            </a:r>
            <a:r>
              <a:rPr lang="sl-SI" dirty="0" err="1"/>
              <a:t>characters</a:t>
            </a:r>
            <a:r>
              <a:rPr lang="sl-SI" dirty="0" smtClean="0"/>
              <a:t>.</a:t>
            </a:r>
          </a:p>
          <a:p>
            <a:pPr lvl="0"/>
            <a:r>
              <a:rPr lang="sl-SI" b="1" dirty="0"/>
              <a:t>Data </a:t>
            </a:r>
            <a:r>
              <a:rPr lang="sl-SI" b="1" dirty="0" err="1"/>
              <a:t>Redaction</a:t>
            </a:r>
            <a:r>
              <a:rPr lang="sl-SI" dirty="0"/>
              <a:t>: </a:t>
            </a:r>
            <a:r>
              <a:rPr lang="sl-SI" dirty="0" err="1"/>
              <a:t>Redaction</a:t>
            </a:r>
            <a:r>
              <a:rPr lang="sl-SI" dirty="0"/>
              <a:t> </a:t>
            </a:r>
            <a:r>
              <a:rPr lang="sl-SI" dirty="0" err="1"/>
              <a:t>involves</a:t>
            </a:r>
            <a:r>
              <a:rPr lang="sl-SI" dirty="0"/>
              <a:t> </a:t>
            </a:r>
            <a:r>
              <a:rPr lang="sl-SI" dirty="0" err="1"/>
              <a:t>permanently</a:t>
            </a:r>
            <a:r>
              <a:rPr lang="sl-SI" dirty="0"/>
              <a:t> </a:t>
            </a:r>
            <a:r>
              <a:rPr lang="sl-SI" dirty="0" err="1"/>
              <a:t>removing</a:t>
            </a:r>
            <a:r>
              <a:rPr lang="sl-SI" dirty="0"/>
              <a:t> </a:t>
            </a:r>
            <a:r>
              <a:rPr lang="sl-SI" dirty="0" err="1"/>
              <a:t>sensitive</a:t>
            </a:r>
            <a:r>
              <a:rPr lang="sl-SI" dirty="0"/>
              <a:t> </a:t>
            </a:r>
            <a:r>
              <a:rPr lang="sl-SI" dirty="0" err="1"/>
              <a:t>information</a:t>
            </a:r>
            <a:r>
              <a:rPr lang="sl-SI" dirty="0"/>
              <a:t> </a:t>
            </a:r>
            <a:r>
              <a:rPr lang="sl-SI" dirty="0" err="1"/>
              <a:t>from</a:t>
            </a:r>
            <a:r>
              <a:rPr lang="sl-SI" dirty="0"/>
              <a:t> a </a:t>
            </a:r>
            <a:r>
              <a:rPr lang="sl-SI" dirty="0" err="1"/>
              <a:t>document</a:t>
            </a:r>
            <a:r>
              <a:rPr lang="sl-SI" dirty="0"/>
              <a:t> </a:t>
            </a:r>
            <a:r>
              <a:rPr lang="sl-SI" dirty="0" err="1"/>
              <a:t>or</a:t>
            </a:r>
            <a:r>
              <a:rPr lang="sl-SI" dirty="0"/>
              <a:t> </a:t>
            </a:r>
            <a:r>
              <a:rPr lang="sl-SI" dirty="0" err="1"/>
              <a:t>record</a:t>
            </a:r>
            <a:r>
              <a:rPr lang="sl-SI" dirty="0"/>
              <a:t>, </a:t>
            </a:r>
            <a:r>
              <a:rPr lang="sl-SI" dirty="0" err="1"/>
              <a:t>either</a:t>
            </a:r>
            <a:r>
              <a:rPr lang="sl-SI" dirty="0"/>
              <a:t> </a:t>
            </a:r>
            <a:r>
              <a:rPr lang="sl-SI" dirty="0" err="1"/>
              <a:t>by</a:t>
            </a:r>
            <a:r>
              <a:rPr lang="sl-SI" dirty="0"/>
              <a:t> </a:t>
            </a:r>
            <a:r>
              <a:rPr lang="sl-SI" dirty="0" err="1"/>
              <a:t>blacking</a:t>
            </a:r>
            <a:r>
              <a:rPr lang="sl-SI" dirty="0"/>
              <a:t> it out </a:t>
            </a:r>
            <a:r>
              <a:rPr lang="sl-SI" dirty="0" err="1"/>
              <a:t>or</a:t>
            </a:r>
            <a:r>
              <a:rPr lang="sl-SI" dirty="0"/>
              <a:t> </a:t>
            </a:r>
            <a:r>
              <a:rPr lang="sl-SI" dirty="0" err="1"/>
              <a:t>completely</a:t>
            </a:r>
            <a:r>
              <a:rPr lang="sl-SI" dirty="0"/>
              <a:t> </a:t>
            </a:r>
            <a:r>
              <a:rPr lang="sl-SI" dirty="0" err="1"/>
              <a:t>deleting</a:t>
            </a:r>
            <a:r>
              <a:rPr lang="sl-SI" dirty="0"/>
              <a:t> it. </a:t>
            </a:r>
            <a:r>
              <a:rPr lang="sl-SI" dirty="0" err="1"/>
              <a:t>This</a:t>
            </a:r>
            <a:r>
              <a:rPr lang="sl-SI" dirty="0"/>
              <a:t> is </a:t>
            </a:r>
            <a:r>
              <a:rPr lang="sl-SI" dirty="0" err="1"/>
              <a:t>often</a:t>
            </a:r>
            <a:r>
              <a:rPr lang="sl-SI" dirty="0"/>
              <a:t> used in legal </a:t>
            </a:r>
            <a:r>
              <a:rPr lang="sl-SI" dirty="0" err="1"/>
              <a:t>or</a:t>
            </a:r>
            <a:r>
              <a:rPr lang="sl-SI" dirty="0"/>
              <a:t> </a:t>
            </a:r>
            <a:r>
              <a:rPr lang="sl-SI" dirty="0" err="1"/>
              <a:t>regulatory</a:t>
            </a:r>
            <a:r>
              <a:rPr lang="sl-SI" dirty="0"/>
              <a:t> </a:t>
            </a:r>
            <a:r>
              <a:rPr lang="sl-SI" dirty="0" err="1"/>
              <a:t>contexts</a:t>
            </a:r>
            <a:r>
              <a:rPr lang="sl-SI" dirty="0"/>
              <a:t> to </a:t>
            </a:r>
            <a:r>
              <a:rPr lang="sl-SI" dirty="0" err="1"/>
              <a:t>protect</a:t>
            </a:r>
            <a:r>
              <a:rPr lang="sl-SI" dirty="0"/>
              <a:t> </a:t>
            </a:r>
            <a:r>
              <a:rPr lang="sl-SI" dirty="0" err="1"/>
              <a:t>privacy</a:t>
            </a:r>
            <a:r>
              <a:rPr lang="sl-SI" dirty="0"/>
              <a:t> </a:t>
            </a:r>
            <a:r>
              <a:rPr lang="sl-SI" dirty="0" err="1"/>
              <a:t>or</a:t>
            </a:r>
            <a:r>
              <a:rPr lang="sl-SI" dirty="0"/>
              <a:t> </a:t>
            </a:r>
            <a:r>
              <a:rPr lang="sl-SI" dirty="0" err="1"/>
              <a:t>security</a:t>
            </a:r>
            <a:r>
              <a:rPr lang="sl-SI" dirty="0" smtClean="0"/>
              <a:t>.</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755395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8316191" cy="1325563"/>
          </a:xfrm>
        </p:spPr>
        <p:txBody>
          <a:bodyPr/>
          <a:lstStyle/>
          <a:p>
            <a:r>
              <a:rPr lang="en-US" dirty="0">
                <a:hlinkClick r:id="rId2"/>
              </a:rPr>
              <a:t>Sharing Sensitive Data with Confidence: The </a:t>
            </a:r>
            <a:r>
              <a:rPr lang="en-US" dirty="0" err="1">
                <a:hlinkClick r:id="rId2"/>
              </a:rPr>
              <a:t>Datatags</a:t>
            </a:r>
            <a:r>
              <a:rPr lang="en-US" dirty="0">
                <a:hlinkClick r:id="rId2"/>
              </a:rPr>
              <a:t> System</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170" name="Picture 2" descr="Thematic Fig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00700" y="2324889"/>
            <a:ext cx="6275363" cy="3619156"/>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7476063" y="2668749"/>
            <a:ext cx="3548692" cy="3053400"/>
          </a:xfrm>
          <a:prstGeom prst="rect">
            <a:avLst/>
          </a:prstGeom>
          <a:noFill/>
        </p:spPr>
        <p:txBody>
          <a:bodyPr wrap="square" rtlCol="0">
            <a:spAutoFit/>
          </a:bodyPr>
          <a:lstStyle/>
          <a:p>
            <a:pPr marL="311079" indent="-311079">
              <a:buFont typeface="Arial" panose="020B0604020202020204" pitchFamily="34" charset="0"/>
              <a:buChar char="•"/>
            </a:pPr>
            <a:endParaRPr lang="sl-SI" sz="1452" dirty="0"/>
          </a:p>
          <a:p>
            <a:pPr marL="311079" indent="-311079">
              <a:buFont typeface="Arial" panose="020B0604020202020204" pitchFamily="34" charset="0"/>
              <a:buChar char="•"/>
            </a:pPr>
            <a:endParaRPr lang="sl-SI" sz="1452" dirty="0"/>
          </a:p>
          <a:p>
            <a:r>
              <a:rPr lang="en" sz="1089" dirty="0">
                <a:solidFill>
                  <a:srgbClr val="002060"/>
                </a:solidFill>
              </a:rPr>
              <a:t>Non-confidental information</a:t>
            </a:r>
          </a:p>
          <a:p>
            <a:pPr marL="311079" indent="-311079">
              <a:buFont typeface="Arial" panose="020B0604020202020204" pitchFamily="34" charset="0"/>
              <a:buChar char="•"/>
            </a:pPr>
            <a:endParaRPr lang="en" sz="1089" dirty="0">
              <a:solidFill>
                <a:srgbClr val="002060"/>
              </a:solidFill>
            </a:endParaRPr>
          </a:p>
          <a:p>
            <a:pPr marL="311079" indent="-311079">
              <a:buFont typeface="Arial" panose="020B0604020202020204" pitchFamily="34" charset="0"/>
              <a:buChar char="•"/>
            </a:pPr>
            <a:endParaRPr lang="en" sz="1089" dirty="0">
              <a:solidFill>
                <a:srgbClr val="002060"/>
              </a:solidFill>
            </a:endParaRPr>
          </a:p>
          <a:p>
            <a:r>
              <a:rPr lang="en" sz="1089" dirty="0">
                <a:solidFill>
                  <a:srgbClr val="002060"/>
                </a:solidFill>
              </a:rPr>
              <a:t>Non-confidential information</a:t>
            </a:r>
          </a:p>
          <a:p>
            <a:pPr marL="311079" indent="-311079">
              <a:buFont typeface="Arial" panose="020B0604020202020204" pitchFamily="34" charset="0"/>
              <a:buChar char="•"/>
            </a:pPr>
            <a:endParaRPr lang="en" sz="1089" dirty="0">
              <a:solidFill>
                <a:srgbClr val="002060"/>
              </a:solidFill>
            </a:endParaRPr>
          </a:p>
          <a:p>
            <a:pPr marL="311079" indent="-311079">
              <a:buFont typeface="Arial" panose="020B0604020202020204" pitchFamily="34" charset="0"/>
              <a:buChar char="•"/>
            </a:pPr>
            <a:endParaRPr lang="en" sz="1089" dirty="0">
              <a:solidFill>
                <a:srgbClr val="002060"/>
              </a:solidFill>
            </a:endParaRPr>
          </a:p>
          <a:p>
            <a:r>
              <a:rPr lang="en" sz="1089" dirty="0">
                <a:solidFill>
                  <a:srgbClr val="002060"/>
                </a:solidFill>
              </a:rPr>
              <a:t>Potentially harmful personal information</a:t>
            </a:r>
          </a:p>
          <a:p>
            <a:pPr marL="311079" indent="-311079">
              <a:buFont typeface="Arial" panose="020B0604020202020204" pitchFamily="34" charset="0"/>
              <a:buChar char="•"/>
            </a:pPr>
            <a:endParaRPr lang="en" sz="1089" dirty="0">
              <a:solidFill>
                <a:srgbClr val="002060"/>
              </a:solidFill>
            </a:endParaRPr>
          </a:p>
          <a:p>
            <a:r>
              <a:rPr lang="en" sz="1089" dirty="0">
                <a:solidFill>
                  <a:srgbClr val="002060"/>
                </a:solidFill>
              </a:rPr>
              <a:t>Sensitive personal information</a:t>
            </a:r>
          </a:p>
          <a:p>
            <a:endParaRPr lang="en" sz="1089" dirty="0">
              <a:solidFill>
                <a:srgbClr val="002060"/>
              </a:solidFill>
            </a:endParaRPr>
          </a:p>
          <a:p>
            <a:endParaRPr lang="en" sz="1089" dirty="0">
              <a:solidFill>
                <a:srgbClr val="002060"/>
              </a:solidFill>
            </a:endParaRPr>
          </a:p>
          <a:p>
            <a:r>
              <a:rPr lang="en" sz="1089" dirty="0">
                <a:solidFill>
                  <a:srgbClr val="002060"/>
                </a:solidFill>
              </a:rPr>
              <a:t>Very sensitive personal information</a:t>
            </a:r>
          </a:p>
          <a:p>
            <a:endParaRPr lang="en" sz="1089" dirty="0">
              <a:solidFill>
                <a:srgbClr val="002060"/>
              </a:solidFill>
            </a:endParaRPr>
          </a:p>
          <a:p>
            <a:endParaRPr lang="en" sz="1089" dirty="0">
              <a:solidFill>
                <a:srgbClr val="002060"/>
              </a:solidFill>
            </a:endParaRPr>
          </a:p>
          <a:p>
            <a:r>
              <a:rPr lang="en" sz="1089" dirty="0">
                <a:solidFill>
                  <a:srgbClr val="002060"/>
                </a:solidFill>
              </a:rPr>
              <a:t>Maximum sensitive personal information</a:t>
            </a:r>
          </a:p>
        </p:txBody>
      </p:sp>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873995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Informed</a:t>
            </a:r>
            <a:r>
              <a:rPr lang="sl-SI" dirty="0"/>
              <a:t> </a:t>
            </a:r>
            <a:r>
              <a:rPr lang="sl-SI" dirty="0" err="1"/>
              <a:t>consent</a:t>
            </a:r>
            <a:endParaRPr lang="sl-SI" dirty="0"/>
          </a:p>
        </p:txBody>
      </p:sp>
      <p:sp>
        <p:nvSpPr>
          <p:cNvPr id="3" name="Označba mesta vsebine 2"/>
          <p:cNvSpPr>
            <a:spLocks noGrp="1"/>
          </p:cNvSpPr>
          <p:nvPr>
            <p:ph idx="1"/>
          </p:nvPr>
        </p:nvSpPr>
        <p:spPr/>
        <p:txBody>
          <a:bodyPr>
            <a:normAutofit fontScale="77500" lnSpcReduction="20000"/>
          </a:bodyPr>
          <a:lstStyle/>
          <a:p>
            <a:r>
              <a:rPr lang="en-US" dirty="0"/>
              <a:t>Description of the </a:t>
            </a:r>
            <a:r>
              <a:rPr lang="sl-SI" dirty="0" err="1" smtClean="0"/>
              <a:t>study</a:t>
            </a:r>
            <a:r>
              <a:rPr lang="en-US" dirty="0" smtClean="0"/>
              <a:t>, </a:t>
            </a:r>
            <a:r>
              <a:rPr lang="en-US" dirty="0"/>
              <a:t>methods of data collection, description of the data collected</a:t>
            </a:r>
            <a:r>
              <a:rPr lang="en-US" dirty="0" smtClean="0"/>
              <a:t>.</a:t>
            </a:r>
            <a:endParaRPr lang="sl-SI" dirty="0" smtClean="0"/>
          </a:p>
          <a:p>
            <a:r>
              <a:rPr lang="en-US" dirty="0" smtClean="0"/>
              <a:t>Obligations </a:t>
            </a:r>
            <a:r>
              <a:rPr lang="en-US" dirty="0"/>
              <a:t>of the research participant</a:t>
            </a:r>
            <a:r>
              <a:rPr lang="en-US" dirty="0" smtClean="0"/>
              <a:t>.</a:t>
            </a:r>
            <a:endParaRPr lang="sl-SI" dirty="0" smtClean="0"/>
          </a:p>
          <a:p>
            <a:r>
              <a:rPr lang="en-US" dirty="0" smtClean="0"/>
              <a:t>Scope </a:t>
            </a:r>
            <a:r>
              <a:rPr lang="en-US" dirty="0"/>
              <a:t>of commitment and compensation for participation</a:t>
            </a:r>
            <a:r>
              <a:rPr lang="en-US" dirty="0" smtClean="0"/>
              <a:t>.</a:t>
            </a:r>
            <a:endParaRPr lang="sl-SI" dirty="0" smtClean="0"/>
          </a:p>
          <a:p>
            <a:r>
              <a:rPr lang="en-US" dirty="0" smtClean="0"/>
              <a:t>Risks </a:t>
            </a:r>
            <a:r>
              <a:rPr lang="en-US" dirty="0"/>
              <a:t>and dangers of participation</a:t>
            </a:r>
            <a:r>
              <a:rPr lang="en-US" dirty="0" smtClean="0"/>
              <a:t>.</a:t>
            </a:r>
            <a:endParaRPr lang="sl-SI" dirty="0" smtClean="0"/>
          </a:p>
          <a:p>
            <a:r>
              <a:rPr lang="en-US" dirty="0" smtClean="0"/>
              <a:t>Procedure </a:t>
            </a:r>
            <a:r>
              <a:rPr lang="en-US" dirty="0"/>
              <a:t>for withdrawing from participation in the study</a:t>
            </a:r>
            <a:r>
              <a:rPr lang="en-US" dirty="0" smtClean="0"/>
              <a:t>.</a:t>
            </a:r>
            <a:endParaRPr lang="sl-SI" dirty="0" smtClean="0"/>
          </a:p>
          <a:p>
            <a:r>
              <a:rPr lang="en-US" dirty="0" smtClean="0"/>
              <a:t>Benefits </a:t>
            </a:r>
            <a:r>
              <a:rPr lang="en-US" dirty="0"/>
              <a:t>of participation</a:t>
            </a:r>
            <a:r>
              <a:rPr lang="en-US" dirty="0" smtClean="0"/>
              <a:t>.</a:t>
            </a:r>
            <a:endParaRPr lang="sl-SI" dirty="0" smtClean="0"/>
          </a:p>
          <a:p>
            <a:r>
              <a:rPr lang="en-US" dirty="0" smtClean="0"/>
              <a:t>Voluntary </a:t>
            </a:r>
            <a:r>
              <a:rPr lang="en-US" dirty="0"/>
              <a:t>nature of participation</a:t>
            </a:r>
            <a:r>
              <a:rPr lang="en-US" dirty="0" smtClean="0"/>
              <a:t>.</a:t>
            </a:r>
            <a:endParaRPr lang="sl-SI" dirty="0" smtClean="0"/>
          </a:p>
          <a:p>
            <a:r>
              <a:rPr lang="en-US" dirty="0" smtClean="0"/>
              <a:t>Protection </a:t>
            </a:r>
            <a:r>
              <a:rPr lang="en-US" dirty="0"/>
              <a:t>of personal data, publication of results, archiving and sharing of data</a:t>
            </a:r>
            <a:r>
              <a:rPr lang="en-US" dirty="0" smtClean="0"/>
              <a:t>.</a:t>
            </a:r>
            <a:endParaRPr lang="sl-SI" dirty="0" smtClean="0"/>
          </a:p>
          <a:p>
            <a:r>
              <a:rPr lang="en-US" dirty="0" smtClean="0"/>
              <a:t>Contact </a:t>
            </a:r>
            <a:r>
              <a:rPr lang="en-US" dirty="0"/>
              <a:t>details of the researcher, funding </a:t>
            </a:r>
            <a:r>
              <a:rPr lang="en-US" dirty="0" smtClean="0"/>
              <a:t>sources</a:t>
            </a:r>
            <a:r>
              <a:rPr lang="sl-SI" dirty="0" smtClean="0"/>
              <a:t>.</a:t>
            </a:r>
          </a:p>
          <a:p>
            <a:r>
              <a:rPr lang="en-US" dirty="0" smtClean="0"/>
              <a:t>Additional </a:t>
            </a:r>
            <a:r>
              <a:rPr lang="en-US" dirty="0"/>
              <a:t>consents and clarifications on GDPR if personal data of research participants are collected (protection of personal data, retention period of personal data, </a:t>
            </a:r>
            <a:r>
              <a:rPr lang="en-US" dirty="0" err="1"/>
              <a:t>anonymisation</a:t>
            </a:r>
            <a:r>
              <a:rPr lang="en-US" dirty="0"/>
              <a:t>, confidentiality).</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65649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Informed</a:t>
            </a:r>
            <a:r>
              <a:rPr lang="sl-SI" dirty="0"/>
              <a:t> </a:t>
            </a:r>
            <a:r>
              <a:rPr lang="sl-SI" dirty="0" err="1"/>
              <a:t>consent</a:t>
            </a:r>
            <a:r>
              <a:rPr lang="sl-SI" dirty="0"/>
              <a:t> - </a:t>
            </a:r>
            <a:r>
              <a:rPr lang="sl-SI" dirty="0" err="1"/>
              <a:t>continued</a:t>
            </a:r>
            <a:endParaRPr lang="sl-SI" dirty="0"/>
          </a:p>
        </p:txBody>
      </p:sp>
      <p:sp>
        <p:nvSpPr>
          <p:cNvPr id="3" name="Označba mesta vsebine 2"/>
          <p:cNvSpPr>
            <a:spLocks noGrp="1"/>
          </p:cNvSpPr>
          <p:nvPr>
            <p:ph idx="1"/>
          </p:nvPr>
        </p:nvSpPr>
        <p:spPr/>
        <p:txBody>
          <a:bodyPr>
            <a:normAutofit fontScale="77500" lnSpcReduction="20000"/>
          </a:bodyPr>
          <a:lstStyle/>
          <a:p>
            <a:r>
              <a:rPr lang="en-US" dirty="0"/>
              <a:t>The </a:t>
            </a:r>
            <a:r>
              <a:rPr lang="sl-SI" dirty="0" err="1" smtClean="0"/>
              <a:t>informed</a:t>
            </a:r>
            <a:r>
              <a:rPr lang="sl-SI" dirty="0" smtClean="0"/>
              <a:t> </a:t>
            </a:r>
            <a:r>
              <a:rPr lang="sl-SI" dirty="0" err="1" smtClean="0"/>
              <a:t>consent</a:t>
            </a:r>
            <a:r>
              <a:rPr lang="en-US" dirty="0" smtClean="0"/>
              <a:t> </a:t>
            </a:r>
            <a:r>
              <a:rPr lang="en-US" dirty="0"/>
              <a:t>form must be written in </a:t>
            </a:r>
            <a:r>
              <a:rPr lang="sl-SI" dirty="0" err="1" smtClean="0"/>
              <a:t>easy</a:t>
            </a:r>
            <a:r>
              <a:rPr lang="sl-SI" dirty="0" smtClean="0"/>
              <a:t> </a:t>
            </a:r>
            <a:r>
              <a:rPr lang="sl-SI" dirty="0" err="1" smtClean="0"/>
              <a:t>understandable</a:t>
            </a:r>
            <a:r>
              <a:rPr lang="en-US" dirty="0" smtClean="0"/>
              <a:t> </a:t>
            </a:r>
            <a:r>
              <a:rPr lang="en-US" dirty="0"/>
              <a:t>language. </a:t>
            </a:r>
            <a:r>
              <a:rPr lang="en-US" b="1" dirty="0" smtClean="0"/>
              <a:t>The </a:t>
            </a:r>
            <a:r>
              <a:rPr lang="en-US" b="1" dirty="0"/>
              <a:t>research participant must be given a clear opportunity to make the following points</a:t>
            </a:r>
            <a:r>
              <a:rPr lang="en-US" dirty="0" smtClean="0"/>
              <a:t>:</a:t>
            </a:r>
            <a:endParaRPr lang="sl-SI" dirty="0" smtClean="0"/>
          </a:p>
          <a:p>
            <a:pPr lvl="1"/>
            <a:r>
              <a:rPr lang="en-US" dirty="0" smtClean="0"/>
              <a:t>that </a:t>
            </a:r>
            <a:r>
              <a:rPr lang="en-US" dirty="0"/>
              <a:t>he/she has read and understood the information about the project</a:t>
            </a:r>
            <a:r>
              <a:rPr lang="en-US" dirty="0" smtClean="0"/>
              <a:t>,</a:t>
            </a:r>
            <a:endParaRPr lang="sl-SI" dirty="0" smtClean="0"/>
          </a:p>
          <a:p>
            <a:pPr lvl="1"/>
            <a:r>
              <a:rPr lang="en-US" dirty="0" smtClean="0"/>
              <a:t>that </a:t>
            </a:r>
            <a:r>
              <a:rPr lang="en-US" dirty="0"/>
              <a:t>he/she has had the opportunity to obtain additional information</a:t>
            </a:r>
            <a:r>
              <a:rPr lang="en-US" dirty="0" smtClean="0"/>
              <a:t>,</a:t>
            </a:r>
            <a:endParaRPr lang="sl-SI" dirty="0" smtClean="0"/>
          </a:p>
          <a:p>
            <a:pPr lvl="1"/>
            <a:r>
              <a:rPr lang="en-US" dirty="0" smtClean="0"/>
              <a:t>that </a:t>
            </a:r>
            <a:r>
              <a:rPr lang="en-US" dirty="0"/>
              <a:t>he/she voluntarily agrees to participate in the project</a:t>
            </a:r>
            <a:r>
              <a:rPr lang="en-US" dirty="0" smtClean="0"/>
              <a:t>,</a:t>
            </a:r>
            <a:endParaRPr lang="sl-SI" dirty="0" smtClean="0"/>
          </a:p>
          <a:p>
            <a:pPr lvl="1"/>
            <a:r>
              <a:rPr lang="en-US" dirty="0" smtClean="0"/>
              <a:t>that </a:t>
            </a:r>
            <a:r>
              <a:rPr lang="en-US" dirty="0"/>
              <a:t>he/she understands that he/she can stop participating without giving a reason and without penalty</a:t>
            </a:r>
            <a:r>
              <a:rPr lang="en-US" dirty="0" smtClean="0"/>
              <a:t>,</a:t>
            </a:r>
            <a:endParaRPr lang="sl-SI" dirty="0" smtClean="0"/>
          </a:p>
          <a:p>
            <a:pPr lvl="1"/>
            <a:r>
              <a:rPr lang="en-US" dirty="0" smtClean="0"/>
              <a:t>that </a:t>
            </a:r>
            <a:r>
              <a:rPr lang="en-US" dirty="0"/>
              <a:t>confidentiality procedures (use of names, pseudonyms, </a:t>
            </a:r>
            <a:r>
              <a:rPr lang="en-US" dirty="0" err="1"/>
              <a:t>anonymisation</a:t>
            </a:r>
            <a:r>
              <a:rPr lang="en-US" dirty="0"/>
              <a:t> of data, etc.) have been explained; </a:t>
            </a:r>
            <a:r>
              <a:rPr lang="en-US" dirty="0" smtClean="0"/>
              <a:t>and</a:t>
            </a:r>
            <a:endParaRPr lang="sl-SI" dirty="0" smtClean="0"/>
          </a:p>
          <a:p>
            <a:pPr lvl="1"/>
            <a:r>
              <a:rPr lang="en-US" dirty="0" smtClean="0"/>
              <a:t>that </a:t>
            </a:r>
            <a:r>
              <a:rPr lang="en-US" dirty="0"/>
              <a:t>the ways in which research data can be used for publication, sharing and archiving are </a:t>
            </a:r>
            <a:r>
              <a:rPr lang="en-US" dirty="0" smtClean="0"/>
              <a:t>explained.</a:t>
            </a:r>
            <a:endParaRPr lang="sl-SI" dirty="0" smtClean="0"/>
          </a:p>
          <a:p>
            <a:pPr lvl="1"/>
            <a:r>
              <a:rPr lang="en-US" dirty="0" smtClean="0"/>
              <a:t>The </a:t>
            </a:r>
            <a:r>
              <a:rPr lang="en-US" dirty="0"/>
              <a:t>form should include signatures and signature dates for both the participant and the researchers</a:t>
            </a:r>
            <a:r>
              <a:rPr lang="en-US" dirty="0" smtClean="0"/>
              <a:t>.</a:t>
            </a:r>
            <a:r>
              <a:rPr lang="sl-SI" dirty="0" smtClean="0"/>
              <a:t> </a:t>
            </a:r>
          </a:p>
          <a:p>
            <a:pPr marL="0" indent="0">
              <a:buNone/>
            </a:pPr>
            <a:r>
              <a:rPr lang="en-US" dirty="0" smtClean="0"/>
              <a:t>The </a:t>
            </a:r>
            <a:r>
              <a:rPr lang="en-US" dirty="0"/>
              <a:t>research participant should be informed that </a:t>
            </a:r>
            <a:r>
              <a:rPr lang="en-US" b="1" dirty="0"/>
              <a:t>after the project is completed, the research data will be stored and made available to other researchers for secondary analysis for research and educational purposes.</a:t>
            </a:r>
            <a:endParaRPr lang="sl-SI" b="1"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752597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073" y="152044"/>
            <a:ext cx="10515600" cy="1325563"/>
          </a:xfrm>
        </p:spPr>
        <p:txBody>
          <a:bodyPr>
            <a:normAutofit/>
          </a:bodyPr>
          <a:lstStyle/>
          <a:p>
            <a:r>
              <a:rPr lang="sl-SI" dirty="0" err="1"/>
              <a:t>Application</a:t>
            </a:r>
            <a:r>
              <a:rPr lang="sl-SI" dirty="0"/>
              <a:t> </a:t>
            </a:r>
            <a:r>
              <a:rPr lang="sl-SI" dirty="0" err="1"/>
              <a:t>for</a:t>
            </a:r>
            <a:r>
              <a:rPr lang="sl-SI" dirty="0"/>
              <a:t> </a:t>
            </a:r>
            <a:r>
              <a:rPr lang="sl-SI" dirty="0" err="1"/>
              <a:t>ethical</a:t>
            </a:r>
            <a:r>
              <a:rPr lang="sl-SI" dirty="0"/>
              <a:t> </a:t>
            </a:r>
            <a:r>
              <a:rPr lang="sl-SI" dirty="0" err="1" smtClean="0"/>
              <a:t>approval</a:t>
            </a:r>
            <a:endParaRPr lang="sl-SI" dirty="0"/>
          </a:p>
        </p:txBody>
      </p:sp>
      <p:sp>
        <p:nvSpPr>
          <p:cNvPr id="3" name="Označba mesta vsebine 2"/>
          <p:cNvSpPr>
            <a:spLocks noGrp="1"/>
          </p:cNvSpPr>
          <p:nvPr>
            <p:ph idx="1"/>
          </p:nvPr>
        </p:nvSpPr>
        <p:spPr/>
        <p:txBody>
          <a:bodyPr>
            <a:normAutofit fontScale="85000" lnSpcReduction="20000"/>
          </a:bodyPr>
          <a:lstStyle/>
          <a:p>
            <a:r>
              <a:rPr lang="en-US" dirty="0"/>
              <a:t>Applicant's contact details</a:t>
            </a:r>
            <a:r>
              <a:rPr lang="en-US" dirty="0" smtClean="0"/>
              <a:t>.</a:t>
            </a:r>
            <a:endParaRPr lang="sl-SI" dirty="0" smtClean="0"/>
          </a:p>
          <a:p>
            <a:r>
              <a:rPr lang="en-US" dirty="0" smtClean="0"/>
              <a:t>Description </a:t>
            </a:r>
            <a:r>
              <a:rPr lang="en-US" dirty="0"/>
              <a:t>of the research (purpose, duration, description of the data collected, methods of collection, ethical aspects, benefits, risks and burdens of the participants involved, information on the financial compensation of the participants, safety of the participants, insurance in case of possible damage to health</a:t>
            </a:r>
            <a:r>
              <a:rPr lang="en-US" dirty="0" smtClean="0"/>
              <a:t>).</a:t>
            </a:r>
            <a:endParaRPr lang="sl-SI" dirty="0" smtClean="0"/>
          </a:p>
          <a:p>
            <a:r>
              <a:rPr lang="en-US" dirty="0" smtClean="0"/>
              <a:t>The </a:t>
            </a:r>
            <a:r>
              <a:rPr lang="sl-SI" dirty="0" err="1" smtClean="0"/>
              <a:t>funder</a:t>
            </a:r>
            <a:r>
              <a:rPr lang="en-US" dirty="0" smtClean="0"/>
              <a:t> </a:t>
            </a:r>
            <a:r>
              <a:rPr lang="en-US" dirty="0"/>
              <a:t>and the costs of the research</a:t>
            </a:r>
            <a:r>
              <a:rPr lang="en-US" dirty="0" smtClean="0"/>
              <a:t>.</a:t>
            </a:r>
            <a:endParaRPr lang="sl-SI" dirty="0" smtClean="0"/>
          </a:p>
          <a:p>
            <a:r>
              <a:rPr lang="en-US" dirty="0" smtClean="0"/>
              <a:t>Statements </a:t>
            </a:r>
            <a:r>
              <a:rPr lang="en-US" dirty="0"/>
              <a:t>by the </a:t>
            </a:r>
            <a:r>
              <a:rPr lang="sl-SI" dirty="0" smtClean="0"/>
              <a:t>principal </a:t>
            </a:r>
            <a:r>
              <a:rPr lang="sl-SI" dirty="0" err="1" smtClean="0"/>
              <a:t>investigator</a:t>
            </a:r>
            <a:r>
              <a:rPr lang="en-US" dirty="0" smtClean="0"/>
              <a:t>, </a:t>
            </a:r>
            <a:r>
              <a:rPr lang="sl-SI" dirty="0" err="1" smtClean="0"/>
              <a:t>and</a:t>
            </a:r>
            <a:r>
              <a:rPr lang="sl-SI" dirty="0" smtClean="0"/>
              <a:t> his </a:t>
            </a:r>
            <a:r>
              <a:rPr lang="sl-SI" dirty="0" err="1" smtClean="0"/>
              <a:t>bosses</a:t>
            </a:r>
            <a:r>
              <a:rPr lang="sl-SI" dirty="0" smtClean="0"/>
              <a:t>. </a:t>
            </a:r>
          </a:p>
          <a:p>
            <a:r>
              <a:rPr lang="en-US" dirty="0" smtClean="0"/>
              <a:t>Informed </a:t>
            </a:r>
            <a:r>
              <a:rPr lang="en-US" dirty="0"/>
              <a:t>consent form for the participant</a:t>
            </a:r>
            <a:r>
              <a:rPr lang="en-US" dirty="0" smtClean="0"/>
              <a:t>.</a:t>
            </a:r>
            <a:endParaRPr lang="sl-SI" dirty="0" smtClean="0"/>
          </a:p>
          <a:p>
            <a:r>
              <a:rPr lang="en-US" dirty="0" smtClean="0"/>
              <a:t>In </a:t>
            </a:r>
            <a:r>
              <a:rPr lang="en-US" dirty="0"/>
              <a:t>the case of children and other vulnerable groups, a consent form from parents/guardians. </a:t>
            </a:r>
            <a:endParaRPr lang="sl-SI" dirty="0" smtClean="0"/>
          </a:p>
          <a:p>
            <a:r>
              <a:rPr lang="en-US" dirty="0" smtClean="0"/>
              <a:t>Information </a:t>
            </a:r>
            <a:r>
              <a:rPr lang="en-US" dirty="0"/>
              <a:t>regarding the collection, security and storage of personal data</a:t>
            </a:r>
            <a:r>
              <a:rPr lang="en-US" dirty="0" smtClean="0"/>
              <a:t>.</a:t>
            </a:r>
            <a:endParaRPr lang="sl-SI" dirty="0" smtClean="0"/>
          </a:p>
          <a:p>
            <a:r>
              <a:rPr lang="en-US" dirty="0" smtClean="0"/>
              <a:t>Signature </a:t>
            </a:r>
            <a:r>
              <a:rPr lang="en-US" dirty="0"/>
              <a:t>of the applicant.</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599331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searchsupport.uct.ac.za/sites/default/files/image_tool/images/362/researchdata/RDMEthics_06_final-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151" y="1026870"/>
            <a:ext cx="7012045" cy="5010248"/>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1288474" y="222240"/>
            <a:ext cx="8438440" cy="959173"/>
          </a:xfrm>
          <a:prstGeom prst="rect">
            <a:avLst/>
          </a:prstGeom>
          <a:noFill/>
        </p:spPr>
        <p:txBody>
          <a:bodyPr wrap="square" rtlCol="0">
            <a:spAutoFit/>
          </a:bodyPr>
          <a:lstStyle/>
          <a:p>
            <a:r>
              <a:rPr lang="en-US" sz="4000" dirty="0">
                <a:cs typeface="Arial" panose="020B0604020202020204" pitchFamily="34" charset="0"/>
              </a:rPr>
              <a:t>Ethics and research data management</a:t>
            </a:r>
          </a:p>
          <a:p>
            <a:endParaRPr lang="sl-SI" sz="1633" dirty="0">
              <a:solidFill>
                <a:srgbClr val="002060"/>
              </a:solidFill>
            </a:endParaRPr>
          </a:p>
        </p:txBody>
      </p:sp>
      <p:sp>
        <p:nvSpPr>
          <p:cNvPr id="3" name="PoljeZBesedilom 2"/>
          <p:cNvSpPr txBox="1"/>
          <p:nvPr/>
        </p:nvSpPr>
        <p:spPr>
          <a:xfrm>
            <a:off x="1945905" y="6136286"/>
            <a:ext cx="7708273" cy="539250"/>
          </a:xfrm>
          <a:prstGeom prst="rect">
            <a:avLst/>
          </a:prstGeom>
          <a:noFill/>
        </p:spPr>
        <p:txBody>
          <a:bodyPr wrap="square" rtlCol="0">
            <a:spAutoFit/>
          </a:bodyPr>
          <a:lstStyle/>
          <a:p>
            <a:r>
              <a:rPr lang="sl-SI" sz="1452" dirty="0" err="1">
                <a:solidFill>
                  <a:srgbClr val="002060"/>
                </a:solidFill>
              </a:rPr>
              <a:t>Source</a:t>
            </a:r>
            <a:r>
              <a:rPr lang="sl-SI" sz="1452" dirty="0">
                <a:solidFill>
                  <a:srgbClr val="002060"/>
                </a:solidFill>
              </a:rPr>
              <a:t>: </a:t>
            </a:r>
            <a:r>
              <a:rPr lang="sl-SI" sz="1452" dirty="0" err="1">
                <a:solidFill>
                  <a:srgbClr val="002060"/>
                </a:solidFill>
              </a:rPr>
              <a:t>Ethics</a:t>
            </a:r>
            <a:r>
              <a:rPr lang="sl-SI" sz="1452" dirty="0">
                <a:solidFill>
                  <a:srgbClr val="002060"/>
                </a:solidFill>
              </a:rPr>
              <a:t> </a:t>
            </a:r>
            <a:r>
              <a:rPr lang="sl-SI" sz="1452" dirty="0" err="1">
                <a:solidFill>
                  <a:srgbClr val="002060"/>
                </a:solidFill>
              </a:rPr>
              <a:t>and</a:t>
            </a:r>
            <a:r>
              <a:rPr lang="sl-SI" sz="1452" dirty="0">
                <a:solidFill>
                  <a:srgbClr val="002060"/>
                </a:solidFill>
              </a:rPr>
              <a:t> </a:t>
            </a:r>
            <a:r>
              <a:rPr lang="sl-SI" sz="1452" dirty="0" err="1">
                <a:solidFill>
                  <a:srgbClr val="002060"/>
                </a:solidFill>
              </a:rPr>
              <a:t>research</a:t>
            </a:r>
            <a:r>
              <a:rPr lang="sl-SI" sz="1452" dirty="0">
                <a:solidFill>
                  <a:srgbClr val="002060"/>
                </a:solidFill>
              </a:rPr>
              <a:t> data </a:t>
            </a:r>
            <a:r>
              <a:rPr lang="sl-SI" sz="1452" dirty="0" err="1">
                <a:solidFill>
                  <a:srgbClr val="002060"/>
                </a:solidFill>
              </a:rPr>
              <a:t>managament</a:t>
            </a:r>
            <a:r>
              <a:rPr lang="sl-SI" sz="1452" dirty="0">
                <a:solidFill>
                  <a:srgbClr val="002060"/>
                </a:solidFill>
              </a:rPr>
              <a:t>. </a:t>
            </a:r>
            <a:r>
              <a:rPr lang="sl-SI" sz="1452" dirty="0" err="1">
                <a:solidFill>
                  <a:srgbClr val="002060"/>
                </a:solidFill>
              </a:rPr>
              <a:t>Available</a:t>
            </a:r>
            <a:r>
              <a:rPr lang="sl-SI" sz="1452" dirty="0">
                <a:solidFill>
                  <a:srgbClr val="002060"/>
                </a:solidFill>
              </a:rPr>
              <a:t> at: </a:t>
            </a:r>
            <a:r>
              <a:rPr lang="sl-SI" sz="1452" dirty="0">
                <a:solidFill>
                  <a:srgbClr val="002060"/>
                </a:solidFill>
                <a:hlinkClick r:id="rId3"/>
              </a:rPr>
              <a:t>http://</a:t>
            </a:r>
            <a:r>
              <a:rPr lang="sl-SI" sz="1452" dirty="0" smtClean="0">
                <a:solidFill>
                  <a:srgbClr val="002060"/>
                </a:solidFill>
                <a:hlinkClick r:id="rId3"/>
              </a:rPr>
              <a:t>www.researchsupport.uct.ac.za/ethics-and-research-data-management</a:t>
            </a:r>
            <a:r>
              <a:rPr lang="sl-SI" sz="1452" dirty="0" smtClean="0">
                <a:solidFill>
                  <a:srgbClr val="002060"/>
                </a:solidFill>
              </a:rPr>
              <a:t> </a:t>
            </a:r>
            <a:endParaRPr lang="sl-SI" sz="1452" dirty="0">
              <a:solidFill>
                <a:srgbClr val="002060"/>
              </a:solidFill>
            </a:endParaRPr>
          </a:p>
        </p:txBody>
      </p:sp>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054039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53695"/>
            <a:ext cx="10515600" cy="1325563"/>
          </a:xfrm>
        </p:spPr>
        <p:txBody>
          <a:bodyPr>
            <a:normAutofit/>
          </a:bodyPr>
          <a:lstStyle/>
          <a:p>
            <a:r>
              <a:rPr lang="sl-SI" dirty="0"/>
              <a:t>Data </a:t>
            </a:r>
            <a:r>
              <a:rPr lang="sl-SI" dirty="0" err="1"/>
              <a:t>processing</a:t>
            </a:r>
            <a:r>
              <a:rPr lang="sl-SI" dirty="0"/>
              <a:t> </a:t>
            </a:r>
            <a:r>
              <a:rPr lang="sl-SI" dirty="0" err="1"/>
              <a:t>and</a:t>
            </a:r>
            <a:r>
              <a:rPr lang="sl-SI" dirty="0"/>
              <a:t> </a:t>
            </a:r>
            <a:r>
              <a:rPr lang="sl-SI" dirty="0" err="1"/>
              <a:t>analysis</a:t>
            </a:r>
            <a:endParaRPr lang="sl-SI" dirty="0"/>
          </a:p>
        </p:txBody>
      </p:sp>
      <p:sp>
        <p:nvSpPr>
          <p:cNvPr id="3" name="Označba mesta vsebine 2"/>
          <p:cNvSpPr>
            <a:spLocks noGrp="1"/>
          </p:cNvSpPr>
          <p:nvPr>
            <p:ph idx="1"/>
          </p:nvPr>
        </p:nvSpPr>
        <p:spPr/>
        <p:txBody>
          <a:bodyPr>
            <a:normAutofit/>
          </a:bodyPr>
          <a:lstStyle/>
          <a:p>
            <a:r>
              <a:rPr lang="sl-SI" dirty="0"/>
              <a:t>Data </a:t>
            </a:r>
            <a:r>
              <a:rPr lang="sl-SI" dirty="0" err="1" smtClean="0"/>
              <a:t>insertion</a:t>
            </a:r>
            <a:r>
              <a:rPr lang="sl-SI" dirty="0" smtClean="0"/>
              <a:t>, </a:t>
            </a:r>
            <a:r>
              <a:rPr lang="sl-SI" dirty="0" err="1"/>
              <a:t>digitisation</a:t>
            </a:r>
            <a:r>
              <a:rPr lang="sl-SI" dirty="0"/>
              <a:t>, </a:t>
            </a:r>
            <a:r>
              <a:rPr lang="sl-SI" dirty="0" err="1"/>
              <a:t>transcription</a:t>
            </a:r>
            <a:r>
              <a:rPr lang="sl-SI" dirty="0"/>
              <a:t>, </a:t>
            </a:r>
            <a:r>
              <a:rPr lang="sl-SI" dirty="0" err="1"/>
              <a:t>translation</a:t>
            </a:r>
            <a:r>
              <a:rPr lang="sl-SI" dirty="0" smtClean="0"/>
              <a:t>.</a:t>
            </a:r>
          </a:p>
          <a:p>
            <a:r>
              <a:rPr lang="sl-SI" dirty="0" err="1" smtClean="0"/>
              <a:t>Verification</a:t>
            </a:r>
            <a:r>
              <a:rPr lang="sl-SI" dirty="0"/>
              <a:t>, </a:t>
            </a:r>
            <a:r>
              <a:rPr lang="sl-SI" dirty="0" err="1"/>
              <a:t>validation</a:t>
            </a:r>
            <a:r>
              <a:rPr lang="sl-SI" dirty="0"/>
              <a:t>, </a:t>
            </a:r>
            <a:r>
              <a:rPr lang="sl-SI" dirty="0" err="1"/>
              <a:t>cleaning</a:t>
            </a:r>
            <a:r>
              <a:rPr lang="sl-SI" dirty="0"/>
              <a:t>, </a:t>
            </a:r>
            <a:r>
              <a:rPr lang="sl-SI" dirty="0" err="1"/>
              <a:t>anonymisation</a:t>
            </a:r>
            <a:r>
              <a:rPr lang="sl-SI" dirty="0"/>
              <a:t> </a:t>
            </a:r>
            <a:r>
              <a:rPr lang="sl-SI" dirty="0" err="1"/>
              <a:t>of</a:t>
            </a:r>
            <a:r>
              <a:rPr lang="sl-SI" dirty="0"/>
              <a:t> data </a:t>
            </a:r>
            <a:r>
              <a:rPr lang="sl-SI" dirty="0" err="1"/>
              <a:t>where</a:t>
            </a:r>
            <a:r>
              <a:rPr lang="sl-SI" dirty="0"/>
              <a:t> </a:t>
            </a:r>
            <a:r>
              <a:rPr lang="sl-SI" dirty="0" err="1"/>
              <a:t>necessary</a:t>
            </a:r>
            <a:r>
              <a:rPr lang="sl-SI" dirty="0" smtClean="0"/>
              <a:t>.</a:t>
            </a:r>
          </a:p>
          <a:p>
            <a:r>
              <a:rPr lang="sl-SI" dirty="0" smtClean="0"/>
              <a:t>Data </a:t>
            </a:r>
            <a:r>
              <a:rPr lang="sl-SI" dirty="0" err="1"/>
              <a:t>description</a:t>
            </a:r>
            <a:r>
              <a:rPr lang="sl-SI" dirty="0"/>
              <a:t>, </a:t>
            </a:r>
            <a:r>
              <a:rPr lang="sl-SI" dirty="0" err="1"/>
              <a:t>structuring</a:t>
            </a:r>
            <a:r>
              <a:rPr lang="sl-SI" dirty="0"/>
              <a:t> </a:t>
            </a:r>
            <a:r>
              <a:rPr lang="sl-SI" dirty="0" err="1"/>
              <a:t>and</a:t>
            </a:r>
            <a:r>
              <a:rPr lang="sl-SI" dirty="0"/>
              <a:t> </a:t>
            </a:r>
            <a:r>
              <a:rPr lang="sl-SI" dirty="0" err="1"/>
              <a:t>documentation</a:t>
            </a:r>
            <a:r>
              <a:rPr lang="sl-SI" dirty="0" smtClean="0"/>
              <a:t>.</a:t>
            </a:r>
          </a:p>
          <a:p>
            <a:r>
              <a:rPr lang="sl-SI" dirty="0" smtClean="0"/>
              <a:t>Data </a:t>
            </a:r>
            <a:r>
              <a:rPr lang="sl-SI" dirty="0" err="1"/>
              <a:t>analysis</a:t>
            </a:r>
            <a:r>
              <a:rPr lang="sl-SI" dirty="0" smtClean="0"/>
              <a:t>.</a:t>
            </a:r>
          </a:p>
          <a:p>
            <a:r>
              <a:rPr lang="sl-SI" dirty="0" err="1" smtClean="0"/>
              <a:t>Interpretation</a:t>
            </a:r>
            <a:r>
              <a:rPr lang="sl-SI" dirty="0" smtClean="0"/>
              <a:t> </a:t>
            </a:r>
            <a:r>
              <a:rPr lang="sl-SI" dirty="0" err="1"/>
              <a:t>of</a:t>
            </a:r>
            <a:r>
              <a:rPr lang="sl-SI" dirty="0"/>
              <a:t> </a:t>
            </a:r>
            <a:r>
              <a:rPr lang="sl-SI" dirty="0" err="1"/>
              <a:t>results</a:t>
            </a:r>
            <a:r>
              <a:rPr lang="sl-SI" dirty="0" smtClean="0"/>
              <a:t>.</a:t>
            </a:r>
          </a:p>
          <a:p>
            <a:r>
              <a:rPr lang="sl-SI" dirty="0" smtClean="0"/>
              <a:t>Data </a:t>
            </a:r>
            <a:r>
              <a:rPr lang="sl-SI" dirty="0"/>
              <a:t>management </a:t>
            </a:r>
            <a:r>
              <a:rPr lang="sl-SI" dirty="0" err="1"/>
              <a:t>and</a:t>
            </a:r>
            <a:r>
              <a:rPr lang="sl-SI" dirty="0"/>
              <a:t> </a:t>
            </a:r>
            <a:r>
              <a:rPr lang="sl-SI" dirty="0" err="1"/>
              <a:t>storage</a:t>
            </a:r>
            <a:r>
              <a:rPr lang="sl-SI" dirty="0"/>
              <a:t> ( </a:t>
            </a:r>
            <a:r>
              <a:rPr lang="sl-SI" dirty="0" err="1"/>
              <a:t>backups</a:t>
            </a:r>
            <a:r>
              <a:rPr lang="sl-SI" dirty="0"/>
              <a:t>: </a:t>
            </a:r>
            <a:r>
              <a:rPr lang="sl-SI" dirty="0">
                <a:hlinkClick r:id="rId2"/>
              </a:rPr>
              <a:t>3-2-1 </a:t>
            </a:r>
            <a:r>
              <a:rPr lang="sl-SI" dirty="0" err="1" smtClean="0">
                <a:hlinkClick r:id="rId2"/>
              </a:rPr>
              <a:t>backup</a:t>
            </a:r>
            <a:r>
              <a:rPr lang="sl-SI" dirty="0" smtClean="0">
                <a:hlinkClick r:id="rId2"/>
              </a:rPr>
              <a:t> </a:t>
            </a:r>
            <a:r>
              <a:rPr lang="sl-SI" dirty="0">
                <a:hlinkClick r:id="rId2"/>
              </a:rPr>
              <a:t>rule</a:t>
            </a:r>
            <a:r>
              <a:rPr lang="sl-SI" dirty="0"/>
              <a:t>).</a:t>
            </a: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67790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err="1"/>
              <a:t>Openscience</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200" y="1825625"/>
            <a:ext cx="5136573" cy="3135577"/>
          </a:xfrm>
        </p:spPr>
        <p:txBody>
          <a:bodyPr>
            <a:normAutofit fontScale="85000" lnSpcReduction="10000"/>
          </a:bodyPr>
          <a:lstStyle/>
          <a:p>
            <a:pPr marL="0" indent="0">
              <a:buNone/>
            </a:pPr>
            <a:r>
              <a:rPr lang="en-US" dirty="0"/>
              <a:t>Michel Nielsen</a:t>
            </a:r>
            <a:r>
              <a:rPr lang="sl-SI" dirty="0"/>
              <a:t> </a:t>
            </a:r>
            <a:r>
              <a:rPr lang="en" dirty="0"/>
              <a:t>said</a:t>
            </a:r>
            <a:r>
              <a:rPr lang="sl-SI" dirty="0"/>
              <a:t> „</a:t>
            </a:r>
            <a:r>
              <a:rPr lang="en-US" b="1" dirty="0"/>
              <a:t>Open Science is the idea that scientific knowledge of all kinds should be openly shared as early as is practical in the Discovery process”. Scientific Knowledge of all kinds: journal articles, data, code, online software tools, questions, ideas, speculations, failures, …and anything which can be considered knowledge</a:t>
            </a:r>
            <a:r>
              <a:rPr lang="en-US" dirty="0"/>
              <a:t>. ”</a:t>
            </a:r>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6" name="PoljeZBesedilom 5"/>
          <p:cNvSpPr txBox="1"/>
          <p:nvPr/>
        </p:nvSpPr>
        <p:spPr>
          <a:xfrm>
            <a:off x="838200" y="5385479"/>
            <a:ext cx="9694718" cy="923330"/>
          </a:xfrm>
          <a:prstGeom prst="rect">
            <a:avLst/>
          </a:prstGeom>
          <a:noFill/>
        </p:spPr>
        <p:txBody>
          <a:bodyPr wrap="square" rtlCol="0">
            <a:spAutoFit/>
          </a:bodyPr>
          <a:lstStyle/>
          <a:p>
            <a:r>
              <a:rPr lang="sl-SI" b="1" dirty="0" err="1">
                <a:solidFill>
                  <a:srgbClr val="19317B"/>
                </a:solidFill>
                <a:ea typeface="Arial" panose="020B0604020202020204" pitchFamily="34" charset="0"/>
                <a:cs typeface="Arial" panose="020B0604020202020204" pitchFamily="34" charset="0"/>
              </a:rPr>
              <a:t>Foster</a:t>
            </a:r>
            <a:r>
              <a:rPr lang="sl-SI" b="1" dirty="0">
                <a:solidFill>
                  <a:srgbClr val="19317B"/>
                </a:solidFill>
                <a:ea typeface="Arial" panose="020B0604020202020204" pitchFamily="34" charset="0"/>
                <a:cs typeface="Arial" panose="020B0604020202020204" pitchFamily="34" charset="0"/>
              </a:rPr>
              <a:t>: </a:t>
            </a:r>
            <a:r>
              <a:rPr lang="en-US" b="1" dirty="0">
                <a:solidFill>
                  <a:srgbClr val="19317B"/>
                </a:solidFill>
                <a:ea typeface="Arial" panose="020B0604020202020204" pitchFamily="34" charset="0"/>
                <a:cs typeface="Arial" panose="020B0604020202020204" pitchFamily="34" charset="0"/>
              </a:rPr>
              <a:t>What is Open Science? Introduction</a:t>
            </a:r>
            <a:r>
              <a:rPr lang="sl-SI" b="1" dirty="0">
                <a:solidFill>
                  <a:srgbClr val="19317B"/>
                </a:solidFill>
                <a:ea typeface="Arial" panose="020B0604020202020204" pitchFamily="34" charset="0"/>
                <a:cs typeface="Arial" panose="020B0604020202020204" pitchFamily="34" charset="0"/>
              </a:rPr>
              <a:t>. </a:t>
            </a:r>
            <a:r>
              <a:rPr lang="sl-SI" b="1" dirty="0" err="1">
                <a:solidFill>
                  <a:srgbClr val="19317B"/>
                </a:solidFill>
                <a:ea typeface="Arial" panose="020B0604020202020204" pitchFamily="34" charset="0"/>
                <a:cs typeface="Arial" panose="020B0604020202020204" pitchFamily="34" charset="0"/>
              </a:rPr>
              <a:t>Available</a:t>
            </a:r>
            <a:r>
              <a:rPr lang="sl-SI" b="1" dirty="0">
                <a:solidFill>
                  <a:srgbClr val="19317B"/>
                </a:solidFill>
                <a:ea typeface="Arial" panose="020B0604020202020204" pitchFamily="34" charset="0"/>
                <a:cs typeface="Arial" panose="020B0604020202020204" pitchFamily="34" charset="0"/>
              </a:rPr>
              <a:t> at </a:t>
            </a:r>
            <a:r>
              <a:rPr lang="sl-SI" b="1" dirty="0">
                <a:solidFill>
                  <a:srgbClr val="19317B"/>
                </a:solidFill>
                <a:ea typeface="Arial" panose="020B0604020202020204" pitchFamily="34" charset="0"/>
                <a:cs typeface="Arial" panose="020B0604020202020204" pitchFamily="34" charset="0"/>
                <a:hlinkClick r:id="rId3"/>
              </a:rPr>
              <a:t>https://</a:t>
            </a:r>
            <a:r>
              <a:rPr lang="sl-SI" b="1" dirty="0" smtClean="0">
                <a:solidFill>
                  <a:srgbClr val="19317B"/>
                </a:solidFill>
                <a:ea typeface="Arial" panose="020B0604020202020204" pitchFamily="34" charset="0"/>
                <a:cs typeface="Arial" panose="020B0604020202020204" pitchFamily="34" charset="0"/>
                <a:hlinkClick r:id="rId3"/>
              </a:rPr>
              <a:t>www.fosteropenscience.eu/content/what-open-science-introduction</a:t>
            </a:r>
            <a:r>
              <a:rPr lang="sl-SI" b="1" dirty="0" smtClean="0">
                <a:solidFill>
                  <a:srgbClr val="19317B"/>
                </a:solidFill>
                <a:ea typeface="Arial" panose="020B0604020202020204" pitchFamily="34" charset="0"/>
                <a:cs typeface="Arial" panose="020B0604020202020204" pitchFamily="34" charset="0"/>
              </a:rPr>
              <a:t> </a:t>
            </a:r>
            <a:endParaRPr lang="en-US" b="1" dirty="0">
              <a:solidFill>
                <a:srgbClr val="19317B"/>
              </a:solidFill>
              <a:ea typeface="Arial" panose="020B0604020202020204" pitchFamily="34" charset="0"/>
              <a:cs typeface="Arial" panose="020B0604020202020204" pitchFamily="34" charset="0"/>
            </a:endParaRPr>
          </a:p>
          <a:p>
            <a:endParaRPr lang="sl-SI" dirty="0"/>
          </a:p>
        </p:txBody>
      </p:sp>
      <p:sp>
        <p:nvSpPr>
          <p:cNvPr id="7" name="PoljeZBesedilom 6"/>
          <p:cNvSpPr txBox="1"/>
          <p:nvPr/>
        </p:nvSpPr>
        <p:spPr>
          <a:xfrm>
            <a:off x="6096000" y="1825625"/>
            <a:ext cx="3816927" cy="2862322"/>
          </a:xfrm>
          <a:prstGeom prst="rect">
            <a:avLst/>
          </a:prstGeom>
          <a:noFill/>
        </p:spPr>
        <p:txBody>
          <a:bodyPr wrap="square" rtlCol="0">
            <a:spAutoFit/>
          </a:bodyPr>
          <a:lstStyle/>
          <a:p>
            <a:r>
              <a:rPr lang="sl-SI" dirty="0"/>
              <a:t>Open </a:t>
            </a:r>
            <a:r>
              <a:rPr lang="sl-SI" dirty="0" err="1"/>
              <a:t>access</a:t>
            </a:r>
            <a:r>
              <a:rPr lang="sl-SI" dirty="0"/>
              <a:t> to </a:t>
            </a:r>
            <a:r>
              <a:rPr lang="sl-SI" dirty="0" err="1"/>
              <a:t>scientific</a:t>
            </a:r>
            <a:r>
              <a:rPr lang="sl-SI" dirty="0"/>
              <a:t> </a:t>
            </a:r>
            <a:r>
              <a:rPr lang="sl-SI" dirty="0" err="1" smtClean="0"/>
              <a:t>publications</a:t>
            </a:r>
            <a:endParaRPr lang="sl-SI" dirty="0" smtClean="0"/>
          </a:p>
          <a:p>
            <a:r>
              <a:rPr lang="sl-SI" dirty="0" smtClean="0"/>
              <a:t>Open Data</a:t>
            </a:r>
          </a:p>
          <a:p>
            <a:r>
              <a:rPr lang="sl-SI" dirty="0" smtClean="0"/>
              <a:t>Open Software</a:t>
            </a:r>
          </a:p>
          <a:p>
            <a:r>
              <a:rPr lang="sl-SI" dirty="0" smtClean="0"/>
              <a:t>Open </a:t>
            </a:r>
            <a:r>
              <a:rPr lang="sl-SI" dirty="0" err="1"/>
              <a:t>services</a:t>
            </a:r>
            <a:r>
              <a:rPr lang="sl-SI" dirty="0"/>
              <a:t> </a:t>
            </a:r>
            <a:r>
              <a:rPr lang="sl-SI" dirty="0" err="1"/>
              <a:t>and</a:t>
            </a:r>
            <a:r>
              <a:rPr lang="sl-SI" dirty="0"/>
              <a:t> </a:t>
            </a:r>
            <a:r>
              <a:rPr lang="sl-SI" dirty="0" err="1" smtClean="0"/>
              <a:t>workflows</a:t>
            </a:r>
            <a:endParaRPr lang="sl-SI" dirty="0" smtClean="0"/>
          </a:p>
          <a:p>
            <a:r>
              <a:rPr lang="sl-SI" dirty="0" smtClean="0"/>
              <a:t>Open </a:t>
            </a:r>
            <a:r>
              <a:rPr lang="sl-SI" dirty="0" err="1"/>
              <a:t>Research</a:t>
            </a:r>
            <a:r>
              <a:rPr lang="sl-SI" dirty="0"/>
              <a:t> </a:t>
            </a:r>
            <a:r>
              <a:rPr lang="sl-SI" dirty="0" err="1" smtClean="0"/>
              <a:t>Infrastructure</a:t>
            </a:r>
            <a:endParaRPr lang="sl-SI" dirty="0" smtClean="0"/>
          </a:p>
          <a:p>
            <a:r>
              <a:rPr lang="sl-SI" dirty="0" smtClean="0"/>
              <a:t>Open </a:t>
            </a:r>
            <a:r>
              <a:rPr lang="sl-SI" dirty="0" err="1"/>
              <a:t>peer</a:t>
            </a:r>
            <a:r>
              <a:rPr lang="sl-SI" dirty="0"/>
              <a:t> </a:t>
            </a:r>
            <a:r>
              <a:rPr lang="sl-SI" dirty="0" err="1" smtClean="0"/>
              <a:t>review</a:t>
            </a:r>
            <a:endParaRPr lang="sl-SI" dirty="0" smtClean="0"/>
          </a:p>
          <a:p>
            <a:r>
              <a:rPr lang="sl-SI" dirty="0" smtClean="0"/>
              <a:t>Open </a:t>
            </a:r>
            <a:r>
              <a:rPr lang="sl-SI" dirty="0" err="1"/>
              <a:t>Learning</a:t>
            </a:r>
            <a:r>
              <a:rPr lang="sl-SI" dirty="0"/>
              <a:t> </a:t>
            </a:r>
            <a:r>
              <a:rPr lang="sl-SI" dirty="0" err="1" smtClean="0"/>
              <a:t>Materials</a:t>
            </a:r>
            <a:endParaRPr lang="sl-SI" dirty="0" smtClean="0"/>
          </a:p>
          <a:p>
            <a:r>
              <a:rPr lang="sl-SI" dirty="0" smtClean="0"/>
              <a:t>Open </a:t>
            </a:r>
            <a:r>
              <a:rPr lang="sl-SI" dirty="0" err="1"/>
              <a:t>Research</a:t>
            </a:r>
            <a:r>
              <a:rPr lang="sl-SI" dirty="0"/>
              <a:t> </a:t>
            </a:r>
            <a:r>
              <a:rPr lang="sl-SI" dirty="0" err="1" smtClean="0"/>
              <a:t>Methods</a:t>
            </a:r>
            <a:endParaRPr lang="sl-SI" dirty="0" smtClean="0"/>
          </a:p>
          <a:p>
            <a:r>
              <a:rPr lang="sl-SI" dirty="0" smtClean="0"/>
              <a:t>Open </a:t>
            </a:r>
            <a:r>
              <a:rPr lang="sl-SI" dirty="0"/>
              <a:t>Lab </a:t>
            </a:r>
            <a:r>
              <a:rPr lang="sl-SI" dirty="0" smtClean="0"/>
              <a:t>Notes</a:t>
            </a:r>
          </a:p>
          <a:p>
            <a:r>
              <a:rPr lang="sl-SI" dirty="0" err="1" smtClean="0"/>
              <a:t>Citizen</a:t>
            </a:r>
            <a:r>
              <a:rPr lang="sl-SI" dirty="0" smtClean="0"/>
              <a:t> Science</a:t>
            </a:r>
            <a:endParaRPr lang="sl-SI" dirty="0"/>
          </a:p>
        </p:txBody>
      </p:sp>
      <p:sp>
        <p:nvSpPr>
          <p:cNvPr id="8" name="PoljeZBesedilom 7"/>
          <p:cNvSpPr txBox="1"/>
          <p:nvPr/>
        </p:nvSpPr>
        <p:spPr>
          <a:xfrm>
            <a:off x="10359737" y="2891752"/>
            <a:ext cx="1724891" cy="646331"/>
          </a:xfrm>
          <a:prstGeom prst="rect">
            <a:avLst/>
          </a:prstGeom>
          <a:noFill/>
        </p:spPr>
        <p:txBody>
          <a:bodyPr wrap="square" rtlCol="0">
            <a:spAutoFit/>
          </a:bodyPr>
          <a:lstStyle/>
          <a:p>
            <a:r>
              <a:rPr lang="sl-SI" dirty="0" err="1"/>
              <a:t>Reproducibility</a:t>
            </a:r>
            <a:r>
              <a:rPr lang="sl-SI" dirty="0"/>
              <a:t> </a:t>
            </a:r>
            <a:r>
              <a:rPr lang="sl-SI" dirty="0" err="1"/>
              <a:t>of</a:t>
            </a:r>
            <a:r>
              <a:rPr lang="sl-SI" dirty="0"/>
              <a:t> </a:t>
            </a:r>
            <a:r>
              <a:rPr lang="sl-SI" dirty="0" err="1"/>
              <a:t>research</a:t>
            </a:r>
            <a:endParaRPr lang="sl-SI" dirty="0"/>
          </a:p>
        </p:txBody>
      </p:sp>
      <p:cxnSp>
        <p:nvCxnSpPr>
          <p:cNvPr id="10" name="Raven puščični povezovalnik 9"/>
          <p:cNvCxnSpPr/>
          <p:nvPr/>
        </p:nvCxnSpPr>
        <p:spPr>
          <a:xfrm>
            <a:off x="9320645" y="3214917"/>
            <a:ext cx="8001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81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
            </a:r>
            <a:br>
              <a:rPr lang="sl-SI" dirty="0"/>
            </a:br>
            <a:r>
              <a:rPr lang="en-US" dirty="0"/>
              <a:t>Clear </a:t>
            </a:r>
            <a:r>
              <a:rPr lang="en-US" dirty="0" smtClean="0"/>
              <a:t>license </a:t>
            </a:r>
            <a:r>
              <a:rPr lang="en-US" dirty="0"/>
              <a:t>information is important because... </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endParaRPr lang="sl-SI" dirty="0"/>
          </a:p>
          <a:p>
            <a:r>
              <a:rPr lang="en-US" dirty="0"/>
              <a:t>It </a:t>
            </a:r>
            <a:r>
              <a:rPr lang="en-US" b="1" dirty="0"/>
              <a:t>tells users </a:t>
            </a:r>
            <a:r>
              <a:rPr lang="en-US" dirty="0"/>
              <a:t>and </a:t>
            </a:r>
            <a:r>
              <a:rPr lang="en-US" b="1" dirty="0"/>
              <a:t>reusers </a:t>
            </a:r>
            <a:r>
              <a:rPr lang="en-US" dirty="0"/>
              <a:t>exactly </a:t>
            </a:r>
            <a:r>
              <a:rPr lang="en-US" b="1" dirty="0"/>
              <a:t>what they can do </a:t>
            </a:r>
            <a:r>
              <a:rPr lang="en-US" dirty="0"/>
              <a:t>with your data and metadata. </a:t>
            </a:r>
          </a:p>
          <a:p>
            <a:r>
              <a:rPr lang="en-US" dirty="0" smtClean="0"/>
              <a:t>It </a:t>
            </a:r>
            <a:r>
              <a:rPr lang="en-US" b="1" dirty="0"/>
              <a:t>encourages the use and reuse </a:t>
            </a:r>
            <a:r>
              <a:rPr lang="en-US" dirty="0"/>
              <a:t>of your data and metadata the way you want them to be used and reused. </a:t>
            </a:r>
          </a:p>
          <a:p>
            <a:r>
              <a:rPr lang="en-US" dirty="0" smtClean="0"/>
              <a:t>It </a:t>
            </a:r>
            <a:r>
              <a:rPr lang="en-US" b="1" dirty="0"/>
              <a:t>creates visibility </a:t>
            </a:r>
            <a:r>
              <a:rPr lang="en-US" dirty="0"/>
              <a:t>of your efforts downstream (if you ask for attribution). </a:t>
            </a:r>
            <a:endParaRPr lang="sl-SI" dirty="0" smtClean="0"/>
          </a:p>
          <a:p>
            <a:endParaRPr lang="sl-SI" dirty="0"/>
          </a:p>
          <a:p>
            <a:endParaRPr lang="sl-SI" dirty="0"/>
          </a:p>
          <a:p>
            <a:pPr marL="0" indent="0">
              <a:buNone/>
            </a:pPr>
            <a:r>
              <a:rPr lang="en-US" i="1" dirty="0"/>
              <a:t>If </a:t>
            </a:r>
            <a:r>
              <a:rPr lang="en-US" b="1" i="1" dirty="0"/>
              <a:t>no explicit licence </a:t>
            </a:r>
            <a:r>
              <a:rPr lang="en-US" i="1" dirty="0"/>
              <a:t>is provided, a user does not know what can be done with the data/metadata – </a:t>
            </a:r>
            <a:r>
              <a:rPr lang="en-US" b="1" i="1" dirty="0"/>
              <a:t>the default legal position is that nothing can be done without contacting the owner on a case-by-case basis</a:t>
            </a:r>
            <a:r>
              <a:rPr lang="en-US" i="1" dirty="0"/>
              <a:t>. </a:t>
            </a:r>
            <a:endParaRPr lang="en-US" dirty="0"/>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211" y="365125"/>
            <a:ext cx="1859972" cy="613791"/>
          </a:xfrm>
          <a:prstGeom prst="rect">
            <a:avLst/>
          </a:prstGeom>
        </p:spPr>
      </p:pic>
    </p:spTree>
    <p:extLst>
      <p:ext uri="{BB962C8B-B14F-4D97-AF65-F5344CB8AC3E}">
        <p14:creationId xmlns:p14="http://schemas.microsoft.com/office/powerpoint/2010/main" val="3555613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9055229" cy="1325563"/>
          </a:xfrm>
        </p:spPr>
        <p:txBody>
          <a:bodyPr/>
          <a:lstStyle/>
          <a:p>
            <a:r>
              <a:rPr lang="en-US" dirty="0"/>
              <a:t>Four key tips when publishing information about the </a:t>
            </a:r>
            <a:r>
              <a:rPr lang="en-US" dirty="0" err="1" smtClean="0"/>
              <a:t>licence</a:t>
            </a:r>
            <a:endParaRPr lang="sl-SI" dirty="0"/>
          </a:p>
        </p:txBody>
      </p:sp>
      <p:sp>
        <p:nvSpPr>
          <p:cNvPr id="3" name="Označba mesta vsebine 2"/>
          <p:cNvSpPr>
            <a:spLocks noGrp="1"/>
          </p:cNvSpPr>
          <p:nvPr>
            <p:ph idx="1"/>
          </p:nvPr>
        </p:nvSpPr>
        <p:spPr>
          <a:xfrm>
            <a:off x="838200" y="2370137"/>
            <a:ext cx="10515600" cy="4351338"/>
          </a:xfrm>
        </p:spPr>
        <p:txBody>
          <a:bodyPr/>
          <a:lstStyle/>
          <a:p>
            <a:pPr marL="311079" indent="-311079">
              <a:buFont typeface="+mj-lt"/>
              <a:buAutoNum type="arabicPeriod"/>
            </a:pPr>
            <a:r>
              <a:rPr lang="en-US" dirty="0"/>
              <a:t>Make sure your licensing information is easy to find. </a:t>
            </a:r>
            <a:endParaRPr lang="sl-SI" dirty="0"/>
          </a:p>
          <a:p>
            <a:pPr marL="311079" indent="-311079">
              <a:buFont typeface="+mj-lt"/>
              <a:buAutoNum type="arabicPeriod"/>
            </a:pPr>
            <a:r>
              <a:rPr lang="en-US" dirty="0" smtClean="0"/>
              <a:t>Include </a:t>
            </a:r>
            <a:r>
              <a:rPr lang="en-US" dirty="0"/>
              <a:t>information about the </a:t>
            </a:r>
            <a:r>
              <a:rPr lang="en-US" dirty="0" smtClean="0"/>
              <a:t>license </a:t>
            </a:r>
            <a:r>
              <a:rPr lang="en-US" dirty="0"/>
              <a:t>in the metadata of each data set. </a:t>
            </a:r>
            <a:endParaRPr lang="sl-SI" dirty="0"/>
          </a:p>
          <a:p>
            <a:pPr marL="311079" indent="-311079">
              <a:buFont typeface="+mj-lt"/>
              <a:buAutoNum type="arabicPeriod"/>
            </a:pPr>
            <a:r>
              <a:rPr lang="en-US" dirty="0" smtClean="0"/>
              <a:t>Use </a:t>
            </a:r>
            <a:r>
              <a:rPr lang="en-US" dirty="0"/>
              <a:t>simple </a:t>
            </a:r>
            <a:r>
              <a:rPr lang="en-US" dirty="0" smtClean="0"/>
              <a:t>licenses </a:t>
            </a:r>
            <a:r>
              <a:rPr lang="en-US" dirty="0"/>
              <a:t>to ensure they are easy to understand by re-users. </a:t>
            </a:r>
            <a:endParaRPr lang="sl-SI" dirty="0"/>
          </a:p>
          <a:p>
            <a:pPr marL="311079" indent="-311079">
              <a:buFont typeface="+mj-lt"/>
              <a:buAutoNum type="arabicPeriod"/>
            </a:pPr>
            <a:r>
              <a:rPr lang="en-US" dirty="0" smtClean="0"/>
              <a:t>Check </a:t>
            </a:r>
            <a:r>
              <a:rPr lang="en-US" dirty="0"/>
              <a:t>spelling, typos and spacing to ensure consistency in the names of the </a:t>
            </a:r>
            <a:r>
              <a:rPr lang="en-US" dirty="0" smtClean="0"/>
              <a:t>licenses </a:t>
            </a:r>
            <a:r>
              <a:rPr lang="en-US" dirty="0"/>
              <a:t>used.</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71463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9155" y="1163155"/>
            <a:ext cx="3948545" cy="1324939"/>
          </a:xfrm>
        </p:spPr>
        <p:txBody>
          <a:bodyPr>
            <a:normAutofit fontScale="90000"/>
          </a:bodyPr>
          <a:lstStyle/>
          <a:p>
            <a:r>
              <a:rPr lang="sl-SI" dirty="0"/>
              <a:t/>
            </a:r>
            <a:br>
              <a:rPr lang="sl-SI" dirty="0"/>
            </a:br>
            <a:r>
              <a:rPr lang="sl-SI" dirty="0" err="1"/>
              <a:t>Clear</a:t>
            </a:r>
            <a:r>
              <a:rPr lang="sl-SI" dirty="0"/>
              <a:t> licence </a:t>
            </a:r>
            <a:r>
              <a:rPr lang="sl-SI" dirty="0" err="1"/>
              <a:t>information</a:t>
            </a:r>
            <a:r>
              <a:rPr lang="sl-SI" dirty="0"/>
              <a:t> - </a:t>
            </a:r>
            <a:r>
              <a:rPr lang="sl-SI" dirty="0" err="1"/>
              <a:t>example</a:t>
            </a:r>
            <a:r>
              <a:rPr lang="sl-SI" dirty="0"/>
              <a:t> </a:t>
            </a:r>
          </a:p>
        </p:txBody>
      </p:sp>
      <p:sp>
        <p:nvSpPr>
          <p:cNvPr id="3" name="Označba mesta vsebine 2"/>
          <p:cNvSpPr>
            <a:spLocks noGrp="1"/>
          </p:cNvSpPr>
          <p:nvPr>
            <p:ph idx="1"/>
          </p:nvPr>
        </p:nvSpPr>
        <p:spPr/>
        <p:txBody>
          <a:bodyPr/>
          <a:lstStyle/>
          <a:p>
            <a:pPr marL="0" indent="0">
              <a:buNone/>
            </a:pPr>
            <a:r>
              <a:rPr lang="sl-SI" dirty="0" smtClean="0"/>
              <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fld id="{5D444D66-FF08-4572-9157-61C575A1B341}" type="slidenum">
              <a:rPr lang="en-GB" smtClean="0"/>
              <a:t>32</a:t>
            </a:fld>
            <a:endParaRPr lang="en-GB"/>
          </a:p>
        </p:txBody>
      </p:sp>
      <p:pic>
        <p:nvPicPr>
          <p:cNvPr id="7" name="Slika 6"/>
          <p:cNvPicPr>
            <a:picLocks noChangeAspect="1"/>
          </p:cNvPicPr>
          <p:nvPr/>
        </p:nvPicPr>
        <p:blipFill>
          <a:blip r:embed="rId2"/>
          <a:stretch>
            <a:fillRect/>
          </a:stretch>
        </p:blipFill>
        <p:spPr>
          <a:xfrm>
            <a:off x="3709555" y="178604"/>
            <a:ext cx="5995555" cy="6538548"/>
          </a:xfrm>
          <a:prstGeom prst="rect">
            <a:avLst/>
          </a:prstGeom>
        </p:spPr>
      </p:pic>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128159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sl-SI" dirty="0"/>
              <a:t/>
            </a:r>
            <a:br>
              <a:rPr lang="sl-SI" dirty="0"/>
            </a:br>
            <a:r>
              <a:rPr lang="en-US" dirty="0"/>
              <a:t>Different data have different licensing needs </a:t>
            </a:r>
            <a:endParaRPr lang="sl-SI" dirty="0"/>
          </a:p>
        </p:txBody>
      </p:sp>
      <p:sp>
        <p:nvSpPr>
          <p:cNvPr id="8" name="Označba mesta vsebine 7"/>
          <p:cNvSpPr>
            <a:spLocks noGrp="1"/>
          </p:cNvSpPr>
          <p:nvPr>
            <p:ph idx="1"/>
          </p:nvPr>
        </p:nvSpPr>
        <p:spPr/>
        <p:txBody>
          <a:bodyPr>
            <a:normAutofit fontScale="92500"/>
          </a:bodyPr>
          <a:lstStyle/>
          <a:p>
            <a:pPr marL="0" indent="0">
              <a:buNone/>
            </a:pPr>
            <a:endParaRPr lang="sl-SI" dirty="0"/>
          </a:p>
          <a:p>
            <a:r>
              <a:rPr lang="en-US" dirty="0"/>
              <a:t>Some data(sets) may be required to be </a:t>
            </a:r>
            <a:r>
              <a:rPr lang="en-US" b="1" dirty="0"/>
              <a:t>openly </a:t>
            </a:r>
            <a:r>
              <a:rPr lang="en-US" b="1" dirty="0" smtClean="0"/>
              <a:t>available</a:t>
            </a:r>
            <a:r>
              <a:rPr lang="sl-SI" dirty="0"/>
              <a:t> </a:t>
            </a:r>
            <a:r>
              <a:rPr lang="sl-SI" dirty="0" smtClean="0"/>
              <a:t>(</a:t>
            </a:r>
            <a:r>
              <a:rPr lang="en-US" dirty="0" smtClean="0"/>
              <a:t>e.g</a:t>
            </a:r>
            <a:r>
              <a:rPr lang="en-US" dirty="0"/>
              <a:t>. subject to a Constitution of the Republic of </a:t>
            </a:r>
            <a:r>
              <a:rPr lang="en-US" dirty="0" smtClean="0"/>
              <a:t>Slovenia</a:t>
            </a:r>
            <a:r>
              <a:rPr lang="sl-SI" dirty="0" smtClean="0"/>
              <a:t>).</a:t>
            </a:r>
            <a:endParaRPr lang="en-US" dirty="0"/>
          </a:p>
          <a:p>
            <a:r>
              <a:rPr lang="en-US" dirty="0" smtClean="0"/>
              <a:t>Some </a:t>
            </a:r>
            <a:r>
              <a:rPr lang="en-US" dirty="0"/>
              <a:t>data(sets) may be </a:t>
            </a:r>
            <a:r>
              <a:rPr lang="en-US" b="1" dirty="0"/>
              <a:t>subject to </a:t>
            </a:r>
            <a:r>
              <a:rPr lang="en-US" b="1" dirty="0" smtClean="0"/>
              <a:t>restrictions</a:t>
            </a:r>
            <a:r>
              <a:rPr lang="sl-SI" dirty="0"/>
              <a:t> </a:t>
            </a:r>
            <a:r>
              <a:rPr lang="sl-SI" dirty="0" smtClean="0"/>
              <a:t>(</a:t>
            </a:r>
            <a:r>
              <a:rPr lang="en-US" dirty="0" smtClean="0"/>
              <a:t>e.g</a:t>
            </a:r>
            <a:r>
              <a:rPr lang="en-US" dirty="0"/>
              <a:t>. privacy, national security, third party </a:t>
            </a:r>
            <a:r>
              <a:rPr lang="en-US" dirty="0" smtClean="0"/>
              <a:t>rights</a:t>
            </a:r>
            <a:r>
              <a:rPr lang="sl-SI" dirty="0" smtClean="0"/>
              <a:t>).</a:t>
            </a:r>
            <a:r>
              <a:rPr lang="en-US" dirty="0" smtClean="0"/>
              <a:t> </a:t>
            </a:r>
            <a:endParaRPr lang="en-US" dirty="0"/>
          </a:p>
          <a:p>
            <a:r>
              <a:rPr lang="en-US" dirty="0" smtClean="0"/>
              <a:t>Some </a:t>
            </a:r>
            <a:r>
              <a:rPr lang="en-US" dirty="0"/>
              <a:t>data(sets) may be </a:t>
            </a:r>
            <a:r>
              <a:rPr lang="en-US" b="1" dirty="0"/>
              <a:t>available for reuse but not for </a:t>
            </a:r>
            <a:r>
              <a:rPr lang="en-US" b="1" dirty="0" smtClean="0"/>
              <a:t>modification</a:t>
            </a:r>
            <a:r>
              <a:rPr lang="sl-SI" dirty="0"/>
              <a:t> </a:t>
            </a:r>
            <a:r>
              <a:rPr lang="sl-SI" dirty="0" smtClean="0"/>
              <a:t>(</a:t>
            </a:r>
            <a:r>
              <a:rPr lang="en-US" dirty="0" smtClean="0"/>
              <a:t>e.g</a:t>
            </a:r>
            <a:r>
              <a:rPr lang="en-US" dirty="0"/>
              <a:t>. legal texts, public budgets (if modifications are made, it must be made clear that the data is not the actual authentic version</a:t>
            </a:r>
            <a:r>
              <a:rPr lang="en-US" dirty="0" smtClean="0"/>
              <a:t>)</a:t>
            </a:r>
            <a:r>
              <a:rPr lang="sl-SI" dirty="0" smtClean="0"/>
              <a:t>.</a:t>
            </a:r>
            <a:endParaRPr lang="en-US" dirty="0"/>
          </a:p>
          <a:p>
            <a:r>
              <a:rPr lang="en-US" dirty="0" smtClean="0"/>
              <a:t>Some </a:t>
            </a:r>
            <a:r>
              <a:rPr lang="en-US" dirty="0"/>
              <a:t>data(sets) may be published </a:t>
            </a:r>
            <a:r>
              <a:rPr lang="en-US" b="1" dirty="0"/>
              <a:t>allowing derivations </a:t>
            </a:r>
            <a:r>
              <a:rPr lang="en-US" dirty="0"/>
              <a:t>with attribution of authoritative </a:t>
            </a:r>
            <a:r>
              <a:rPr lang="en-US" dirty="0" smtClean="0"/>
              <a:t>source</a:t>
            </a:r>
            <a:r>
              <a:rPr lang="sl-SI" dirty="0" smtClean="0"/>
              <a:t> (</a:t>
            </a:r>
            <a:r>
              <a:rPr lang="sl-SI" dirty="0" err="1" smtClean="0"/>
              <a:t>e.g</a:t>
            </a:r>
            <a:r>
              <a:rPr lang="sl-SI" dirty="0"/>
              <a:t>. legal commentary, </a:t>
            </a:r>
            <a:r>
              <a:rPr lang="sl-SI" dirty="0" err="1" smtClean="0"/>
              <a:t>translations</a:t>
            </a:r>
            <a:r>
              <a:rPr lang="sl-SI" dirty="0" smtClean="0"/>
              <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9" name="Slik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414115"/>
            <a:ext cx="1859972" cy="613791"/>
          </a:xfrm>
          <a:prstGeom prst="rect">
            <a:avLst/>
          </a:prstGeom>
        </p:spPr>
      </p:pic>
    </p:spTree>
    <p:extLst>
      <p:ext uri="{BB962C8B-B14F-4D97-AF65-F5344CB8AC3E}">
        <p14:creationId xmlns:p14="http://schemas.microsoft.com/office/powerpoint/2010/main" val="1563560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r>
            <a:br>
              <a:rPr lang="sl-SI" dirty="0"/>
            </a:br>
            <a:r>
              <a:rPr lang="en-US" dirty="0"/>
              <a:t>Licensing approaches: </a:t>
            </a:r>
            <a:r>
              <a:rPr lang="en-US" dirty="0">
                <a:hlinkClick r:id="rId2"/>
              </a:rPr>
              <a:t>Creative Commons </a:t>
            </a:r>
            <a:r>
              <a:rPr lang="en-US" dirty="0"/>
              <a:t>(1) </a:t>
            </a:r>
            <a:endParaRPr lang="sl-SI" dirty="0"/>
          </a:p>
        </p:txBody>
      </p:sp>
      <p:sp>
        <p:nvSpPr>
          <p:cNvPr id="3" name="Označba mesta vsebine 2"/>
          <p:cNvSpPr>
            <a:spLocks noGrp="1"/>
          </p:cNvSpPr>
          <p:nvPr>
            <p:ph idx="1"/>
          </p:nvPr>
        </p:nvSpPr>
        <p:spPr/>
        <p:txBody>
          <a:bodyPr/>
          <a:lstStyle/>
          <a:p>
            <a:pPr marL="0" indent="0">
              <a:buNone/>
            </a:pPr>
            <a:r>
              <a:rPr lang="sl-SI" dirty="0" smtClean="0"/>
              <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3"/>
          <a:stretch>
            <a:fillRect/>
          </a:stretch>
        </p:blipFill>
        <p:spPr>
          <a:xfrm>
            <a:off x="1980566" y="2231251"/>
            <a:ext cx="6974637" cy="3810724"/>
          </a:xfrm>
          <a:prstGeom prst="rect">
            <a:avLst/>
          </a:prstGeom>
        </p:spPr>
      </p:pic>
    </p:spTree>
    <p:extLst>
      <p:ext uri="{BB962C8B-B14F-4D97-AF65-F5344CB8AC3E}">
        <p14:creationId xmlns:p14="http://schemas.microsoft.com/office/powerpoint/2010/main" val="134151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Licensing approaches: </a:t>
            </a:r>
            <a:r>
              <a:rPr lang="en-US" dirty="0">
                <a:hlinkClick r:id="rId2"/>
              </a:rPr>
              <a:t>Creative Commons </a:t>
            </a:r>
            <a:r>
              <a:rPr lang="en-US" dirty="0" smtClean="0"/>
              <a:t>(</a:t>
            </a:r>
            <a:r>
              <a:rPr lang="sl-SI" dirty="0" smtClean="0"/>
              <a:t>2</a:t>
            </a:r>
            <a:r>
              <a:rPr lang="en-US" dirty="0" smtClean="0"/>
              <a:t>) </a:t>
            </a:r>
            <a:endParaRPr lang="sl-SI" dirty="0"/>
          </a:p>
        </p:txBody>
      </p:sp>
      <p:sp>
        <p:nvSpPr>
          <p:cNvPr id="3" name="Označba mesta vsebine 2"/>
          <p:cNvSpPr>
            <a:spLocks noGrp="1"/>
          </p:cNvSpPr>
          <p:nvPr>
            <p:ph idx="1"/>
          </p:nvPr>
        </p:nvSpPr>
        <p:spPr/>
        <p:txBody>
          <a:bodyPr/>
          <a:lstStyle/>
          <a:p>
            <a:pPr marL="0" indent="0">
              <a:buNone/>
            </a:pPr>
            <a:r>
              <a:rPr lang="sl-SI" dirty="0" smtClean="0"/>
              <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8" name="Slika 7"/>
          <p:cNvPicPr>
            <a:picLocks noChangeAspect="1"/>
          </p:cNvPicPr>
          <p:nvPr/>
        </p:nvPicPr>
        <p:blipFill>
          <a:blip r:embed="rId3"/>
          <a:stretch>
            <a:fillRect/>
          </a:stretch>
        </p:blipFill>
        <p:spPr>
          <a:xfrm>
            <a:off x="1763360" y="2155218"/>
            <a:ext cx="7655844" cy="4043945"/>
          </a:xfrm>
          <a:prstGeom prst="rect">
            <a:avLst/>
          </a:prstGeom>
        </p:spPr>
      </p:pic>
    </p:spTree>
    <p:extLst>
      <p:ext uri="{BB962C8B-B14F-4D97-AF65-F5344CB8AC3E}">
        <p14:creationId xmlns:p14="http://schemas.microsoft.com/office/powerpoint/2010/main" val="1897590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
            </a:r>
            <a:br>
              <a:rPr lang="sl-SI" dirty="0"/>
            </a:br>
            <a:r>
              <a:rPr lang="en-US" dirty="0"/>
              <a:t>Good practices for licensing your data </a:t>
            </a:r>
            <a:endParaRPr lang="sl-SI" dirty="0"/>
          </a:p>
        </p:txBody>
      </p:sp>
      <p:sp>
        <p:nvSpPr>
          <p:cNvPr id="3" name="Označba mesta vsebine 2"/>
          <p:cNvSpPr>
            <a:spLocks noGrp="1"/>
          </p:cNvSpPr>
          <p:nvPr>
            <p:ph idx="1"/>
          </p:nvPr>
        </p:nvSpPr>
        <p:spPr/>
        <p:txBody>
          <a:bodyPr>
            <a:normAutofit fontScale="92500" lnSpcReduction="20000"/>
          </a:bodyPr>
          <a:lstStyle/>
          <a:p>
            <a:pPr marL="0" indent="0">
              <a:buNone/>
            </a:pPr>
            <a:r>
              <a:rPr lang="sl-SI" dirty="0" smtClean="0"/>
              <a:t> </a:t>
            </a:r>
            <a:r>
              <a:rPr lang="en" i="1" dirty="0" smtClean="0"/>
              <a:t>Good</a:t>
            </a:r>
            <a:r>
              <a:rPr lang="sl-SI" i="1" dirty="0" smtClean="0"/>
              <a:t> </a:t>
            </a:r>
            <a:r>
              <a:rPr lang="sl-SI" i="1" dirty="0"/>
              <a:t>practices: </a:t>
            </a:r>
            <a:endParaRPr lang="sl-SI" dirty="0"/>
          </a:p>
          <a:p>
            <a:r>
              <a:rPr lang="en-US" dirty="0" smtClean="0"/>
              <a:t> </a:t>
            </a:r>
            <a:r>
              <a:rPr lang="en-US" dirty="0"/>
              <a:t>If the original data is in the public domain (e.g. by law), keep it there – use for example the Creative Commons Zero Public Domain Dedication or the Open Data Commons Public Domain Dedication and License (PDDL) </a:t>
            </a:r>
          </a:p>
          <a:p>
            <a:r>
              <a:rPr lang="en-US" dirty="0" smtClean="0"/>
              <a:t>For </a:t>
            </a:r>
            <a:r>
              <a:rPr lang="en-US" dirty="0"/>
              <a:t>some documentation integrity needs to be protected – use a No- Derivatives licence, for example Creative Commons Attribution- NoDerivs, but only if really necessary </a:t>
            </a:r>
          </a:p>
          <a:p>
            <a:r>
              <a:rPr lang="en-US" dirty="0" smtClean="0"/>
              <a:t>Avoid </a:t>
            </a:r>
            <a:r>
              <a:rPr lang="en-US" dirty="0"/>
              <a:t>Non-Commercial licences if at all possible, as these seriously restrict reuse. </a:t>
            </a:r>
          </a:p>
          <a:p>
            <a:endParaRPr lang="sl-SI" dirty="0"/>
          </a:p>
          <a:p>
            <a:pPr marL="0" indent="0">
              <a:buNone/>
            </a:pPr>
            <a:r>
              <a:rPr lang="en-US" i="1" dirty="0" smtClean="0"/>
              <a:t>Licenses </a:t>
            </a:r>
            <a:r>
              <a:rPr lang="en-US" i="1" dirty="0"/>
              <a:t>for data should provide appropriate security and control (but not more than that).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743726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4281" y="0"/>
            <a:ext cx="8752609" cy="1325563"/>
          </a:xfrm>
        </p:spPr>
        <p:txBody>
          <a:bodyPr>
            <a:normAutofit fontScale="90000"/>
          </a:bodyPr>
          <a:lstStyle/>
          <a:p>
            <a:r>
              <a:rPr lang="sl-SI" dirty="0"/>
              <a:t/>
            </a:r>
            <a:br>
              <a:rPr lang="sl-SI" dirty="0"/>
            </a:br>
            <a:r>
              <a:rPr lang="en-US" dirty="0"/>
              <a:t>Using an open and unrestricting </a:t>
            </a:r>
            <a:r>
              <a:rPr lang="en-US" dirty="0" smtClean="0"/>
              <a:t>license </a:t>
            </a:r>
            <a:r>
              <a:rPr lang="en-US" dirty="0"/>
              <a:t>for your data </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r>
              <a:rPr lang="en-US" i="1" dirty="0" smtClean="0"/>
              <a:t>Whenever </a:t>
            </a:r>
            <a:r>
              <a:rPr lang="en-US" i="1" dirty="0"/>
              <a:t>data is licensed for open and unrestricted access, reusers can create new knowledge from combining it</a:t>
            </a:r>
            <a:r>
              <a:rPr lang="en-US" dirty="0"/>
              <a:t>. </a:t>
            </a:r>
          </a:p>
          <a:p>
            <a:pPr marL="0" indent="0">
              <a:buNone/>
            </a:pPr>
            <a:r>
              <a:rPr lang="sl-SI" dirty="0" err="1"/>
              <a:t>For</a:t>
            </a:r>
            <a:r>
              <a:rPr lang="sl-SI" dirty="0"/>
              <a:t> </a:t>
            </a:r>
            <a:r>
              <a:rPr lang="sl-SI" dirty="0" err="1" smtClean="0"/>
              <a:t>example</a:t>
            </a:r>
            <a:r>
              <a:rPr lang="sl-SI" dirty="0" smtClean="0"/>
              <a:t>: </a:t>
            </a:r>
            <a:endParaRPr lang="sl-SI" dirty="0"/>
          </a:p>
          <a:p>
            <a:r>
              <a:rPr lang="en-US" b="1" dirty="0" smtClean="0"/>
              <a:t>Cross-referencing </a:t>
            </a:r>
            <a:r>
              <a:rPr lang="en-US" dirty="0"/>
              <a:t>public spending with geographic data to visualise which regions are better funded. </a:t>
            </a:r>
          </a:p>
          <a:p>
            <a:r>
              <a:rPr lang="en-US" b="1" dirty="0" smtClean="0"/>
              <a:t>Matching </a:t>
            </a:r>
            <a:r>
              <a:rPr lang="en-US" dirty="0"/>
              <a:t>public transport timetables with GPS data to be able to give real time information on delays. </a:t>
            </a:r>
          </a:p>
          <a:p>
            <a:r>
              <a:rPr lang="en-US" b="1" dirty="0" smtClean="0"/>
              <a:t>Measuring </a:t>
            </a:r>
            <a:r>
              <a:rPr lang="en-US" b="1" dirty="0"/>
              <a:t>performance </a:t>
            </a:r>
            <a:r>
              <a:rPr lang="en-US" dirty="0"/>
              <a:t>of public services based on transaction counters and waiting times. </a:t>
            </a:r>
          </a:p>
          <a:p>
            <a:r>
              <a:rPr lang="en-US" b="1" dirty="0" smtClean="0"/>
              <a:t>Deriving </a:t>
            </a:r>
            <a:r>
              <a:rPr lang="en-US" b="1" dirty="0"/>
              <a:t>recommendations </a:t>
            </a:r>
            <a:r>
              <a:rPr lang="en-US" dirty="0"/>
              <a:t>for prevention policies relating accident statistics with weather data and road maps. </a:t>
            </a:r>
          </a:p>
          <a:p>
            <a:pPr marL="0" indent="0">
              <a:buNone/>
            </a:pP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413571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1727" y="365125"/>
            <a:ext cx="9289473" cy="1325563"/>
          </a:xfrm>
        </p:spPr>
        <p:txBody>
          <a:bodyPr>
            <a:normAutofit fontScale="90000"/>
          </a:bodyPr>
          <a:lstStyle/>
          <a:p>
            <a:r>
              <a:rPr lang="sl-SI" dirty="0"/>
              <a:t/>
            </a:r>
            <a:br>
              <a:rPr lang="sl-SI" dirty="0"/>
            </a:br>
            <a:r>
              <a:rPr lang="en-US" dirty="0"/>
              <a:t>Good practices for licensing your metadata </a:t>
            </a:r>
            <a:endParaRPr lang="sl-SI" dirty="0"/>
          </a:p>
        </p:txBody>
      </p:sp>
      <p:sp>
        <p:nvSpPr>
          <p:cNvPr id="3" name="Označba mesta vsebine 2"/>
          <p:cNvSpPr>
            <a:spLocks noGrp="1"/>
          </p:cNvSpPr>
          <p:nvPr>
            <p:ph idx="1"/>
          </p:nvPr>
        </p:nvSpPr>
        <p:spPr>
          <a:xfrm>
            <a:off x="474517" y="2005012"/>
            <a:ext cx="11278883" cy="4351338"/>
          </a:xfrm>
        </p:spPr>
        <p:txBody>
          <a:bodyPr>
            <a:normAutofit fontScale="92500" lnSpcReduction="10000"/>
          </a:bodyPr>
          <a:lstStyle/>
          <a:p>
            <a:pPr marL="0" indent="0">
              <a:buNone/>
            </a:pPr>
            <a:r>
              <a:rPr lang="en-US" i="1" dirty="0" smtClean="0"/>
              <a:t>What </a:t>
            </a:r>
            <a:r>
              <a:rPr lang="en-US" i="1" dirty="0"/>
              <a:t>you need to think about: </a:t>
            </a:r>
            <a:endParaRPr lang="en-US" dirty="0"/>
          </a:p>
          <a:p>
            <a:r>
              <a:rPr lang="en-US" dirty="0" smtClean="0"/>
              <a:t>Metadata </a:t>
            </a:r>
            <a:r>
              <a:rPr lang="en-US" dirty="0"/>
              <a:t>helps people to discover your data. </a:t>
            </a:r>
          </a:p>
          <a:p>
            <a:r>
              <a:rPr lang="en-US" dirty="0" smtClean="0"/>
              <a:t>The </a:t>
            </a:r>
            <a:r>
              <a:rPr lang="en-US" dirty="0"/>
              <a:t>wider your metadata is distributed, the higher your visibility is. </a:t>
            </a:r>
          </a:p>
          <a:p>
            <a:r>
              <a:rPr lang="en-US" dirty="0" smtClean="0"/>
              <a:t>Others </a:t>
            </a:r>
            <a:r>
              <a:rPr lang="en-US" dirty="0"/>
              <a:t>may want to add to it, enhance it, link to other resources. </a:t>
            </a:r>
            <a:endParaRPr lang="sl-SI" dirty="0" smtClean="0"/>
          </a:p>
          <a:p>
            <a:endParaRPr lang="sl-SI" dirty="0"/>
          </a:p>
          <a:p>
            <a:pPr marL="0" indent="0">
              <a:buNone/>
            </a:pPr>
            <a:r>
              <a:rPr lang="sl-SI" i="1" dirty="0"/>
              <a:t>Good practices: </a:t>
            </a:r>
            <a:endParaRPr lang="sl-SI" dirty="0"/>
          </a:p>
          <a:p>
            <a:r>
              <a:rPr lang="en-US" dirty="0" err="1" smtClean="0"/>
              <a:t>Licences</a:t>
            </a:r>
            <a:r>
              <a:rPr lang="en-US" dirty="0" smtClean="0"/>
              <a:t> </a:t>
            </a:r>
            <a:r>
              <a:rPr lang="en-US" dirty="0"/>
              <a:t>for metadata should be as open as possible. </a:t>
            </a:r>
          </a:p>
          <a:p>
            <a:r>
              <a:rPr lang="en-US" dirty="0" smtClean="0"/>
              <a:t>A </a:t>
            </a:r>
            <a:r>
              <a:rPr lang="en-US" dirty="0"/>
              <a:t>public domain licence allows the widest reuse. </a:t>
            </a:r>
          </a:p>
          <a:p>
            <a:r>
              <a:rPr lang="en-US" dirty="0" smtClean="0"/>
              <a:t>An </a:t>
            </a:r>
            <a:r>
              <a:rPr lang="en-US" dirty="0"/>
              <a:t>attribution licence ensures you get credit downstream, but may cause problems if data is shared multiple times (attribution stacking). </a:t>
            </a:r>
          </a:p>
          <a:p>
            <a:pPr marL="0" indent="0">
              <a:buNone/>
            </a:pPr>
            <a:endParaRPr lang="en-US" dirty="0"/>
          </a:p>
          <a:p>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349010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59911"/>
            <a:ext cx="8617527" cy="1325563"/>
          </a:xfrm>
        </p:spPr>
        <p:txBody>
          <a:bodyPr/>
          <a:lstStyle/>
          <a:p>
            <a:r>
              <a:rPr lang="en" dirty="0" smtClean="0"/>
              <a:t>Machine readability of licenses – use </a:t>
            </a:r>
            <a:r>
              <a:rPr lang="en" dirty="0" smtClean="0">
                <a:hlinkClick r:id="rId2"/>
              </a:rPr>
              <a:t>Open Digital Right Language</a:t>
            </a:r>
            <a:endParaRPr lang="en" dirty="0"/>
          </a:p>
        </p:txBody>
      </p:sp>
      <p:sp>
        <p:nvSpPr>
          <p:cNvPr id="3" name="Označba mesta vsebine 2"/>
          <p:cNvSpPr>
            <a:spLocks noGrp="1"/>
          </p:cNvSpPr>
          <p:nvPr>
            <p:ph idx="1"/>
          </p:nvPr>
        </p:nvSpPr>
        <p:spPr>
          <a:xfrm>
            <a:off x="838200" y="2307362"/>
            <a:ext cx="10515600" cy="4351338"/>
          </a:xfrm>
        </p:spPr>
        <p:txBody>
          <a:bodyPr>
            <a:normAutofit fontScale="85000" lnSpcReduction="20000"/>
          </a:bodyPr>
          <a:lstStyle/>
          <a:p>
            <a:pPr marL="0" indent="0">
              <a:buNone/>
            </a:pPr>
            <a:r>
              <a:rPr lang="en-US" dirty="0"/>
              <a:t>The Open Digital Rights Language (ODRL) is a policy expression language that provides a flexible and interoperable information model, vocabulary, and encoding mechanisms for representing statements about the usage of content and services. The ODRL Information Model describes the underlying concepts, entities, and relationships that form the foundational basis for the semantics of the ODRL policies.</a:t>
            </a:r>
          </a:p>
          <a:p>
            <a:pPr marL="0" indent="0">
              <a:buNone/>
            </a:pPr>
            <a:endParaRPr lang="sl-SI" dirty="0" smtClean="0"/>
          </a:p>
          <a:p>
            <a:pPr marL="0" indent="0">
              <a:buNone/>
            </a:pPr>
            <a:r>
              <a:rPr lang="en-US" dirty="0" smtClean="0"/>
              <a:t>Policies </a:t>
            </a:r>
            <a:r>
              <a:rPr lang="en-US" dirty="0"/>
              <a:t>are used to represent permitted and prohibited actions over a certain asset, as well as the obligations required to be meet by stakeholders. In addition, policies may be limited by constraints (e.g., temporal or spatial constraints) and duties (e.g. payments) may be imposed on permissions</a:t>
            </a:r>
            <a:r>
              <a:rPr lang="en-US" dirty="0" smtClean="0"/>
              <a:t>.</a:t>
            </a:r>
            <a:endParaRPr lang="sl-SI" dirty="0" smtClean="0"/>
          </a:p>
          <a:p>
            <a:pPr marL="0" indent="0">
              <a:buNone/>
            </a:pPr>
            <a:endParaRPr lang="sl-SI" dirty="0"/>
          </a:p>
          <a:p>
            <a:pPr marL="0" indent="0">
              <a:buNone/>
            </a:pPr>
            <a:r>
              <a:rPr lang="en" dirty="0" smtClean="0"/>
              <a:t>Please see examples of  machine readable licenses on </a:t>
            </a:r>
            <a:r>
              <a:rPr lang="sl-SI" dirty="0">
                <a:hlinkClick r:id="rId3"/>
              </a:rPr>
              <a:t>http://licentia.inria.fr</a:t>
            </a:r>
            <a:r>
              <a:rPr lang="sl-SI" dirty="0" smtClean="0">
                <a:hlinkClick r:id="rId3"/>
              </a:rPr>
              <a:t>/</a:t>
            </a:r>
            <a:r>
              <a:rPr lang="sl-SI" dirty="0" smtClean="0"/>
              <a:t> </a:t>
            </a:r>
            <a:endParaRPr lang="en-US" dirty="0"/>
          </a:p>
          <a:p>
            <a:pPr marL="0" indent="0">
              <a:buNone/>
            </a:pP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843226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a:xfrm>
            <a:off x="838200" y="365126"/>
            <a:ext cx="7973291" cy="1322232"/>
          </a:xfrm>
        </p:spPr>
        <p:txBody>
          <a:bodyPr/>
          <a:lstStyle/>
          <a:p>
            <a:r>
              <a:rPr lang="en-US" dirty="0"/>
              <a:t>Promoting openness at different stages of the research process</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200" y="1825625"/>
            <a:ext cx="5136573" cy="3135577"/>
          </a:xfrm>
        </p:spPr>
        <p:txBody>
          <a:bodyPr>
            <a:normAutofit/>
          </a:bodyPr>
          <a:lstStyle/>
          <a:p>
            <a:pPr marL="0" indent="0">
              <a:buNone/>
            </a:pPr>
            <a:r>
              <a:rPr lang="sl-SI" dirty="0" smtClean="0"/>
              <a:t> </a:t>
            </a:r>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6" name="PoljeZBesedilom 5"/>
          <p:cNvSpPr txBox="1"/>
          <p:nvPr/>
        </p:nvSpPr>
        <p:spPr>
          <a:xfrm>
            <a:off x="838200" y="6176931"/>
            <a:ext cx="9694718" cy="646331"/>
          </a:xfrm>
          <a:prstGeom prst="rect">
            <a:avLst/>
          </a:prstGeom>
          <a:noFill/>
        </p:spPr>
        <p:txBody>
          <a:bodyPr wrap="square" rtlCol="0">
            <a:spAutoFit/>
          </a:bodyPr>
          <a:lstStyle/>
          <a:p>
            <a:r>
              <a:rPr lang="sl-SI" dirty="0" err="1">
                <a:solidFill>
                  <a:srgbClr val="002060"/>
                </a:solidFill>
              </a:rPr>
              <a:t>Foster</a:t>
            </a:r>
            <a:r>
              <a:rPr lang="sl-SI" dirty="0">
                <a:solidFill>
                  <a:srgbClr val="002060"/>
                </a:solidFill>
              </a:rPr>
              <a:t>: </a:t>
            </a:r>
            <a:r>
              <a:rPr lang="en-US" dirty="0">
                <a:solidFill>
                  <a:srgbClr val="002060"/>
                </a:solidFill>
              </a:rPr>
              <a:t>Open Science and Research Initiative (2014). </a:t>
            </a:r>
            <a:r>
              <a:rPr lang="en-US" i="1" dirty="0">
                <a:solidFill>
                  <a:srgbClr val="002060"/>
                </a:solidFill>
              </a:rPr>
              <a:t>Open Science and Research Handbook</a:t>
            </a:r>
            <a:r>
              <a:rPr lang="en-US" dirty="0">
                <a:solidFill>
                  <a:srgbClr val="002060"/>
                </a:solidFill>
              </a:rPr>
              <a:t>. [English version]</a:t>
            </a:r>
            <a:r>
              <a:rPr lang="sl-SI" dirty="0">
                <a:solidFill>
                  <a:srgbClr val="002060"/>
                </a:solidFill>
              </a:rPr>
              <a:t>. </a:t>
            </a:r>
            <a:r>
              <a:rPr lang="sl-SI" dirty="0" err="1">
                <a:solidFill>
                  <a:srgbClr val="002060"/>
                </a:solidFill>
              </a:rPr>
              <a:t>Available</a:t>
            </a:r>
            <a:r>
              <a:rPr lang="sl-SI" dirty="0">
                <a:solidFill>
                  <a:srgbClr val="002060"/>
                </a:solidFill>
              </a:rPr>
              <a:t> at https://www.fosteropenscience.eu/sites/default/files/pdf/3986.pdf</a:t>
            </a:r>
          </a:p>
        </p:txBody>
      </p:sp>
      <p:pic>
        <p:nvPicPr>
          <p:cNvPr id="7" name="Picture 2" descr="Figure 1. Promoting openness at different stages of the research process (Open Science and Research Initiative,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81" y="1735475"/>
            <a:ext cx="6657000" cy="434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51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Publishing</a:t>
            </a:r>
            <a:r>
              <a:rPr lang="sl-SI" dirty="0"/>
              <a:t> </a:t>
            </a:r>
            <a:r>
              <a:rPr lang="sl-SI" dirty="0" err="1"/>
              <a:t>and</a:t>
            </a:r>
            <a:r>
              <a:rPr lang="sl-SI" dirty="0"/>
              <a:t> </a:t>
            </a:r>
            <a:r>
              <a:rPr lang="sl-SI" dirty="0" err="1"/>
              <a:t>sharing</a:t>
            </a:r>
            <a:r>
              <a:rPr lang="sl-SI" dirty="0"/>
              <a:t> data</a:t>
            </a:r>
          </a:p>
        </p:txBody>
      </p:sp>
      <p:sp>
        <p:nvSpPr>
          <p:cNvPr id="3" name="Označba mesta vsebine 2"/>
          <p:cNvSpPr>
            <a:spLocks noGrp="1"/>
          </p:cNvSpPr>
          <p:nvPr>
            <p:ph idx="1"/>
          </p:nvPr>
        </p:nvSpPr>
        <p:spPr/>
        <p:txBody>
          <a:bodyPr/>
          <a:lstStyle/>
          <a:p>
            <a:r>
              <a:rPr lang="en-US" dirty="0"/>
              <a:t>resolution of </a:t>
            </a:r>
            <a:r>
              <a:rPr lang="en-US" dirty="0" smtClean="0"/>
              <a:t>copyright</a:t>
            </a:r>
            <a:r>
              <a:rPr lang="sl-SI" dirty="0" smtClean="0"/>
              <a:t>,</a:t>
            </a:r>
            <a:endParaRPr lang="en-US" dirty="0"/>
          </a:p>
          <a:p>
            <a:r>
              <a:rPr lang="en-US" dirty="0"/>
              <a:t>preparation of metadata for »searching« and documentation for </a:t>
            </a:r>
            <a:r>
              <a:rPr lang="en-US" dirty="0" smtClean="0"/>
              <a:t>users</a:t>
            </a:r>
            <a:r>
              <a:rPr lang="sl-SI" dirty="0" smtClean="0"/>
              <a:t>,</a:t>
            </a:r>
            <a:endParaRPr lang="en-US" dirty="0"/>
          </a:p>
          <a:p>
            <a:r>
              <a:rPr lang="en-US" dirty="0"/>
              <a:t>publication and sharing of data (possibly in a data </a:t>
            </a:r>
            <a:r>
              <a:rPr lang="sl-SI" dirty="0" err="1" smtClean="0"/>
              <a:t>archive</a:t>
            </a:r>
            <a:r>
              <a:rPr lang="en-US" dirty="0" smtClean="0"/>
              <a:t>)</a:t>
            </a:r>
            <a:r>
              <a:rPr lang="sl-SI" dirty="0" smtClean="0"/>
              <a:t>,</a:t>
            </a:r>
            <a:endParaRPr lang="en-US" dirty="0"/>
          </a:p>
          <a:p>
            <a:r>
              <a:rPr lang="en-US" dirty="0"/>
              <a:t>control over data </a:t>
            </a:r>
            <a:r>
              <a:rPr lang="en-US" dirty="0" smtClean="0"/>
              <a:t>access</a:t>
            </a:r>
            <a:r>
              <a:rPr lang="sl-SI" dirty="0" smtClean="0"/>
              <a:t>,</a:t>
            </a:r>
            <a:endParaRPr lang="en-US" dirty="0"/>
          </a:p>
          <a:p>
            <a:r>
              <a:rPr lang="en-US" dirty="0"/>
              <a:t>promotion of </a:t>
            </a:r>
            <a:r>
              <a:rPr lang="en-US" dirty="0" smtClean="0"/>
              <a:t>data</a:t>
            </a:r>
            <a:r>
              <a:rPr lang="sl-SI" dirty="0" smtClean="0"/>
              <a:t>,</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369674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Data </a:t>
            </a:r>
            <a:r>
              <a:rPr lang="sl-SI" dirty="0" err="1" smtClean="0"/>
              <a:t>sharing</a:t>
            </a:r>
            <a:r>
              <a:rPr lang="sl-SI" dirty="0" smtClean="0"/>
              <a:t> in </a:t>
            </a:r>
            <a:r>
              <a:rPr lang="sl-SI" dirty="0" err="1" smtClean="0"/>
              <a:t>genomic</a:t>
            </a:r>
            <a:r>
              <a:rPr lang="sl-SI" dirty="0" smtClean="0"/>
              <a:t> </a:t>
            </a:r>
            <a:r>
              <a:rPr lang="sl-SI" dirty="0" err="1" smtClean="0"/>
              <a:t>research</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
        <p:nvSpPr>
          <p:cNvPr id="6" name="Označba mesta vsebine 5"/>
          <p:cNvSpPr>
            <a:spLocks noGrp="1"/>
          </p:cNvSpPr>
          <p:nvPr>
            <p:ph idx="1"/>
          </p:nvPr>
        </p:nvSpPr>
        <p:spPr/>
        <p:txBody>
          <a:bodyPr/>
          <a:lstStyle/>
          <a:p>
            <a:pPr marL="0" indent="0">
              <a:buNone/>
            </a:pPr>
            <a:r>
              <a:rPr lang="sl-SI" dirty="0" smtClean="0"/>
              <a:t> </a:t>
            </a:r>
            <a:endParaRPr lang="sl-SI" dirty="0"/>
          </a:p>
        </p:txBody>
      </p:sp>
      <p:pic>
        <p:nvPicPr>
          <p:cNvPr id="7" name="Slika 6"/>
          <p:cNvPicPr>
            <a:picLocks noChangeAspect="1"/>
          </p:cNvPicPr>
          <p:nvPr/>
        </p:nvPicPr>
        <p:blipFill>
          <a:blip r:embed="rId3"/>
          <a:stretch>
            <a:fillRect/>
          </a:stretch>
        </p:blipFill>
        <p:spPr>
          <a:xfrm>
            <a:off x="1705233" y="1607341"/>
            <a:ext cx="6827623" cy="4959117"/>
          </a:xfrm>
          <a:prstGeom prst="rect">
            <a:avLst/>
          </a:prstGeom>
        </p:spPr>
      </p:pic>
    </p:spTree>
    <p:extLst>
      <p:ext uri="{BB962C8B-B14F-4D97-AF65-F5344CB8AC3E}">
        <p14:creationId xmlns:p14="http://schemas.microsoft.com/office/powerpoint/2010/main" val="976714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Long term </a:t>
            </a:r>
            <a:r>
              <a:rPr lang="sl-SI" dirty="0" err="1"/>
              <a:t>managament</a:t>
            </a:r>
            <a:endParaRPr lang="sl-SI" dirty="0"/>
          </a:p>
        </p:txBody>
      </p:sp>
      <p:sp>
        <p:nvSpPr>
          <p:cNvPr id="3" name="Označba mesta vsebine 2"/>
          <p:cNvSpPr>
            <a:spLocks noGrp="1"/>
          </p:cNvSpPr>
          <p:nvPr>
            <p:ph idx="1"/>
          </p:nvPr>
        </p:nvSpPr>
        <p:spPr/>
        <p:txBody>
          <a:bodyPr/>
          <a:lstStyle/>
          <a:p>
            <a:r>
              <a:rPr lang="en-US" dirty="0"/>
              <a:t>Which data has long-term value and should be kept</a:t>
            </a:r>
            <a:r>
              <a:rPr lang="en-US" dirty="0" smtClean="0"/>
              <a:t>?</a:t>
            </a:r>
            <a:endParaRPr lang="sl-SI" dirty="0" smtClean="0"/>
          </a:p>
          <a:p>
            <a:r>
              <a:rPr lang="en-US" dirty="0" smtClean="0"/>
              <a:t>Transfer </a:t>
            </a:r>
            <a:r>
              <a:rPr lang="en-US" dirty="0"/>
              <a:t>data into a format that is independent of current technology</a:t>
            </a:r>
            <a:r>
              <a:rPr lang="en-US" dirty="0" smtClean="0"/>
              <a:t>.</a:t>
            </a:r>
            <a:endParaRPr lang="sl-SI" dirty="0" smtClean="0"/>
          </a:p>
          <a:p>
            <a:r>
              <a:rPr lang="en-US" dirty="0" smtClean="0"/>
              <a:t>Ensuring </a:t>
            </a:r>
            <a:r>
              <a:rPr lang="en-US" dirty="0"/>
              <a:t>data archival according to the </a:t>
            </a:r>
            <a:r>
              <a:rPr lang="sl-SI" dirty="0">
                <a:hlinkClick r:id="rId2"/>
              </a:rPr>
              <a:t>3-2-1 </a:t>
            </a:r>
            <a:r>
              <a:rPr lang="sl-SI" dirty="0" err="1">
                <a:hlinkClick r:id="rId2"/>
              </a:rPr>
              <a:t>backup</a:t>
            </a:r>
            <a:r>
              <a:rPr lang="sl-SI" dirty="0">
                <a:hlinkClick r:id="rId2"/>
              </a:rPr>
              <a:t> rule</a:t>
            </a:r>
            <a:r>
              <a:rPr lang="en-US" dirty="0" smtClean="0"/>
              <a:t>.</a:t>
            </a:r>
            <a:endParaRPr lang="sl-SI" dirty="0" smtClean="0"/>
          </a:p>
          <a:p>
            <a:r>
              <a:rPr lang="en-US" dirty="0" smtClean="0"/>
              <a:t>What </a:t>
            </a:r>
            <a:r>
              <a:rPr lang="en-US" dirty="0"/>
              <a:t>data needs to be stored or destroyed due to contractual relationships with data providers</a:t>
            </a:r>
            <a:r>
              <a:rPr lang="en-US" dirty="0" smtClean="0"/>
              <a:t>?</a:t>
            </a:r>
            <a:endParaRPr lang="sl-SI" dirty="0" smtClean="0"/>
          </a:p>
          <a:p>
            <a:r>
              <a:rPr lang="en-US" dirty="0" smtClean="0"/>
              <a:t>How </a:t>
            </a:r>
            <a:r>
              <a:rPr lang="en-US" dirty="0"/>
              <a:t>long should the data be stored or retained</a:t>
            </a:r>
            <a:r>
              <a:rPr lang="en-US" dirty="0" smtClean="0"/>
              <a:t>?</a:t>
            </a:r>
            <a:endParaRPr lang="sl-SI" dirty="0" smtClean="0"/>
          </a:p>
          <a:p>
            <a:r>
              <a:rPr lang="en-US" dirty="0" smtClean="0"/>
              <a:t>How </a:t>
            </a:r>
            <a:r>
              <a:rPr lang="en-US" dirty="0"/>
              <a:t>will access and security be ensured?</a:t>
            </a:r>
            <a:endParaRPr lang="sl-SI"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
        <p:nvSpPr>
          <p:cNvPr id="5" name="Rectangle 1"/>
          <p:cNvSpPr>
            <a:spLocks noChangeArrowheads="1"/>
          </p:cNvSpPr>
          <p:nvPr/>
        </p:nvSpPr>
        <p:spPr bwMode="auto">
          <a:xfrm>
            <a:off x="0" y="-176959"/>
            <a:ext cx="184731" cy="3539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8064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t>Citing</a:t>
            </a:r>
            <a:r>
              <a:rPr lang="sl-SI" dirty="0"/>
              <a:t> data</a:t>
            </a:r>
          </a:p>
        </p:txBody>
      </p:sp>
      <p:sp>
        <p:nvSpPr>
          <p:cNvPr id="3" name="Označba mesta vsebine 2"/>
          <p:cNvSpPr>
            <a:spLocks noGrp="1"/>
          </p:cNvSpPr>
          <p:nvPr>
            <p:ph idx="1"/>
          </p:nvPr>
        </p:nvSpPr>
        <p:spPr/>
        <p:txBody>
          <a:bodyPr>
            <a:normAutofit fontScale="77500" lnSpcReduction="20000"/>
          </a:bodyPr>
          <a:lstStyle/>
          <a:p>
            <a:pPr marL="0" indent="0">
              <a:buNone/>
            </a:pPr>
            <a:r>
              <a:rPr lang="en-US" dirty="0"/>
              <a:t>The citation of the data source in the publication should generally include the following information</a:t>
            </a:r>
            <a:r>
              <a:rPr lang="en-US" dirty="0" smtClean="0"/>
              <a:t>:</a:t>
            </a:r>
            <a:endParaRPr lang="sl-SI" dirty="0" smtClean="0"/>
          </a:p>
          <a:p>
            <a:r>
              <a:rPr lang="en-US" dirty="0" smtClean="0"/>
              <a:t>the </a:t>
            </a:r>
            <a:r>
              <a:rPr lang="en-US" dirty="0"/>
              <a:t>author(s) of the research data</a:t>
            </a:r>
            <a:r>
              <a:rPr lang="en-US" dirty="0" smtClean="0"/>
              <a:t>,</a:t>
            </a:r>
            <a:endParaRPr lang="sl-SI" dirty="0" smtClean="0"/>
          </a:p>
          <a:p>
            <a:r>
              <a:rPr lang="en-US" dirty="0" smtClean="0"/>
              <a:t>the </a:t>
            </a:r>
            <a:r>
              <a:rPr lang="en-US" dirty="0"/>
              <a:t>name of the dataset</a:t>
            </a:r>
            <a:r>
              <a:rPr lang="en-US" dirty="0" smtClean="0"/>
              <a:t>,</a:t>
            </a:r>
            <a:endParaRPr lang="sl-SI" dirty="0" smtClean="0"/>
          </a:p>
          <a:p>
            <a:r>
              <a:rPr lang="en-US" dirty="0" smtClean="0"/>
              <a:t>the </a:t>
            </a:r>
            <a:r>
              <a:rPr lang="en-US" dirty="0"/>
              <a:t>producer (the institution under whose auspices the data were produced</a:t>
            </a:r>
            <a:r>
              <a:rPr lang="en-US" dirty="0" smtClean="0"/>
              <a:t>),</a:t>
            </a:r>
            <a:endParaRPr lang="sl-SI" dirty="0" smtClean="0"/>
          </a:p>
          <a:p>
            <a:r>
              <a:rPr lang="en-US" dirty="0" smtClean="0"/>
              <a:t>the </a:t>
            </a:r>
            <a:r>
              <a:rPr lang="en-US" dirty="0"/>
              <a:t>place and year of production of the dataset</a:t>
            </a:r>
            <a:r>
              <a:rPr lang="en-US" dirty="0" smtClean="0"/>
              <a:t>,</a:t>
            </a:r>
            <a:endParaRPr lang="sl-SI" dirty="0" smtClean="0"/>
          </a:p>
          <a:p>
            <a:r>
              <a:rPr lang="en-US" dirty="0" smtClean="0"/>
              <a:t>the </a:t>
            </a:r>
            <a:r>
              <a:rPr lang="en-US" dirty="0"/>
              <a:t>version of the dataset</a:t>
            </a:r>
            <a:r>
              <a:rPr lang="en-US" dirty="0" smtClean="0"/>
              <a:t>,</a:t>
            </a:r>
            <a:endParaRPr lang="sl-SI" dirty="0" smtClean="0"/>
          </a:p>
          <a:p>
            <a:r>
              <a:rPr lang="en-US" dirty="0" smtClean="0"/>
              <a:t>distribution,</a:t>
            </a:r>
            <a:endParaRPr lang="sl-SI" dirty="0" smtClean="0"/>
          </a:p>
          <a:p>
            <a:r>
              <a:rPr lang="en-US" dirty="0" smtClean="0"/>
              <a:t>series</a:t>
            </a:r>
            <a:r>
              <a:rPr lang="en-US" dirty="0"/>
              <a:t>, </a:t>
            </a:r>
            <a:endParaRPr lang="sl-SI" dirty="0" smtClean="0"/>
          </a:p>
          <a:p>
            <a:r>
              <a:rPr lang="en-US" dirty="0" smtClean="0"/>
              <a:t>place </a:t>
            </a:r>
            <a:r>
              <a:rPr lang="en-US" dirty="0"/>
              <a:t>and year of publication of the research data in the data repository</a:t>
            </a:r>
            <a:r>
              <a:rPr lang="en-US" dirty="0" smtClean="0"/>
              <a:t>,</a:t>
            </a:r>
            <a:endParaRPr lang="sl-SI" dirty="0" smtClean="0"/>
          </a:p>
          <a:p>
            <a:r>
              <a:rPr lang="en-US" dirty="0" smtClean="0"/>
              <a:t>the </a:t>
            </a:r>
            <a:r>
              <a:rPr lang="en-US" dirty="0"/>
              <a:t>data repository where the data can be accessed</a:t>
            </a:r>
            <a:r>
              <a:rPr lang="en-US" dirty="0" smtClean="0"/>
              <a:t>,</a:t>
            </a:r>
            <a:endParaRPr lang="sl-SI" dirty="0" smtClean="0"/>
          </a:p>
          <a:p>
            <a:r>
              <a:rPr lang="en-US" dirty="0" smtClean="0"/>
              <a:t>per</a:t>
            </a:r>
            <a:r>
              <a:rPr lang="sl-SI" dirty="0" err="1" smtClean="0"/>
              <a:t>sistent</a:t>
            </a:r>
            <a:r>
              <a:rPr lang="en-US" dirty="0" smtClean="0"/>
              <a:t> </a:t>
            </a:r>
            <a:r>
              <a:rPr lang="en-US" dirty="0"/>
              <a:t>identifier.</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669184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63952" y="512215"/>
            <a:ext cx="8729477" cy="570558"/>
          </a:xfrm>
        </p:spPr>
        <p:txBody>
          <a:bodyPr>
            <a:normAutofit fontScale="90000"/>
          </a:bodyPr>
          <a:lstStyle/>
          <a:p>
            <a:r>
              <a:rPr lang="sl-SI" dirty="0" err="1" smtClean="0"/>
              <a:t>Persistent</a:t>
            </a:r>
            <a:r>
              <a:rPr lang="sl-SI" dirty="0" smtClean="0"/>
              <a:t> </a:t>
            </a:r>
            <a:r>
              <a:rPr lang="sl-SI" dirty="0" err="1" smtClean="0"/>
              <a:t>identifiers</a:t>
            </a:r>
            <a:endParaRPr lang="sl-SI" dirty="0"/>
          </a:p>
        </p:txBody>
      </p:sp>
      <p:sp>
        <p:nvSpPr>
          <p:cNvPr id="3" name="Označba mesta vsebine 2"/>
          <p:cNvSpPr>
            <a:spLocks noGrp="1"/>
          </p:cNvSpPr>
          <p:nvPr>
            <p:ph idx="1"/>
          </p:nvPr>
        </p:nvSpPr>
        <p:spPr/>
        <p:txBody>
          <a:bodyPr/>
          <a:lstStyle/>
          <a:p>
            <a:pPr marL="0" indent="0">
              <a:buNone/>
            </a:pPr>
            <a:r>
              <a:rPr lang="sl-SI" dirty="0" smtClean="0"/>
              <a:t> </a:t>
            </a:r>
            <a:endParaRPr lang="sl-SI" dirty="0"/>
          </a:p>
        </p:txBody>
      </p:sp>
      <p:sp>
        <p:nvSpPr>
          <p:cNvPr id="4" name="Označba mesta datuma 3"/>
          <p:cNvSpPr>
            <a:spLocks noGrp="1"/>
          </p:cNvSpPr>
          <p:nvPr>
            <p:ph type="dt" sz="half" idx="10"/>
          </p:nvPr>
        </p:nvSpPr>
        <p:spPr/>
        <p:txBody>
          <a:bodyPr/>
          <a:lstStyle/>
          <a:p>
            <a:r>
              <a:rPr lang="sl-SI" dirty="0" smtClean="0"/>
              <a:t> </a:t>
            </a:r>
            <a:endParaRPr lang="en-GB" dirty="0"/>
          </a:p>
        </p:txBody>
      </p:sp>
      <p:sp>
        <p:nvSpPr>
          <p:cNvPr id="5" name="Označba mesta noge 4"/>
          <p:cNvSpPr>
            <a:spLocks noGrp="1"/>
          </p:cNvSpPr>
          <p:nvPr>
            <p:ph type="ftr" sz="quarter" idx="11"/>
          </p:nvPr>
        </p:nvSpPr>
        <p:spPr/>
        <p:txBody>
          <a:bodyPr/>
          <a:lstStyle/>
          <a:p>
            <a:r>
              <a:rPr lang="sl-SI" dirty="0" smtClean="0"/>
              <a:t> </a:t>
            </a:r>
            <a:endParaRPr lang="en-GB" dirty="0"/>
          </a:p>
        </p:txBody>
      </p:sp>
      <p:sp>
        <p:nvSpPr>
          <p:cNvPr id="6" name="Označba mesta številke diapozitiva 5"/>
          <p:cNvSpPr>
            <a:spLocks noGrp="1"/>
          </p:cNvSpPr>
          <p:nvPr>
            <p:ph type="sldNum" sz="quarter" idx="12"/>
          </p:nvPr>
        </p:nvSpPr>
        <p:spPr/>
        <p:txBody>
          <a:bodyPr/>
          <a:lstStyle/>
          <a:p>
            <a:r>
              <a:rPr lang="sl-SI" dirty="0" smtClean="0"/>
              <a:t> </a:t>
            </a:r>
            <a:endParaRPr lang="en-GB" dirty="0"/>
          </a:p>
        </p:txBody>
      </p:sp>
      <p:sp>
        <p:nvSpPr>
          <p:cNvPr id="7" name="Content Placeholder 4">
            <a:extLst>
              <a:ext uri="{FF2B5EF4-FFF2-40B4-BE49-F238E27FC236}">
                <a16:creationId xmlns="" xmlns:a16="http://schemas.microsoft.com/office/drawing/2014/main" id="{321A847E-A4C3-5145-9E32-72B065CD0358}"/>
              </a:ext>
            </a:extLst>
          </p:cNvPr>
          <p:cNvSpPr txBox="1">
            <a:spLocks/>
          </p:cNvSpPr>
          <p:nvPr/>
        </p:nvSpPr>
        <p:spPr>
          <a:xfrm>
            <a:off x="1639434" y="2254045"/>
            <a:ext cx="8049405" cy="1264057"/>
          </a:xfrm>
          <a:prstGeom prst="rect">
            <a:avLst/>
          </a:prstGeom>
        </p:spPr>
        <p:txBody>
          <a:bodyPr/>
          <a:lstStyle>
            <a:defPPr marR="0" lvl="0" algn="l" rtl="0">
              <a:lnSpc>
                <a:spcPct val="100000"/>
              </a:lnSpc>
              <a:spcBef>
                <a:spcPts val="0"/>
              </a:spcBef>
              <a:spcAft>
                <a:spcPts val="0"/>
              </a:spcAft>
            </a:defPPr>
            <a:lvl1pPr marL="285750" marR="0" lvl="0" indent="-285750" algn="l" rtl="0">
              <a:lnSpc>
                <a:spcPct val="150000"/>
              </a:lnSpc>
              <a:spcBef>
                <a:spcPts val="0"/>
              </a:spcBef>
              <a:spcAft>
                <a:spcPts val="0"/>
              </a:spcAft>
              <a:buClr>
                <a:srgbClr val="FF6B19"/>
              </a:buClr>
              <a:buSzPct val="70000"/>
              <a:buFont typeface="LucidaGrande" charset="0"/>
              <a:buChar char="▶"/>
              <a:defRPr sz="1543" b="0" i="0" u="none" strike="noStrike" cap="none" baseline="0" dirty="0">
                <a:solidFill>
                  <a:srgbClr val="19317B"/>
                </a:solidFill>
                <a:latin typeface="+mn-lt"/>
                <a:ea typeface="Arial" panose="020B0604020202020204" pitchFamily="34" charset="0"/>
                <a:cs typeface="Arial" panose="020B0604020202020204" pitchFamily="34" charset="0"/>
                <a:sym typeface="Arial"/>
              </a:defRPr>
            </a:lvl1pPr>
            <a:lvl2pPr marL="742950" marR="0" lvl="1" indent="-285750" algn="l" rtl="0">
              <a:lnSpc>
                <a:spcPct val="150000"/>
              </a:lnSpc>
              <a:spcBef>
                <a:spcPts val="0"/>
              </a:spcBef>
              <a:spcAft>
                <a:spcPts val="0"/>
              </a:spcAft>
              <a:buClr>
                <a:srgbClr val="19317B"/>
              </a:buClr>
              <a:buSzPct val="60000"/>
              <a:buFont typeface="LucidaGrande" charset="0"/>
              <a:buChar char="▶"/>
              <a:defRPr sz="1543" b="0" i="0" u="none" strike="noStrike" cap="none">
                <a:solidFill>
                  <a:srgbClr val="19317B"/>
                </a:solidFill>
                <a:latin typeface="Arial"/>
                <a:ea typeface="Arial"/>
                <a:cs typeface="Arial"/>
                <a:sym typeface="Arial"/>
              </a:defRPr>
            </a:lvl2pPr>
            <a:lvl3pPr marL="1200150" marR="0" lvl="2" indent="-285750" algn="l" rtl="0">
              <a:lnSpc>
                <a:spcPct val="150000"/>
              </a:lnSpc>
              <a:spcBef>
                <a:spcPts val="0"/>
              </a:spcBef>
              <a:spcAft>
                <a:spcPts val="0"/>
              </a:spcAft>
              <a:buSzPct val="50000"/>
              <a:buFont typeface="LucidaGrande" charset="0"/>
              <a:buChar char="▶"/>
              <a:defRPr sz="1543" b="0" i="0" u="none" strike="noStrike" cap="none">
                <a:solidFill>
                  <a:srgbClr val="19317B"/>
                </a:solidFill>
                <a:latin typeface="Arial"/>
                <a:ea typeface="Arial"/>
                <a:cs typeface="Arial"/>
                <a:sym typeface="Arial"/>
              </a:defRPr>
            </a:lvl3pPr>
            <a:lvl4pPr marL="1657350" marR="0" lvl="3" indent="-285750" algn="l" defTabSz="914400" rtl="0" eaLnBrk="1" fontAlgn="auto" latinLnBrk="0" hangingPunct="1">
              <a:lnSpc>
                <a:spcPct val="150000"/>
              </a:lnSpc>
              <a:spcBef>
                <a:spcPts val="0"/>
              </a:spcBef>
              <a:spcAft>
                <a:spcPts val="0"/>
              </a:spcAft>
              <a:buClrTx/>
              <a:buSzPct val="40000"/>
              <a:buFont typeface="LucidaGrande" charset="0"/>
              <a:buChar char="▶"/>
              <a:tabLst/>
              <a:defRPr sz="1543" b="0" i="0" u="none" strike="noStrike" cap="none">
                <a:solidFill>
                  <a:srgbClr val="19317B"/>
                </a:solidFill>
                <a:latin typeface="Arial"/>
                <a:ea typeface="Arial"/>
                <a:cs typeface="Arial"/>
                <a:sym typeface="Arial"/>
              </a:defRPr>
            </a:lvl4pPr>
            <a:lvl5pPr marL="0" marR="0" lvl="4" indent="0" algn="l" rtl="0">
              <a:lnSpc>
                <a:spcPct val="100000"/>
              </a:lnSpc>
              <a:spcBef>
                <a:spcPts val="0"/>
              </a:spcBef>
              <a:spcAft>
                <a:spcPts val="0"/>
              </a:spcAft>
              <a:buSzPct val="50000"/>
              <a:buFont typeface="LucidaGrande" charset="0"/>
              <a:buNone/>
              <a:defRPr sz="1543" b="0" i="0" u="none" strike="noStrike" cap="none">
                <a:solidFill>
                  <a:srgbClr val="19317B"/>
                </a:solidFill>
                <a:latin typeface="Arial"/>
                <a:ea typeface="Arial"/>
                <a:cs typeface="Arial"/>
                <a:sym typeface="Arial"/>
              </a:defRPr>
            </a:lvl5pPr>
            <a:lvl6pPr marR="0" lvl="5" algn="l" rtl="0">
              <a:lnSpc>
                <a:spcPct val="100000"/>
              </a:lnSpc>
              <a:spcBef>
                <a:spcPts val="0"/>
              </a:spcBef>
              <a:spcAft>
                <a:spcPts val="0"/>
              </a:spcAft>
              <a:buNone/>
              <a:defRPr sz="1543" b="0" i="0" u="none" strike="noStrike" cap="none">
                <a:solidFill>
                  <a:srgbClr val="000000"/>
                </a:solidFill>
                <a:latin typeface="Arial"/>
                <a:ea typeface="Arial"/>
                <a:cs typeface="Arial"/>
                <a:sym typeface="Arial"/>
              </a:defRPr>
            </a:lvl6pPr>
            <a:lvl7pPr marL="285750" marR="0" lvl="6" indent="-285750" algn="l" rtl="0">
              <a:lnSpc>
                <a:spcPct val="100000"/>
              </a:lnSpc>
              <a:spcBef>
                <a:spcPts val="0"/>
              </a:spcBef>
              <a:spcAft>
                <a:spcPts val="0"/>
              </a:spcAft>
              <a:buSzPct val="50000"/>
              <a:buFont typeface="LucidaGrande" charset="0"/>
              <a:buChar char="▶"/>
              <a:defRPr sz="1543" b="0" i="0" u="none" strike="noStrike" cap="none">
                <a:solidFill>
                  <a:srgbClr val="19317B"/>
                </a:solidFill>
                <a:latin typeface="Arial"/>
                <a:ea typeface="Arial"/>
                <a:cs typeface="Arial"/>
                <a:sym typeface="Arial"/>
              </a:defRPr>
            </a:lvl7pPr>
            <a:lvl8pPr marR="0" lvl="7" algn="l" rtl="0">
              <a:lnSpc>
                <a:spcPct val="100000"/>
              </a:lnSpc>
              <a:spcBef>
                <a:spcPts val="0"/>
              </a:spcBef>
              <a:spcAft>
                <a:spcPts val="0"/>
              </a:spcAft>
              <a:buNone/>
              <a:defRPr sz="15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43" b="0" i="0" u="none" strike="noStrike" cap="none">
                <a:solidFill>
                  <a:srgbClr val="000000"/>
                </a:solidFill>
                <a:latin typeface="Arial"/>
                <a:ea typeface="Arial"/>
                <a:cs typeface="Arial"/>
                <a:sym typeface="Arial"/>
              </a:defRPr>
            </a:lvl9pPr>
          </a:lstStyle>
          <a:p>
            <a:r>
              <a:rPr lang="en-US" sz="1400" dirty="0"/>
              <a:t>Resolvable links independent of data locations</a:t>
            </a:r>
          </a:p>
          <a:p>
            <a:r>
              <a:rPr lang="en-US" sz="1400" dirty="0"/>
              <a:t>Common technologies:</a:t>
            </a:r>
          </a:p>
          <a:p>
            <a:pPr lvl="1"/>
            <a:r>
              <a:rPr lang="en-US" sz="1400" dirty="0"/>
              <a:t>DOI, PURL,  URNs, ARKs,</a:t>
            </a:r>
            <a:r>
              <a:rPr lang="sl-SI" sz="1400" dirty="0"/>
              <a:t> PMID</a:t>
            </a:r>
            <a:r>
              <a:rPr lang="en-US" sz="1400" dirty="0"/>
              <a:t>…</a:t>
            </a:r>
          </a:p>
        </p:txBody>
      </p:sp>
      <p:pic>
        <p:nvPicPr>
          <p:cNvPr id="8" name="Graphic 6" descr="Smiling face with solid fill">
            <a:extLst>
              <a:ext uri="{FF2B5EF4-FFF2-40B4-BE49-F238E27FC236}">
                <a16:creationId xmlns="" xmlns:a16="http://schemas.microsoft.com/office/drawing/2014/main" id="{C5EE9838-73F6-3A45-A1B5-CAEEBAD4C28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97060" y="3604486"/>
            <a:ext cx="829527" cy="829527"/>
          </a:xfrm>
          <a:prstGeom prst="rect">
            <a:avLst/>
          </a:prstGeom>
        </p:spPr>
      </p:pic>
      <p:sp>
        <p:nvSpPr>
          <p:cNvPr id="9" name="Right Arrow 9">
            <a:extLst>
              <a:ext uri="{FF2B5EF4-FFF2-40B4-BE49-F238E27FC236}">
                <a16:creationId xmlns="" xmlns:a16="http://schemas.microsoft.com/office/drawing/2014/main" id="{A37D8C89-487D-F942-9D51-2B8982A7354A}"/>
              </a:ext>
            </a:extLst>
          </p:cNvPr>
          <p:cNvSpPr/>
          <p:nvPr/>
        </p:nvSpPr>
        <p:spPr>
          <a:xfrm>
            <a:off x="2811867" y="3667925"/>
            <a:ext cx="1930853" cy="7026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sp>
        <p:nvSpPr>
          <p:cNvPr id="10" name="Rectangle 8">
            <a:extLst>
              <a:ext uri="{FF2B5EF4-FFF2-40B4-BE49-F238E27FC236}">
                <a16:creationId xmlns="" xmlns:a16="http://schemas.microsoft.com/office/drawing/2014/main" id="{D12FE1B2-0832-B946-A267-AD73E07B6FF5}"/>
              </a:ext>
            </a:extLst>
          </p:cNvPr>
          <p:cNvSpPr/>
          <p:nvPr/>
        </p:nvSpPr>
        <p:spPr>
          <a:xfrm>
            <a:off x="2826588" y="3893606"/>
            <a:ext cx="1931939" cy="259943"/>
          </a:xfrm>
          <a:prstGeom prst="rect">
            <a:avLst/>
          </a:prstGeom>
        </p:spPr>
        <p:txBody>
          <a:bodyPr wrap="none">
            <a:spAutoFit/>
          </a:bodyPr>
          <a:lstStyle/>
          <a:p>
            <a:r>
              <a:rPr lang="en-US" sz="1089" dirty="0">
                <a:solidFill>
                  <a:schemeClr val="bg1"/>
                </a:solidFill>
              </a:rPr>
              <a:t>doi:10.1594/PANGAEA.667386</a:t>
            </a:r>
          </a:p>
        </p:txBody>
      </p:sp>
      <p:sp>
        <p:nvSpPr>
          <p:cNvPr id="11" name="Process 10">
            <a:extLst>
              <a:ext uri="{FF2B5EF4-FFF2-40B4-BE49-F238E27FC236}">
                <a16:creationId xmlns="" xmlns:a16="http://schemas.microsoft.com/office/drawing/2014/main" id="{11B184AB-1488-2446-8CD6-EC670F64C352}"/>
              </a:ext>
            </a:extLst>
          </p:cNvPr>
          <p:cNvSpPr/>
          <p:nvPr/>
        </p:nvSpPr>
        <p:spPr>
          <a:xfrm>
            <a:off x="4767469" y="3581540"/>
            <a:ext cx="1371811" cy="87542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33" dirty="0"/>
              <a:t>Resolver</a:t>
            </a:r>
          </a:p>
        </p:txBody>
      </p:sp>
      <p:grpSp>
        <p:nvGrpSpPr>
          <p:cNvPr id="12" name="Group 19">
            <a:extLst>
              <a:ext uri="{FF2B5EF4-FFF2-40B4-BE49-F238E27FC236}">
                <a16:creationId xmlns="" xmlns:a16="http://schemas.microsoft.com/office/drawing/2014/main" id="{62702A62-4D06-7F45-AC69-7EB84EFD2D89}"/>
              </a:ext>
            </a:extLst>
          </p:cNvPr>
          <p:cNvGrpSpPr/>
          <p:nvPr/>
        </p:nvGrpSpPr>
        <p:grpSpPr>
          <a:xfrm>
            <a:off x="7614954" y="2718782"/>
            <a:ext cx="1241163" cy="2600937"/>
            <a:chOff x="7020272" y="2996953"/>
            <a:chExt cx="1368152" cy="2867051"/>
          </a:xfrm>
        </p:grpSpPr>
        <p:sp>
          <p:nvSpPr>
            <p:cNvPr id="13" name="Cube 11">
              <a:extLst>
                <a:ext uri="{FF2B5EF4-FFF2-40B4-BE49-F238E27FC236}">
                  <a16:creationId xmlns="" xmlns:a16="http://schemas.microsoft.com/office/drawing/2014/main" id="{DDF5C835-C619-4D4B-82C2-5ADDB30EEDF4}"/>
                </a:ext>
              </a:extLst>
            </p:cNvPr>
            <p:cNvSpPr/>
            <p:nvPr/>
          </p:nvSpPr>
          <p:spPr>
            <a:xfrm>
              <a:off x="7020272" y="2996953"/>
              <a:ext cx="1368152" cy="113886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33" dirty="0"/>
                <a:t>Site A</a:t>
              </a:r>
            </a:p>
          </p:txBody>
        </p:sp>
        <p:sp>
          <p:nvSpPr>
            <p:cNvPr id="14" name="Cube 12">
              <a:extLst>
                <a:ext uri="{FF2B5EF4-FFF2-40B4-BE49-F238E27FC236}">
                  <a16:creationId xmlns="" xmlns:a16="http://schemas.microsoft.com/office/drawing/2014/main" id="{896EEF4A-9CB9-1345-BD7F-CF34C390699F}"/>
                </a:ext>
              </a:extLst>
            </p:cNvPr>
            <p:cNvSpPr/>
            <p:nvPr/>
          </p:nvSpPr>
          <p:spPr>
            <a:xfrm>
              <a:off x="7020272" y="4725144"/>
              <a:ext cx="1368152" cy="113886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33" dirty="0"/>
                <a:t>Site B</a:t>
              </a:r>
            </a:p>
          </p:txBody>
        </p:sp>
      </p:grpSp>
      <p:sp>
        <p:nvSpPr>
          <p:cNvPr id="15" name="Process 13">
            <a:extLst>
              <a:ext uri="{FF2B5EF4-FFF2-40B4-BE49-F238E27FC236}">
                <a16:creationId xmlns="" xmlns:a16="http://schemas.microsoft.com/office/drawing/2014/main" id="{07AFBA36-0500-2A4C-A106-84B86E78C035}"/>
              </a:ext>
            </a:extLst>
          </p:cNvPr>
          <p:cNvSpPr/>
          <p:nvPr/>
        </p:nvSpPr>
        <p:spPr>
          <a:xfrm>
            <a:off x="7614955" y="2991891"/>
            <a:ext cx="261297" cy="300418"/>
          </a:xfrm>
          <a:prstGeom prst="flowChartProcess">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grpSp>
        <p:nvGrpSpPr>
          <p:cNvPr id="16" name="Group 21">
            <a:extLst>
              <a:ext uri="{FF2B5EF4-FFF2-40B4-BE49-F238E27FC236}">
                <a16:creationId xmlns="" xmlns:a16="http://schemas.microsoft.com/office/drawing/2014/main" id="{681433E9-C9F8-EB4A-B873-2461D6CCADB5}"/>
              </a:ext>
            </a:extLst>
          </p:cNvPr>
          <p:cNvGrpSpPr/>
          <p:nvPr/>
        </p:nvGrpSpPr>
        <p:grpSpPr>
          <a:xfrm>
            <a:off x="4663605" y="3142101"/>
            <a:ext cx="2951349" cy="1754300"/>
            <a:chOff x="3766956" y="3463583"/>
            <a:chExt cx="3253316" cy="1933791"/>
          </a:xfrm>
        </p:grpSpPr>
        <p:cxnSp>
          <p:nvCxnSpPr>
            <p:cNvPr id="17" name="Straight Arrow Connector 15">
              <a:extLst>
                <a:ext uri="{FF2B5EF4-FFF2-40B4-BE49-F238E27FC236}">
                  <a16:creationId xmlns="" xmlns:a16="http://schemas.microsoft.com/office/drawing/2014/main" id="{3919851D-CA1F-E449-8FB3-8C902F0C75A7}"/>
                </a:ext>
              </a:extLst>
            </p:cNvPr>
            <p:cNvCxnSpPr>
              <a:cxnSpLocks/>
              <a:stCxn id="11" idx="3"/>
              <a:endCxn id="15" idx="1"/>
            </p:cNvCxnSpPr>
            <p:nvPr/>
          </p:nvCxnSpPr>
          <p:spPr>
            <a:xfrm flipV="1">
              <a:off x="5393614" y="3463583"/>
              <a:ext cx="1626658" cy="966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20">
              <a:extLst>
                <a:ext uri="{FF2B5EF4-FFF2-40B4-BE49-F238E27FC236}">
                  <a16:creationId xmlns="" xmlns:a16="http://schemas.microsoft.com/office/drawing/2014/main" id="{4A30ADD8-B7BC-0545-8F4E-78C45FABDB94}"/>
                </a:ext>
              </a:extLst>
            </p:cNvPr>
            <p:cNvCxnSpPr>
              <a:cxnSpLocks/>
            </p:cNvCxnSpPr>
            <p:nvPr/>
          </p:nvCxnSpPr>
          <p:spPr>
            <a:xfrm flipV="1">
              <a:off x="3766956" y="4430478"/>
              <a:ext cx="1626658" cy="966896"/>
            </a:xfrm>
            <a:prstGeom prst="straightConnector1">
              <a:avLst/>
            </a:prstGeom>
            <a:ln>
              <a:solidFill>
                <a:schemeClr val="accent1">
                  <a:alpha val="0"/>
                </a:schemeClr>
              </a:solidFill>
              <a:tailEnd type="triangle"/>
            </a:ln>
          </p:spPr>
          <p:style>
            <a:lnRef idx="2">
              <a:schemeClr val="accent1"/>
            </a:lnRef>
            <a:fillRef idx="0">
              <a:schemeClr val="accent1"/>
            </a:fillRef>
            <a:effectRef idx="1">
              <a:schemeClr val="accent1"/>
            </a:effectRef>
            <a:fontRef idx="minor">
              <a:schemeClr val="tx1"/>
            </a:fontRef>
          </p:style>
        </p:cxnSp>
      </p:grpSp>
      <p:pic>
        <p:nvPicPr>
          <p:cNvPr id="19" name="Slika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55585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ccel="50000" decel="50000" autoRev="1" fill="hold" grpId="0" nodeType="clickEffect">
                                  <p:stCondLst>
                                    <p:cond delay="0"/>
                                  </p:stCondLst>
                                  <p:childTnLst>
                                    <p:animMotion origin="layout" path="M 0 0 L 0 0.25 E" pathEditMode="relative" ptsTypes="">
                                      <p:cBhvr>
                                        <p:cTn id="6" dur="2000" fill="hold"/>
                                        <p:tgtEl>
                                          <p:spTgt spid="15"/>
                                        </p:tgtEl>
                                        <p:attrNameLst>
                                          <p:attrName>ppt_x</p:attrName>
                                          <p:attrName>ppt_y</p:attrName>
                                        </p:attrNameLst>
                                      </p:cBhvr>
                                    </p:animMotion>
                                  </p:childTnLst>
                                </p:cTn>
                              </p:par>
                              <p:par>
                                <p:cTn id="7" presetID="8" presetClass="emph" presetSubtype="0" repeatCount="3000" autoRev="1" fill="hold" nodeType="withEffect">
                                  <p:stCondLst>
                                    <p:cond delay="0"/>
                                  </p:stCondLst>
                                  <p:childTnLst>
                                    <p:animRot by="3600000">
                                      <p:cBhvr>
                                        <p:cTn id="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hlinkClick r:id="rId2"/>
              </a:rPr>
              <a:t>Persistent</a:t>
            </a:r>
            <a:r>
              <a:rPr lang="sl-SI" dirty="0" smtClean="0">
                <a:hlinkClick r:id="rId2"/>
              </a:rPr>
              <a:t> </a:t>
            </a:r>
            <a:r>
              <a:rPr lang="sl-SI" dirty="0" err="1" smtClean="0">
                <a:hlinkClick r:id="rId2"/>
              </a:rPr>
              <a:t>identifiers</a:t>
            </a:r>
            <a:endParaRPr lang="sl-SI" dirty="0"/>
          </a:p>
        </p:txBody>
      </p:sp>
      <p:pic>
        <p:nvPicPr>
          <p:cNvPr id="6" name="Označba mesta vsebine 5"/>
          <p:cNvPicPr>
            <a:picLocks noGrp="1" noChangeAspect="1"/>
          </p:cNvPicPr>
          <p:nvPr>
            <p:ph idx="1"/>
          </p:nvPr>
        </p:nvPicPr>
        <p:blipFill>
          <a:blip r:embed="rId3"/>
          <a:stretch>
            <a:fillRect/>
          </a:stretch>
        </p:blipFill>
        <p:spPr>
          <a:xfrm>
            <a:off x="1466293" y="1999964"/>
            <a:ext cx="4786923" cy="2022414"/>
          </a:xfrm>
          <a:prstGeom prst="rect">
            <a:avLst/>
          </a:prstGeom>
        </p:spPr>
      </p:pic>
      <p:sp>
        <p:nvSpPr>
          <p:cNvPr id="7" name="PoljeZBesedilom 6"/>
          <p:cNvSpPr txBox="1"/>
          <p:nvPr/>
        </p:nvSpPr>
        <p:spPr>
          <a:xfrm>
            <a:off x="1451579" y="4168588"/>
            <a:ext cx="5639500" cy="3139321"/>
          </a:xfrm>
          <a:prstGeom prst="rect">
            <a:avLst/>
          </a:prstGeom>
          <a:noFill/>
        </p:spPr>
        <p:txBody>
          <a:bodyPr wrap="square" rtlCol="0">
            <a:spAutoFit/>
          </a:bodyPr>
          <a:lstStyle/>
          <a:p>
            <a:pPr marL="285750" indent="-285750" defTabSz="457200">
              <a:buFont typeface="Arial" panose="020B0604020202020204" pitchFamily="34" charset="0"/>
              <a:buChar char="•"/>
            </a:pPr>
            <a:r>
              <a:rPr lang="sl-SI" dirty="0">
                <a:solidFill>
                  <a:prstClr val="black"/>
                </a:solidFill>
                <a:hlinkClick r:id="rId4"/>
              </a:rPr>
              <a:t>https://doi.org/10.13140/2.1.2889.8561</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5"/>
              </a:rPr>
              <a:t>https://arxiv.org/abs/2011.10574</a:t>
            </a:r>
            <a:r>
              <a:rPr lang="sl-SI" dirty="0">
                <a:solidFill>
                  <a:prstClr val="black"/>
                </a:solidFill>
              </a:rPr>
              <a:t> </a:t>
            </a:r>
          </a:p>
          <a:p>
            <a:pPr marL="285750" indent="-285750" defTabSz="457200">
              <a:buFont typeface="Arial" panose="020B0604020202020204" pitchFamily="34" charset="0"/>
              <a:buChar char="•"/>
            </a:pPr>
            <a:r>
              <a:rPr lang="sl-SI" dirty="0">
                <a:solidFill>
                  <a:prstClr val="black"/>
                </a:solidFill>
                <a:hlinkClick r:id="rId6"/>
              </a:rPr>
              <a:t>http://hdl.handle.net/11356/1244</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rPr>
              <a:t>PMID: </a:t>
            </a:r>
            <a:r>
              <a:rPr lang="sl-SI" dirty="0">
                <a:solidFill>
                  <a:prstClr val="black"/>
                </a:solidFill>
                <a:hlinkClick r:id="rId7"/>
              </a:rPr>
              <a:t>32389849</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rPr>
              <a:t>PMCID: </a:t>
            </a:r>
            <a:r>
              <a:rPr lang="sl-SI" dirty="0">
                <a:solidFill>
                  <a:prstClr val="black"/>
                </a:solidFill>
                <a:hlinkClick r:id="rId8"/>
              </a:rPr>
              <a:t>PMC7204709</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9"/>
              </a:rPr>
              <a:t>http://purl.org/coar/resource_type/c_5ce6</a:t>
            </a:r>
            <a:r>
              <a:rPr lang="sl-SI" dirty="0">
                <a:solidFill>
                  <a:prstClr val="black"/>
                </a:solidFill>
              </a:rPr>
              <a:t> </a:t>
            </a:r>
          </a:p>
          <a:p>
            <a:pPr marL="285750" indent="-285750" defTabSz="457200">
              <a:buFont typeface="Arial" panose="020B0604020202020204" pitchFamily="34" charset="0"/>
              <a:buChar char="•"/>
            </a:pPr>
            <a:r>
              <a:rPr lang="sl-SI" dirty="0">
                <a:solidFill>
                  <a:prstClr val="black"/>
                </a:solidFill>
                <a:hlinkClick r:id="rId10"/>
              </a:rPr>
              <a:t>URN:NBN:SI:DOC-ZCQPLPGX</a:t>
            </a:r>
            <a:endParaRPr lang="sl-SI" dirty="0">
              <a:solidFill>
                <a:prstClr val="black"/>
              </a:solidFill>
            </a:endParaRPr>
          </a:p>
          <a:p>
            <a:pPr marL="285750" indent="-285750" defTabSz="457200">
              <a:buFont typeface="Arial" panose="020B0604020202020204" pitchFamily="34" charset="0"/>
              <a:buChar char="•"/>
            </a:pPr>
            <a:endParaRPr lang="sl-SI" dirty="0">
              <a:solidFill>
                <a:prstClr val="black"/>
              </a:solidFill>
            </a:endParaRPr>
          </a:p>
          <a:p>
            <a:pPr marL="285750" indent="-285750" defTabSz="457200">
              <a:buFont typeface="Arial" panose="020B0604020202020204" pitchFamily="34" charset="0"/>
              <a:buChar char="•"/>
            </a:pPr>
            <a:endParaRPr lang="sl-SI" dirty="0">
              <a:solidFill>
                <a:prstClr val="black"/>
              </a:solidFill>
            </a:endParaRPr>
          </a:p>
          <a:p>
            <a:pPr defTabSz="457200"/>
            <a:r>
              <a:rPr lang="sl-SI" dirty="0">
                <a:solidFill>
                  <a:prstClr val="black"/>
                </a:solidFill>
              </a:rPr>
              <a:t/>
            </a:r>
            <a:br>
              <a:rPr lang="sl-SI" dirty="0">
                <a:solidFill>
                  <a:prstClr val="black"/>
                </a:solidFill>
              </a:rPr>
            </a:br>
            <a:endParaRPr lang="sl-SI" dirty="0">
              <a:solidFill>
                <a:prstClr val="black"/>
              </a:solidFill>
            </a:endParaRPr>
          </a:p>
        </p:txBody>
      </p:sp>
      <p:sp>
        <p:nvSpPr>
          <p:cNvPr id="8" name="PoljeZBesedilom 7"/>
          <p:cNvSpPr txBox="1"/>
          <p:nvPr/>
        </p:nvSpPr>
        <p:spPr>
          <a:xfrm>
            <a:off x="7019364" y="4168588"/>
            <a:ext cx="4854389" cy="1477328"/>
          </a:xfrm>
          <a:prstGeom prst="rect">
            <a:avLst/>
          </a:prstGeom>
          <a:noFill/>
        </p:spPr>
        <p:txBody>
          <a:bodyPr wrap="square" rtlCol="0">
            <a:spAutoFit/>
          </a:bodyPr>
          <a:lstStyle/>
          <a:p>
            <a:pPr marL="285750" indent="-285750" defTabSz="457200">
              <a:buFont typeface="Arial" panose="020B0604020202020204" pitchFamily="34" charset="0"/>
              <a:buChar char="•"/>
            </a:pPr>
            <a:r>
              <a:rPr lang="sl-SI" dirty="0">
                <a:solidFill>
                  <a:prstClr val="black"/>
                </a:solidFill>
                <a:hlinkClick r:id="rId11"/>
              </a:rPr>
              <a:t>https://orcid.org/0000-0003-1743-8300</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12"/>
              </a:rPr>
              <a:t>https://viaf.org/viaf/118892012/</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13"/>
              </a:rPr>
              <a:t>http://www.isni.org/isni/0000000114559647</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14"/>
              </a:rPr>
              <a:t>https://ror.org/01d5jce07</a:t>
            </a:r>
            <a:endParaRPr lang="sl-SI" dirty="0">
              <a:solidFill>
                <a:prstClr val="black"/>
              </a:solidFill>
            </a:endParaRPr>
          </a:p>
          <a:p>
            <a:pPr marL="285750" indent="-285750" defTabSz="457200">
              <a:buFont typeface="Arial" panose="020B0604020202020204" pitchFamily="34" charset="0"/>
              <a:buChar char="•"/>
            </a:pPr>
            <a:r>
              <a:rPr lang="sl-SI" dirty="0">
                <a:solidFill>
                  <a:prstClr val="black"/>
                </a:solidFill>
                <a:hlinkClick r:id="rId15"/>
              </a:rPr>
              <a:t>grid.17063.33</a:t>
            </a:r>
            <a:endParaRPr lang="sl-SI" dirty="0">
              <a:solidFill>
                <a:prstClr val="black"/>
              </a:solidFill>
            </a:endParaRPr>
          </a:p>
        </p:txBody>
      </p:sp>
      <p:pic>
        <p:nvPicPr>
          <p:cNvPr id="9" name="Slika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489681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053035" y="473997"/>
            <a:ext cx="4513172" cy="994172"/>
          </a:xfrm>
        </p:spPr>
        <p:txBody>
          <a:bodyPr>
            <a:noAutofit/>
          </a:bodyPr>
          <a:lstStyle/>
          <a:p>
            <a:r>
              <a:rPr lang="sl-SI" sz="4000" dirty="0">
                <a:latin typeface="+mn-lt"/>
                <a:ea typeface="+mn-ea"/>
                <a:cs typeface="Arial" panose="020B0604020202020204" pitchFamily="34" charset="0"/>
              </a:rPr>
              <a:t>FAIR </a:t>
            </a:r>
            <a:r>
              <a:rPr lang="sl-SI" sz="4000" dirty="0" err="1">
                <a:latin typeface="+mn-lt"/>
                <a:ea typeface="+mn-ea"/>
                <a:cs typeface="Arial" panose="020B0604020202020204" pitchFamily="34" charset="0"/>
              </a:rPr>
              <a:t>digital</a:t>
            </a:r>
            <a:r>
              <a:rPr lang="sl-SI" sz="4000" dirty="0">
                <a:latin typeface="+mn-lt"/>
                <a:ea typeface="+mn-ea"/>
                <a:cs typeface="Arial" panose="020B0604020202020204" pitchFamily="34" charset="0"/>
              </a:rPr>
              <a:t> </a:t>
            </a:r>
            <a:r>
              <a:rPr lang="sl-SI" sz="4000" dirty="0" err="1">
                <a:latin typeface="+mn-lt"/>
                <a:ea typeface="+mn-ea"/>
                <a:cs typeface="Arial" panose="020B0604020202020204" pitchFamily="34" charset="0"/>
              </a:rPr>
              <a:t>object</a:t>
            </a:r>
            <a:endParaRPr lang="sl-SI" sz="4000" dirty="0">
              <a:latin typeface="+mn-lt"/>
              <a:ea typeface="+mn-ea"/>
              <a:cs typeface="Arial" panose="020B0604020202020204" pitchFamily="34" charset="0"/>
            </a:endParaRPr>
          </a:p>
        </p:txBody>
      </p:sp>
      <p:pic>
        <p:nvPicPr>
          <p:cNvPr id="6" name="Picture 2" descr="https://datascience.codata.org/articles/10.5334/dsj-2020-015/dsj-19-1127-g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0139" y="2316473"/>
            <a:ext cx="3106587" cy="1985627"/>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1830441" y="5446463"/>
            <a:ext cx="7422776" cy="830997"/>
          </a:xfrm>
          <a:prstGeom prst="rect">
            <a:avLst/>
          </a:prstGeom>
          <a:noFill/>
        </p:spPr>
        <p:txBody>
          <a:bodyPr wrap="square" rtlCol="0">
            <a:spAutoFit/>
          </a:bodyPr>
          <a:lstStyle/>
          <a:p>
            <a:pPr defTabSz="342900"/>
            <a:r>
              <a:rPr lang="sl-SI" sz="1600" dirty="0" err="1">
                <a:solidFill>
                  <a:prstClr val="black"/>
                </a:solidFill>
              </a:rPr>
              <a:t>Source</a:t>
            </a:r>
            <a:r>
              <a:rPr lang="sl-SI" sz="1600" dirty="0">
                <a:solidFill>
                  <a:prstClr val="black"/>
                </a:solidFill>
              </a:rPr>
              <a:t>: </a:t>
            </a:r>
            <a:r>
              <a:rPr lang="en-US" sz="1600" dirty="0" err="1">
                <a:solidFill>
                  <a:prstClr val="black"/>
                </a:solidFill>
              </a:rPr>
              <a:t>Schwardmann</a:t>
            </a:r>
            <a:r>
              <a:rPr lang="en-US" sz="1600" dirty="0">
                <a:solidFill>
                  <a:prstClr val="black"/>
                </a:solidFill>
              </a:rPr>
              <a:t>, U., 2020. Digital Objects – FAIR Digital Objects: Which Services Are Required?. </a:t>
            </a:r>
            <a:r>
              <a:rPr lang="en-US" sz="1600" i="1" dirty="0">
                <a:solidFill>
                  <a:prstClr val="black"/>
                </a:solidFill>
              </a:rPr>
              <a:t>Data Science Journal</a:t>
            </a:r>
            <a:r>
              <a:rPr lang="en-US" sz="1600" dirty="0">
                <a:solidFill>
                  <a:prstClr val="black"/>
                </a:solidFill>
              </a:rPr>
              <a:t>, 19(1), p.15. DOI: </a:t>
            </a:r>
            <a:r>
              <a:rPr lang="en-US" sz="1600" dirty="0">
                <a:solidFill>
                  <a:prstClr val="black"/>
                </a:solidFill>
                <a:hlinkClick r:id="rId3"/>
              </a:rPr>
              <a:t>http://doi.org/10.5334/dsj-2020-015</a:t>
            </a:r>
            <a:endParaRPr lang="sl-SI" sz="1600" dirty="0">
              <a:solidFill>
                <a:prstClr val="black"/>
              </a:solidFill>
            </a:endParaRPr>
          </a:p>
        </p:txBody>
      </p:sp>
      <p:sp>
        <p:nvSpPr>
          <p:cNvPr id="8" name="Pravokotnik 7"/>
          <p:cNvSpPr/>
          <p:nvPr/>
        </p:nvSpPr>
        <p:spPr>
          <a:xfrm>
            <a:off x="1955590" y="4483668"/>
            <a:ext cx="2212459" cy="646331"/>
          </a:xfrm>
          <a:prstGeom prst="rect">
            <a:avLst/>
          </a:prstGeom>
        </p:spPr>
        <p:txBody>
          <a:bodyPr wrap="square">
            <a:spAutoFit/>
          </a:bodyPr>
          <a:lstStyle/>
          <a:p>
            <a:pPr defTabSz="342900"/>
            <a:r>
              <a:rPr lang="sl-SI" dirty="0" err="1">
                <a:solidFill>
                  <a:prstClr val="black"/>
                </a:solidFill>
                <a:hlinkClick r:id="rId4"/>
              </a:rPr>
              <a:t>Digital</a:t>
            </a:r>
            <a:r>
              <a:rPr lang="sl-SI" dirty="0">
                <a:solidFill>
                  <a:prstClr val="black"/>
                </a:solidFill>
                <a:hlinkClick r:id="rId4"/>
              </a:rPr>
              <a:t> </a:t>
            </a:r>
            <a:r>
              <a:rPr lang="sl-SI" dirty="0" err="1">
                <a:solidFill>
                  <a:prstClr val="black"/>
                </a:solidFill>
                <a:hlinkClick r:id="rId4"/>
              </a:rPr>
              <a:t>Object</a:t>
            </a:r>
            <a:r>
              <a:rPr lang="sl-SI" dirty="0">
                <a:solidFill>
                  <a:prstClr val="black"/>
                </a:solidFill>
                <a:hlinkClick r:id="rId4"/>
              </a:rPr>
              <a:t> </a:t>
            </a:r>
            <a:r>
              <a:rPr lang="sl-SI" dirty="0" err="1">
                <a:solidFill>
                  <a:prstClr val="black"/>
                </a:solidFill>
                <a:hlinkClick r:id="rId4"/>
              </a:rPr>
              <a:t>Interface</a:t>
            </a:r>
            <a:r>
              <a:rPr lang="sl-SI" dirty="0">
                <a:solidFill>
                  <a:prstClr val="black"/>
                </a:solidFill>
                <a:hlinkClick r:id="rId4"/>
              </a:rPr>
              <a:t> </a:t>
            </a:r>
            <a:r>
              <a:rPr lang="sl-SI" dirty="0" err="1">
                <a:solidFill>
                  <a:prstClr val="black"/>
                </a:solidFill>
                <a:hlinkClick r:id="rId4"/>
              </a:rPr>
              <a:t>Protocol</a:t>
            </a:r>
            <a:endParaRPr lang="sl-SI" dirty="0">
              <a:solidFill>
                <a:prstClr val="black"/>
              </a:solidFill>
            </a:endParaRPr>
          </a:p>
        </p:txBody>
      </p:sp>
      <p:pic>
        <p:nvPicPr>
          <p:cNvPr id="11" name="Picture 2" descr="https://lh5.googleusercontent.com/lkmXaVKXOG_6JSYKTQXXgoCi8-41XxUYHDtrWgLAlAY8wnolkmbVWDVQtKmTwhJQqLHy377r1pVywSQmdzjbt5b-BOd0UtAs665B0EJghY2esIutpOR1F5lrhMtQtDCAHHiR9goV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27" y="2306783"/>
            <a:ext cx="2925791" cy="2024093"/>
          </a:xfrm>
          <a:prstGeom prst="rect">
            <a:avLst/>
          </a:prstGeom>
          <a:noFill/>
          <a:extLst>
            <a:ext uri="{909E8E84-426E-40DD-AFC4-6F175D3DCCD1}">
              <a14:hiddenFill xmlns:a14="http://schemas.microsoft.com/office/drawing/2010/main">
                <a:solidFill>
                  <a:srgbClr val="FFFFFF"/>
                </a:solidFill>
              </a14:hiddenFill>
            </a:ext>
          </a:extLst>
        </p:spPr>
      </p:pic>
      <p:sp>
        <p:nvSpPr>
          <p:cNvPr id="12" name="PoljeZBesedilom 11"/>
          <p:cNvSpPr txBox="1"/>
          <p:nvPr/>
        </p:nvSpPr>
        <p:spPr>
          <a:xfrm>
            <a:off x="5257871" y="4772208"/>
            <a:ext cx="5029293" cy="792525"/>
          </a:xfrm>
          <a:prstGeom prst="rect">
            <a:avLst/>
          </a:prstGeom>
          <a:noFill/>
        </p:spPr>
        <p:txBody>
          <a:bodyPr wrap="square" rtlCol="0">
            <a:spAutoFit/>
          </a:bodyPr>
          <a:lstStyle/>
          <a:p>
            <a:pPr algn="ctr" defTabSz="342900"/>
            <a:r>
              <a:rPr lang="sl-SI" sz="1600" dirty="0" err="1">
                <a:solidFill>
                  <a:prstClr val="black"/>
                </a:solidFill>
              </a:rPr>
              <a:t>Source</a:t>
            </a:r>
            <a:r>
              <a:rPr lang="sl-SI" sz="1600" dirty="0">
                <a:solidFill>
                  <a:prstClr val="black"/>
                </a:solidFill>
              </a:rPr>
              <a:t>: </a:t>
            </a:r>
            <a:r>
              <a:rPr lang="en-US" sz="1600" dirty="0">
                <a:solidFill>
                  <a:prstClr val="black"/>
                </a:solidFill>
              </a:rPr>
              <a:t>RDA's Data Foundation &amp; Terminology Group (DFT) 2014: Core Model</a:t>
            </a:r>
          </a:p>
          <a:p>
            <a:pPr defTabSz="342900"/>
            <a:endParaRPr lang="en-GB" sz="1350" dirty="0">
              <a:solidFill>
                <a:prstClr val="black"/>
              </a:solidFill>
            </a:endParaRPr>
          </a:p>
        </p:txBody>
      </p:sp>
      <p:pic>
        <p:nvPicPr>
          <p:cNvPr id="13"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143769" y="2316473"/>
            <a:ext cx="2218897" cy="2014403"/>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4167643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D94179A0-617E-42F6-B60B-1F985789544B}"/>
              </a:ext>
            </a:extLst>
          </p:cNvPr>
          <p:cNvSpPr/>
          <p:nvPr/>
        </p:nvSpPr>
        <p:spPr>
          <a:xfrm>
            <a:off x="6226568" y="2335018"/>
            <a:ext cx="3715624" cy="2618843"/>
          </a:xfrm>
          <a:prstGeom prst="roundRect">
            <a:avLst>
              <a:gd name="adj" fmla="val 427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4"/>
          </a:p>
        </p:txBody>
      </p:sp>
      <p:pic>
        <p:nvPicPr>
          <p:cNvPr id="12" name="Picture 11">
            <a:extLst>
              <a:ext uri="{FF2B5EF4-FFF2-40B4-BE49-F238E27FC236}">
                <a16:creationId xmlns="" xmlns:a16="http://schemas.microsoft.com/office/drawing/2014/main" id="{5EB5C96F-B54F-4168-918D-31C594FBF724}"/>
              </a:ext>
            </a:extLst>
          </p:cNvPr>
          <p:cNvPicPr>
            <a:picLocks noChangeAspect="1"/>
          </p:cNvPicPr>
          <p:nvPr/>
        </p:nvPicPr>
        <p:blipFill>
          <a:blip r:embed="rId2"/>
          <a:stretch>
            <a:fillRect/>
          </a:stretch>
        </p:blipFill>
        <p:spPr>
          <a:xfrm>
            <a:off x="6671902" y="2490059"/>
            <a:ext cx="2836036" cy="2280779"/>
          </a:xfrm>
          <a:prstGeom prst="rect">
            <a:avLst/>
          </a:prstGeom>
        </p:spPr>
      </p:pic>
      <p:pic>
        <p:nvPicPr>
          <p:cNvPr id="14" name="Picture 13">
            <a:extLst>
              <a:ext uri="{FF2B5EF4-FFF2-40B4-BE49-F238E27FC236}">
                <a16:creationId xmlns="" xmlns:a16="http://schemas.microsoft.com/office/drawing/2014/main" id="{E7FF46EA-7943-4355-B707-B5A74A46F22B}"/>
              </a:ext>
            </a:extLst>
          </p:cNvPr>
          <p:cNvPicPr>
            <a:picLocks noChangeAspect="1"/>
          </p:cNvPicPr>
          <p:nvPr/>
        </p:nvPicPr>
        <p:blipFill>
          <a:blip r:embed="rId3"/>
          <a:stretch>
            <a:fillRect/>
          </a:stretch>
        </p:blipFill>
        <p:spPr>
          <a:xfrm>
            <a:off x="1827704" y="2335018"/>
            <a:ext cx="3489607" cy="2618842"/>
          </a:xfrm>
          <a:prstGeom prst="rect">
            <a:avLst/>
          </a:prstGeom>
        </p:spPr>
      </p:pic>
      <p:sp>
        <p:nvSpPr>
          <p:cNvPr id="15" name="TextBox 14">
            <a:extLst>
              <a:ext uri="{FF2B5EF4-FFF2-40B4-BE49-F238E27FC236}">
                <a16:creationId xmlns="" xmlns:a16="http://schemas.microsoft.com/office/drawing/2014/main" id="{3F8346F4-8B1F-4C9B-8723-6AD44F6B6017}"/>
              </a:ext>
            </a:extLst>
          </p:cNvPr>
          <p:cNvSpPr txBox="1"/>
          <p:nvPr/>
        </p:nvSpPr>
        <p:spPr>
          <a:xfrm>
            <a:off x="2356311" y="1450879"/>
            <a:ext cx="1934440" cy="435184"/>
          </a:xfrm>
          <a:prstGeom prst="rect">
            <a:avLst/>
          </a:prstGeom>
          <a:noFill/>
        </p:spPr>
        <p:txBody>
          <a:bodyPr wrap="none" rtlCol="0">
            <a:spAutoFit/>
          </a:bodyPr>
          <a:lstStyle/>
          <a:p>
            <a:r>
              <a:rPr lang="en-US" sz="2228" dirty="0">
                <a:solidFill>
                  <a:srgbClr val="002060"/>
                </a:solidFill>
              </a:rPr>
              <a:t>Physical Object</a:t>
            </a:r>
            <a:endParaRPr lang="nl-NL" sz="2228" dirty="0">
              <a:solidFill>
                <a:srgbClr val="002060"/>
              </a:solidFill>
            </a:endParaRPr>
          </a:p>
        </p:txBody>
      </p:sp>
      <p:sp>
        <p:nvSpPr>
          <p:cNvPr id="16" name="TextBox 15">
            <a:extLst>
              <a:ext uri="{FF2B5EF4-FFF2-40B4-BE49-F238E27FC236}">
                <a16:creationId xmlns="" xmlns:a16="http://schemas.microsoft.com/office/drawing/2014/main" id="{693CC067-CD56-4206-B280-805935B0539A}"/>
              </a:ext>
            </a:extLst>
          </p:cNvPr>
          <p:cNvSpPr txBox="1"/>
          <p:nvPr/>
        </p:nvSpPr>
        <p:spPr>
          <a:xfrm>
            <a:off x="6886386" y="1450880"/>
            <a:ext cx="2407069" cy="874085"/>
          </a:xfrm>
          <a:prstGeom prst="rect">
            <a:avLst/>
          </a:prstGeom>
          <a:noFill/>
        </p:spPr>
        <p:txBody>
          <a:bodyPr wrap="none" rtlCol="0">
            <a:spAutoFit/>
          </a:bodyPr>
          <a:lstStyle/>
          <a:p>
            <a:pPr algn="ctr"/>
            <a:r>
              <a:rPr lang="en-US" sz="2540" dirty="0">
                <a:solidFill>
                  <a:srgbClr val="002060"/>
                </a:solidFill>
              </a:rPr>
              <a:t>Digital Surrogate</a:t>
            </a:r>
          </a:p>
          <a:p>
            <a:pPr algn="ctr"/>
            <a:r>
              <a:rPr lang="en-US" sz="2540" dirty="0">
                <a:solidFill>
                  <a:srgbClr val="002060"/>
                </a:solidFill>
              </a:rPr>
              <a:t> </a:t>
            </a:r>
            <a:r>
              <a:rPr lang="en-US" sz="2177" b="1" dirty="0">
                <a:solidFill>
                  <a:srgbClr val="002060"/>
                </a:solidFill>
              </a:rPr>
              <a:t>FAIR Digital Object</a:t>
            </a:r>
            <a:endParaRPr lang="nl-NL" sz="2540" b="1" dirty="0">
              <a:solidFill>
                <a:srgbClr val="002060"/>
              </a:solidFill>
            </a:endParaRPr>
          </a:p>
        </p:txBody>
      </p:sp>
      <p:sp>
        <p:nvSpPr>
          <p:cNvPr id="17" name="AutoShape 2" descr="Image result for butterfly specimen museum">
            <a:extLst>
              <a:ext uri="{FF2B5EF4-FFF2-40B4-BE49-F238E27FC236}">
                <a16:creationId xmlns="" xmlns:a16="http://schemas.microsoft.com/office/drawing/2014/main" id="{503218F1-115C-407F-9DEA-A75FE8121D33}"/>
              </a:ext>
            </a:extLst>
          </p:cNvPr>
          <p:cNvSpPr>
            <a:spLocks noChangeAspect="1" noChangeArrowheads="1"/>
          </p:cNvSpPr>
          <p:nvPr/>
        </p:nvSpPr>
        <p:spPr bwMode="auto">
          <a:xfrm>
            <a:off x="5918799" y="3523197"/>
            <a:ext cx="242485" cy="2424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2746" tIns="36373" rIns="72746" bIns="36373" numCol="1" anchor="t" anchorCtr="0" compatLnSpc="1">
            <a:prstTxWarp prst="textNoShape">
              <a:avLst/>
            </a:prstTxWarp>
          </a:bodyPr>
          <a:lstStyle/>
          <a:p>
            <a:endParaRPr lang="nl-NL" sz="1694"/>
          </a:p>
        </p:txBody>
      </p:sp>
      <p:sp>
        <p:nvSpPr>
          <p:cNvPr id="26" name="TextBox 25">
            <a:extLst>
              <a:ext uri="{FF2B5EF4-FFF2-40B4-BE49-F238E27FC236}">
                <a16:creationId xmlns="" xmlns:a16="http://schemas.microsoft.com/office/drawing/2014/main" id="{E8772CB1-2484-437D-A84C-6B3029DC52DF}"/>
              </a:ext>
            </a:extLst>
          </p:cNvPr>
          <p:cNvSpPr txBox="1"/>
          <p:nvPr/>
        </p:nvSpPr>
        <p:spPr>
          <a:xfrm>
            <a:off x="6316057" y="5198996"/>
            <a:ext cx="3626135" cy="778034"/>
          </a:xfrm>
          <a:prstGeom prst="rect">
            <a:avLst/>
          </a:prstGeom>
          <a:noFill/>
        </p:spPr>
        <p:txBody>
          <a:bodyPr wrap="square" rtlCol="0">
            <a:spAutoFit/>
          </a:bodyPr>
          <a:lstStyle/>
          <a:p>
            <a:r>
              <a:rPr lang="en-US" sz="2228" dirty="0">
                <a:solidFill>
                  <a:srgbClr val="002060"/>
                </a:solidFill>
              </a:rPr>
              <a:t>An </a:t>
            </a:r>
            <a:r>
              <a:rPr lang="sl-SI" sz="2228" dirty="0" err="1">
                <a:solidFill>
                  <a:srgbClr val="002060"/>
                </a:solidFill>
              </a:rPr>
              <a:t>machine</a:t>
            </a:r>
            <a:r>
              <a:rPr lang="sl-SI" sz="2228" dirty="0">
                <a:solidFill>
                  <a:srgbClr val="002060"/>
                </a:solidFill>
              </a:rPr>
              <a:t> </a:t>
            </a:r>
            <a:r>
              <a:rPr lang="en-US" sz="2228" u="sng" dirty="0">
                <a:solidFill>
                  <a:srgbClr val="002060"/>
                </a:solidFill>
              </a:rPr>
              <a:t>actionable</a:t>
            </a:r>
            <a:r>
              <a:rPr lang="en-US" sz="2228" dirty="0">
                <a:solidFill>
                  <a:srgbClr val="002060"/>
                </a:solidFill>
              </a:rPr>
              <a:t> </a:t>
            </a:r>
            <a:r>
              <a:rPr lang="en-US" sz="2228" b="1" dirty="0">
                <a:solidFill>
                  <a:srgbClr val="002060"/>
                </a:solidFill>
              </a:rPr>
              <a:t>knowledge unit </a:t>
            </a:r>
            <a:endParaRPr lang="nl-NL" sz="2228" b="1" dirty="0">
              <a:solidFill>
                <a:srgbClr val="002060"/>
              </a:solidFill>
            </a:endParaRPr>
          </a:p>
        </p:txBody>
      </p:sp>
      <p:sp>
        <p:nvSpPr>
          <p:cNvPr id="2" name="PoljeZBesedilom 1"/>
          <p:cNvSpPr txBox="1"/>
          <p:nvPr/>
        </p:nvSpPr>
        <p:spPr>
          <a:xfrm>
            <a:off x="1915241" y="5323407"/>
            <a:ext cx="4003557" cy="790537"/>
          </a:xfrm>
          <a:prstGeom prst="rect">
            <a:avLst/>
          </a:prstGeom>
          <a:noFill/>
        </p:spPr>
        <p:txBody>
          <a:bodyPr wrap="square" rtlCol="0">
            <a:spAutoFit/>
          </a:bodyPr>
          <a:lstStyle/>
          <a:p>
            <a:r>
              <a:rPr lang="sl-SI" sz="1452" dirty="0" err="1">
                <a:solidFill>
                  <a:srgbClr val="002060"/>
                </a:solidFill>
              </a:rPr>
              <a:t>Source</a:t>
            </a:r>
            <a:r>
              <a:rPr lang="sl-SI" sz="1452" dirty="0">
                <a:solidFill>
                  <a:srgbClr val="002060"/>
                </a:solidFill>
              </a:rPr>
              <a:t>: </a:t>
            </a:r>
            <a:r>
              <a:rPr lang="en-GB" sz="1452" dirty="0">
                <a:solidFill>
                  <a:srgbClr val="002060"/>
                </a:solidFill>
              </a:rPr>
              <a:t>Alex </a:t>
            </a:r>
            <a:r>
              <a:rPr lang="en-GB" sz="1452" dirty="0" err="1">
                <a:solidFill>
                  <a:srgbClr val="002060"/>
                </a:solidFill>
              </a:rPr>
              <a:t>Hardisty</a:t>
            </a:r>
            <a:r>
              <a:rPr lang="sl-SI" sz="1452" dirty="0">
                <a:solidFill>
                  <a:srgbClr val="002060"/>
                </a:solidFill>
              </a:rPr>
              <a:t> </a:t>
            </a:r>
            <a:r>
              <a:rPr lang="en-US" sz="1452" dirty="0">
                <a:solidFill>
                  <a:srgbClr val="002060"/>
                </a:solidFill>
              </a:rPr>
              <a:t>FAIR Digital Objects as Basic Design Choice and the Need for PIDs</a:t>
            </a:r>
          </a:p>
          <a:p>
            <a:endParaRPr lang="sl-SI" sz="1633" dirty="0"/>
          </a:p>
        </p:txBody>
      </p:sp>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137969019"/>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or: Elbow 32">
            <a:extLst>
              <a:ext uri="{FF2B5EF4-FFF2-40B4-BE49-F238E27FC236}">
                <a16:creationId xmlns="" xmlns:a16="http://schemas.microsoft.com/office/drawing/2014/main" id="{09F1A82A-DD45-44EB-BF96-41287C1AACE2}"/>
              </a:ext>
            </a:extLst>
          </p:cNvPr>
          <p:cNvCxnSpPr/>
          <p:nvPr/>
        </p:nvCxnSpPr>
        <p:spPr>
          <a:xfrm>
            <a:off x="6467307" y="3360343"/>
            <a:ext cx="319641" cy="134076"/>
          </a:xfrm>
          <a:prstGeom prst="bentConnector3">
            <a:avLst>
              <a:gd name="adj1" fmla="val -926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 xmlns:a16="http://schemas.microsoft.com/office/drawing/2014/main" id="{56C71597-DFCF-4584-9936-DD840BDB2072}"/>
              </a:ext>
            </a:extLst>
          </p:cNvPr>
          <p:cNvCxnSpPr>
            <a:cxnSpLocks/>
          </p:cNvCxnSpPr>
          <p:nvPr/>
        </p:nvCxnSpPr>
        <p:spPr>
          <a:xfrm>
            <a:off x="4671124" y="3360342"/>
            <a:ext cx="2115822" cy="235198"/>
          </a:xfrm>
          <a:prstGeom prst="bentConnector3">
            <a:avLst>
              <a:gd name="adj1" fmla="val 3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DDE4FC98-2EF0-4118-8FDA-CADA242702D5}"/>
              </a:ext>
            </a:extLst>
          </p:cNvPr>
          <p:cNvCxnSpPr>
            <a:cxnSpLocks/>
            <a:stCxn id="12" idx="2"/>
          </p:cNvCxnSpPr>
          <p:nvPr/>
        </p:nvCxnSpPr>
        <p:spPr>
          <a:xfrm>
            <a:off x="4546712" y="3368209"/>
            <a:ext cx="2654" cy="1188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 xmlns:a16="http://schemas.microsoft.com/office/drawing/2014/main" id="{31DF05B4-500B-447C-B6DC-8BF6A5B745A8}"/>
              </a:ext>
            </a:extLst>
          </p:cNvPr>
          <p:cNvSpPr>
            <a:spLocks noGrp="1"/>
          </p:cNvSpPr>
          <p:nvPr>
            <p:ph type="title"/>
          </p:nvPr>
        </p:nvSpPr>
        <p:spPr>
          <a:xfrm>
            <a:off x="0" y="308442"/>
            <a:ext cx="10104284" cy="1054560"/>
          </a:xfrm>
        </p:spPr>
        <p:txBody>
          <a:bodyPr>
            <a:normAutofit/>
          </a:bodyPr>
          <a:lstStyle/>
          <a:p>
            <a:r>
              <a:rPr lang="en-GB" sz="3600" dirty="0"/>
              <a:t>Structure of a Digital Specimen Digital Object (DSDO)</a:t>
            </a:r>
          </a:p>
        </p:txBody>
      </p:sp>
      <p:sp>
        <p:nvSpPr>
          <p:cNvPr id="2" name="Content Placeholder 1">
            <a:extLst>
              <a:ext uri="{FF2B5EF4-FFF2-40B4-BE49-F238E27FC236}">
                <a16:creationId xmlns="" xmlns:a16="http://schemas.microsoft.com/office/drawing/2014/main" id="{1A91E133-6D2D-4212-ADF8-8A7412D5257D}"/>
              </a:ext>
            </a:extLst>
          </p:cNvPr>
          <p:cNvSpPr>
            <a:spLocks noGrp="1"/>
          </p:cNvSpPr>
          <p:nvPr>
            <p:ph idx="1"/>
          </p:nvPr>
        </p:nvSpPr>
        <p:spPr>
          <a:xfrm>
            <a:off x="1392647" y="5115070"/>
            <a:ext cx="9420700" cy="1525759"/>
          </a:xfrm>
        </p:spPr>
        <p:txBody>
          <a:bodyPr>
            <a:normAutofit lnSpcReduction="10000"/>
          </a:bodyPr>
          <a:lstStyle/>
          <a:p>
            <a:pPr marL="0" indent="0">
              <a:lnSpc>
                <a:spcPct val="120000"/>
              </a:lnSpc>
              <a:spcBef>
                <a:spcPts val="318"/>
              </a:spcBef>
              <a:buNone/>
            </a:pPr>
            <a:r>
              <a:rPr lang="en-US" sz="1900" dirty="0"/>
              <a:t>PIDs are pointers that resolve to location of the item e.g., DO itself, physical specimen, hi-res images, label information, tissue sample, DNA sequence, etc.</a:t>
            </a:r>
            <a:endParaRPr lang="sl-SI" sz="1900" dirty="0"/>
          </a:p>
          <a:p>
            <a:pPr>
              <a:lnSpc>
                <a:spcPct val="120000"/>
              </a:lnSpc>
              <a:spcBef>
                <a:spcPts val="318"/>
              </a:spcBef>
            </a:pPr>
            <a:endParaRPr lang="sl-SI" sz="1900" dirty="0"/>
          </a:p>
          <a:p>
            <a:pPr marL="0" indent="0">
              <a:lnSpc>
                <a:spcPct val="120000"/>
              </a:lnSpc>
              <a:spcBef>
                <a:spcPts val="318"/>
              </a:spcBef>
              <a:buNone/>
            </a:pPr>
            <a:r>
              <a:rPr lang="sl-SI" sz="1900" dirty="0" err="1">
                <a:solidFill>
                  <a:srgbClr val="002060"/>
                </a:solidFill>
              </a:rPr>
              <a:t>Source</a:t>
            </a:r>
            <a:r>
              <a:rPr lang="sl-SI" sz="1900" dirty="0">
                <a:solidFill>
                  <a:srgbClr val="002060"/>
                </a:solidFill>
              </a:rPr>
              <a:t>: </a:t>
            </a:r>
            <a:r>
              <a:rPr lang="en-GB" sz="1900" dirty="0">
                <a:solidFill>
                  <a:srgbClr val="002060"/>
                </a:solidFill>
              </a:rPr>
              <a:t>Alex </a:t>
            </a:r>
            <a:r>
              <a:rPr lang="en-GB" sz="1900" dirty="0" err="1">
                <a:solidFill>
                  <a:srgbClr val="002060"/>
                </a:solidFill>
              </a:rPr>
              <a:t>Hardisty</a:t>
            </a:r>
            <a:r>
              <a:rPr lang="sl-SI" sz="1900" dirty="0">
                <a:solidFill>
                  <a:srgbClr val="002060"/>
                </a:solidFill>
              </a:rPr>
              <a:t> </a:t>
            </a:r>
            <a:r>
              <a:rPr lang="en-US" sz="1900" dirty="0">
                <a:solidFill>
                  <a:srgbClr val="002060"/>
                </a:solidFill>
              </a:rPr>
              <a:t>FAIR Digital Objects as Basic Design Choice and the Need for PIDs</a:t>
            </a:r>
          </a:p>
          <a:p>
            <a:pPr>
              <a:lnSpc>
                <a:spcPct val="120000"/>
              </a:lnSpc>
              <a:spcBef>
                <a:spcPts val="318"/>
              </a:spcBef>
            </a:pPr>
            <a:endParaRPr lang="en-US" sz="1273" dirty="0"/>
          </a:p>
        </p:txBody>
      </p:sp>
      <p:grpSp>
        <p:nvGrpSpPr>
          <p:cNvPr id="18" name="Group 17">
            <a:extLst>
              <a:ext uri="{FF2B5EF4-FFF2-40B4-BE49-F238E27FC236}">
                <a16:creationId xmlns="" xmlns:a16="http://schemas.microsoft.com/office/drawing/2014/main" id="{C6639EB0-C221-422A-8671-D09FE32C6B28}"/>
              </a:ext>
            </a:extLst>
          </p:cNvPr>
          <p:cNvGrpSpPr/>
          <p:nvPr/>
        </p:nvGrpSpPr>
        <p:grpSpPr>
          <a:xfrm>
            <a:off x="2442331" y="1812120"/>
            <a:ext cx="7018156" cy="1931619"/>
            <a:chOff x="-20600" y="2091932"/>
            <a:chExt cx="8821700" cy="2428011"/>
          </a:xfrm>
        </p:grpSpPr>
        <p:grpSp>
          <p:nvGrpSpPr>
            <p:cNvPr id="10" name="Group 9">
              <a:extLst>
                <a:ext uri="{FF2B5EF4-FFF2-40B4-BE49-F238E27FC236}">
                  <a16:creationId xmlns="" xmlns:a16="http://schemas.microsoft.com/office/drawing/2014/main" id="{25E567AC-E037-4942-B51B-746F32350D22}"/>
                </a:ext>
              </a:extLst>
            </p:cNvPr>
            <p:cNvGrpSpPr/>
            <p:nvPr/>
          </p:nvGrpSpPr>
          <p:grpSpPr>
            <a:xfrm>
              <a:off x="-20600" y="2091932"/>
              <a:ext cx="8821700" cy="2428011"/>
              <a:chOff x="-20600" y="2091932"/>
              <a:chExt cx="8821700" cy="2428011"/>
            </a:xfrm>
          </p:grpSpPr>
          <p:sp>
            <p:nvSpPr>
              <p:cNvPr id="5" name="Rectangle 4">
                <a:extLst>
                  <a:ext uri="{FF2B5EF4-FFF2-40B4-BE49-F238E27FC236}">
                    <a16:creationId xmlns="" xmlns:a16="http://schemas.microsoft.com/office/drawing/2014/main" id="{63E2F157-6EC1-47E4-8190-2B2E2C823DB7}"/>
                  </a:ext>
                </a:extLst>
              </p:cNvPr>
              <p:cNvSpPr/>
              <p:nvPr/>
            </p:nvSpPr>
            <p:spPr>
              <a:xfrm>
                <a:off x="914400" y="2870489"/>
                <a:ext cx="7886700" cy="1634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4"/>
              </a:p>
            </p:txBody>
          </p:sp>
          <p:sp>
            <p:nvSpPr>
              <p:cNvPr id="6" name="Rectangle 5">
                <a:extLst>
                  <a:ext uri="{FF2B5EF4-FFF2-40B4-BE49-F238E27FC236}">
                    <a16:creationId xmlns="" xmlns:a16="http://schemas.microsoft.com/office/drawing/2014/main" id="{BEA817DD-030F-4016-A9F4-4305955BD606}"/>
                  </a:ext>
                </a:extLst>
              </p:cNvPr>
              <p:cNvSpPr/>
              <p:nvPr/>
            </p:nvSpPr>
            <p:spPr>
              <a:xfrm>
                <a:off x="914400" y="2136198"/>
                <a:ext cx="1089314"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10" dirty="0"/>
                  <a:t>PID</a:t>
                </a:r>
              </a:p>
            </p:txBody>
          </p:sp>
          <p:sp>
            <p:nvSpPr>
              <p:cNvPr id="7" name="Rectangle 6">
                <a:extLst>
                  <a:ext uri="{FF2B5EF4-FFF2-40B4-BE49-F238E27FC236}">
                    <a16:creationId xmlns="" xmlns:a16="http://schemas.microsoft.com/office/drawing/2014/main" id="{9FBB47CE-2BE2-49B5-A183-AB58621A936E}"/>
                  </a:ext>
                </a:extLst>
              </p:cNvPr>
              <p:cNvSpPr/>
              <p:nvPr/>
            </p:nvSpPr>
            <p:spPr>
              <a:xfrm>
                <a:off x="2003714" y="2136198"/>
                <a:ext cx="2854036" cy="73429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33" dirty="0"/>
                  <a:t>Kernel information</a:t>
                </a:r>
                <a:br>
                  <a:rPr lang="en-GB" sz="1633" dirty="0"/>
                </a:br>
                <a:r>
                  <a:rPr lang="en-GB" sz="1089" dirty="0"/>
                  <a:t>(metadata about specimen DO)</a:t>
                </a:r>
                <a:endParaRPr lang="en-GB" sz="1633" dirty="0"/>
              </a:p>
            </p:txBody>
          </p:sp>
          <p:sp>
            <p:nvSpPr>
              <p:cNvPr id="8" name="Left Brace 7">
                <a:extLst>
                  <a:ext uri="{FF2B5EF4-FFF2-40B4-BE49-F238E27FC236}">
                    <a16:creationId xmlns="" xmlns:a16="http://schemas.microsoft.com/office/drawing/2014/main" id="{822B931D-A1CD-4B33-A4E1-22F0EEFA884C}"/>
                  </a:ext>
                </a:extLst>
              </p:cNvPr>
              <p:cNvSpPr/>
              <p:nvPr/>
            </p:nvSpPr>
            <p:spPr>
              <a:xfrm>
                <a:off x="590549" y="2136198"/>
                <a:ext cx="238125" cy="23691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94"/>
              </a:p>
            </p:txBody>
          </p:sp>
          <p:sp>
            <p:nvSpPr>
              <p:cNvPr id="9" name="TextBox 8">
                <a:extLst>
                  <a:ext uri="{FF2B5EF4-FFF2-40B4-BE49-F238E27FC236}">
                    <a16:creationId xmlns="" xmlns:a16="http://schemas.microsoft.com/office/drawing/2014/main" id="{8C0FA881-9175-428A-A607-C2AE0C2BB005}"/>
                  </a:ext>
                </a:extLst>
              </p:cNvPr>
              <p:cNvSpPr txBox="1"/>
              <p:nvPr/>
            </p:nvSpPr>
            <p:spPr>
              <a:xfrm>
                <a:off x="-20600" y="2091932"/>
                <a:ext cx="601583" cy="2428011"/>
              </a:xfrm>
              <a:prstGeom prst="rect">
                <a:avLst/>
              </a:prstGeom>
              <a:noFill/>
            </p:spPr>
            <p:txBody>
              <a:bodyPr vert="vert270" wrap="none" rtlCol="0">
                <a:spAutoFit/>
              </a:bodyPr>
              <a:lstStyle/>
              <a:p>
                <a:r>
                  <a:rPr lang="en-GB" sz="1910" dirty="0"/>
                  <a:t>DO, = An envelope</a:t>
                </a:r>
              </a:p>
            </p:txBody>
          </p:sp>
        </p:grpSp>
        <p:grpSp>
          <p:nvGrpSpPr>
            <p:cNvPr id="15" name="Group 14">
              <a:extLst>
                <a:ext uri="{FF2B5EF4-FFF2-40B4-BE49-F238E27FC236}">
                  <a16:creationId xmlns="" xmlns:a16="http://schemas.microsoft.com/office/drawing/2014/main" id="{B4B809D6-029F-4244-A433-6187A8F1EFB8}"/>
                </a:ext>
              </a:extLst>
            </p:cNvPr>
            <p:cNvGrpSpPr/>
            <p:nvPr/>
          </p:nvGrpSpPr>
          <p:grpSpPr>
            <a:xfrm>
              <a:off x="990600" y="3313617"/>
              <a:ext cx="4357256" cy="734723"/>
              <a:chOff x="1066800" y="3313617"/>
              <a:chExt cx="4357256" cy="734723"/>
            </a:xfrm>
          </p:grpSpPr>
          <p:sp>
            <p:nvSpPr>
              <p:cNvPr id="11" name="Rectangle 10">
                <a:extLst>
                  <a:ext uri="{FF2B5EF4-FFF2-40B4-BE49-F238E27FC236}">
                    <a16:creationId xmlns="" xmlns:a16="http://schemas.microsoft.com/office/drawing/2014/main" id="{DE752ACE-3473-44E5-9CB2-37FB7EF4AD16}"/>
                  </a:ext>
                </a:extLst>
              </p:cNvPr>
              <p:cNvSpPr/>
              <p:nvPr/>
            </p:nvSpPr>
            <p:spPr>
              <a:xfrm>
                <a:off x="1066800" y="3313617"/>
                <a:ext cx="1089314" cy="73429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10" dirty="0"/>
                  <a:t>PID</a:t>
                </a:r>
                <a:r>
                  <a:rPr lang="en-GB" sz="1910" baseline="-25000" dirty="0"/>
                  <a:t>1</a:t>
                </a:r>
              </a:p>
            </p:txBody>
          </p:sp>
          <p:sp>
            <p:nvSpPr>
              <p:cNvPr id="12" name="Rectangle 11">
                <a:extLst>
                  <a:ext uri="{FF2B5EF4-FFF2-40B4-BE49-F238E27FC236}">
                    <a16:creationId xmlns="" xmlns:a16="http://schemas.microsoft.com/office/drawing/2014/main" id="{D5F39599-6B78-4E27-B181-89378FF9DCF9}"/>
                  </a:ext>
                </a:extLst>
              </p:cNvPr>
              <p:cNvSpPr/>
              <p:nvPr/>
            </p:nvSpPr>
            <p:spPr>
              <a:xfrm>
                <a:off x="2156114" y="3313617"/>
                <a:ext cx="1089314" cy="73429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10" dirty="0"/>
                  <a:t>PID</a:t>
                </a:r>
                <a:r>
                  <a:rPr lang="en-GB" sz="1910" baseline="-25000" dirty="0"/>
                  <a:t>2</a:t>
                </a:r>
              </a:p>
            </p:txBody>
          </p:sp>
          <p:sp>
            <p:nvSpPr>
              <p:cNvPr id="13" name="Rectangle 12">
                <a:extLst>
                  <a:ext uri="{FF2B5EF4-FFF2-40B4-BE49-F238E27FC236}">
                    <a16:creationId xmlns="" xmlns:a16="http://schemas.microsoft.com/office/drawing/2014/main" id="{334CE9DC-64D8-4608-975F-4E2E269BE7D4}"/>
                  </a:ext>
                </a:extLst>
              </p:cNvPr>
              <p:cNvSpPr/>
              <p:nvPr/>
            </p:nvSpPr>
            <p:spPr>
              <a:xfrm>
                <a:off x="3245428" y="3314049"/>
                <a:ext cx="1089314" cy="73429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10" dirty="0"/>
                  <a:t>PID</a:t>
                </a:r>
                <a:r>
                  <a:rPr lang="en-GB" sz="1910" baseline="-25000" dirty="0"/>
                  <a:t>…</a:t>
                </a:r>
              </a:p>
            </p:txBody>
          </p:sp>
          <p:sp>
            <p:nvSpPr>
              <p:cNvPr id="14" name="Rectangle 13">
                <a:extLst>
                  <a:ext uri="{FF2B5EF4-FFF2-40B4-BE49-F238E27FC236}">
                    <a16:creationId xmlns="" xmlns:a16="http://schemas.microsoft.com/office/drawing/2014/main" id="{948FDE18-0CCF-4660-A63A-C825F271BB4D}"/>
                  </a:ext>
                </a:extLst>
              </p:cNvPr>
              <p:cNvSpPr/>
              <p:nvPr/>
            </p:nvSpPr>
            <p:spPr>
              <a:xfrm>
                <a:off x="4334742" y="3314048"/>
                <a:ext cx="1089314" cy="73429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10" dirty="0"/>
                  <a:t>PID</a:t>
                </a:r>
                <a:r>
                  <a:rPr lang="en-GB" sz="1910" baseline="-25000" dirty="0"/>
                  <a:t>N</a:t>
                </a:r>
              </a:p>
            </p:txBody>
          </p:sp>
        </p:grpSp>
        <p:sp>
          <p:nvSpPr>
            <p:cNvPr id="16" name="Rectangle 15">
              <a:extLst>
                <a:ext uri="{FF2B5EF4-FFF2-40B4-BE49-F238E27FC236}">
                  <a16:creationId xmlns="" xmlns:a16="http://schemas.microsoft.com/office/drawing/2014/main" id="{6093C9AB-9294-4E11-9DA3-15EFD171A756}"/>
                </a:ext>
              </a:extLst>
            </p:cNvPr>
            <p:cNvSpPr/>
            <p:nvPr/>
          </p:nvSpPr>
          <p:spPr>
            <a:xfrm>
              <a:off x="5440507" y="2962276"/>
              <a:ext cx="1089314" cy="1447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28640" tIns="28640" rIns="28640" bIns="28640" rtlCol="0" anchor="t"/>
            <a:lstStyle/>
            <a:p>
              <a:pPr algn="ctr"/>
              <a:r>
                <a:rPr lang="en-GB" sz="1270" dirty="0"/>
                <a:t>metadata</a:t>
              </a:r>
              <a:r>
                <a:rPr lang="en-GB" sz="1270" baseline="-25000" dirty="0"/>
                <a:t>2</a:t>
              </a:r>
            </a:p>
            <a:p>
              <a:pPr algn="ctr"/>
              <a:r>
                <a:rPr lang="en-GB" sz="1694" baseline="-25000" dirty="0"/>
                <a:t>… … … … … … …</a:t>
              </a:r>
            </a:p>
            <a:p>
              <a:pPr algn="ctr"/>
              <a:r>
                <a:rPr lang="en-GB" sz="1694" baseline="-25000" dirty="0"/>
                <a:t>… … … … … … …</a:t>
              </a:r>
            </a:p>
            <a:p>
              <a:pPr algn="ctr"/>
              <a:r>
                <a:rPr lang="en-GB" sz="1270" dirty="0" err="1"/>
                <a:t>metadata</a:t>
              </a:r>
              <a:r>
                <a:rPr lang="en-GB" sz="1270" baseline="-25000" dirty="0" err="1"/>
                <a:t>N</a:t>
              </a:r>
              <a:endParaRPr lang="en-GB" sz="1452" baseline="-25000" dirty="0"/>
            </a:p>
            <a:p>
              <a:pPr algn="ctr"/>
              <a:r>
                <a:rPr lang="en-GB" sz="1694" baseline="-25000" dirty="0"/>
                <a:t>… … … … … … …</a:t>
              </a:r>
            </a:p>
          </p:txBody>
        </p:sp>
        <p:sp>
          <p:nvSpPr>
            <p:cNvPr id="17" name="Rectangle 16">
              <a:extLst>
                <a:ext uri="{FF2B5EF4-FFF2-40B4-BE49-F238E27FC236}">
                  <a16:creationId xmlns="" xmlns:a16="http://schemas.microsoft.com/office/drawing/2014/main" id="{9082FCB8-F263-4138-A7DD-C41A5F935544}"/>
                </a:ext>
              </a:extLst>
            </p:cNvPr>
            <p:cNvSpPr/>
            <p:nvPr/>
          </p:nvSpPr>
          <p:spPr>
            <a:xfrm>
              <a:off x="6622472" y="2964007"/>
              <a:ext cx="2069526" cy="1447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8640" tIns="28640" rIns="28640" bIns="28640" rtlCol="0" anchor="t"/>
            <a:lstStyle/>
            <a:p>
              <a:pPr algn="ctr"/>
              <a:r>
                <a:rPr lang="en-GB" sz="1452" dirty="0" err="1"/>
                <a:t>content</a:t>
              </a:r>
              <a:r>
                <a:rPr lang="en-GB" sz="1452" baseline="-25000" dirty="0" err="1"/>
                <a:t>N</a:t>
              </a:r>
              <a:endParaRPr lang="en-GB" sz="1452" baseline="-25000" dirty="0"/>
            </a:p>
            <a:p>
              <a:pPr algn="ctr"/>
              <a:r>
                <a:rPr lang="en-GB" sz="1694" baseline="-25000" dirty="0"/>
                <a:t>… … … … … … …</a:t>
              </a:r>
            </a:p>
            <a:p>
              <a:pPr algn="ctr"/>
              <a:r>
                <a:rPr lang="en-GB" sz="1694" baseline="-25000" dirty="0"/>
                <a:t>… … … … … … …</a:t>
              </a:r>
            </a:p>
            <a:p>
              <a:pPr algn="ctr"/>
              <a:r>
                <a:rPr lang="en-GB" sz="1694" baseline="-25000" dirty="0"/>
                <a:t>… … … … … … …</a:t>
              </a:r>
            </a:p>
            <a:p>
              <a:pPr algn="ctr"/>
              <a:r>
                <a:rPr lang="en-GB" sz="1694" baseline="-25000" dirty="0"/>
                <a:t>… … … … … … …</a:t>
              </a:r>
            </a:p>
            <a:p>
              <a:pPr algn="ctr"/>
              <a:r>
                <a:rPr lang="en-GB" sz="1694" baseline="-25000" dirty="0"/>
                <a:t>… … … … … … …</a:t>
              </a:r>
            </a:p>
            <a:p>
              <a:pPr algn="ctr"/>
              <a:endParaRPr lang="en-GB" sz="1694" baseline="-25000" dirty="0"/>
            </a:p>
            <a:p>
              <a:pPr algn="ctr"/>
              <a:endParaRPr lang="en-GB" sz="1694" baseline="-25000" dirty="0"/>
            </a:p>
          </p:txBody>
        </p:sp>
      </p:grpSp>
      <p:cxnSp>
        <p:nvCxnSpPr>
          <p:cNvPr id="3" name="Connector: Elbow 2">
            <a:extLst>
              <a:ext uri="{FF2B5EF4-FFF2-40B4-BE49-F238E27FC236}">
                <a16:creationId xmlns="" xmlns:a16="http://schemas.microsoft.com/office/drawing/2014/main" id="{7B9933FB-14D3-44F9-9853-F9D72EFA2C19}"/>
              </a:ext>
            </a:extLst>
          </p:cNvPr>
          <p:cNvCxnSpPr>
            <a:stCxn id="16" idx="0"/>
            <a:endCxn id="7" idx="3"/>
          </p:cNvCxnSpPr>
          <p:nvPr/>
        </p:nvCxnSpPr>
        <p:spPr>
          <a:xfrm rot="16200000" flipV="1">
            <a:off x="6589238" y="1873511"/>
            <a:ext cx="365106" cy="896922"/>
          </a:xfrm>
          <a:prstGeom prst="bentConnector2">
            <a:avLst/>
          </a:prstGeom>
          <a:ln w="19050">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9D6E6D4B-1A36-4571-906C-EBECA59371C3}"/>
              </a:ext>
            </a:extLst>
          </p:cNvPr>
          <p:cNvSpPr/>
          <p:nvPr/>
        </p:nvSpPr>
        <p:spPr>
          <a:xfrm>
            <a:off x="3093727" y="3925601"/>
            <a:ext cx="1163931" cy="518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94" dirty="0"/>
              <a:t>Bit sequence</a:t>
            </a:r>
          </a:p>
        </p:txBody>
      </p:sp>
      <p:cxnSp>
        <p:nvCxnSpPr>
          <p:cNvPr id="21" name="Straight Arrow Connector 20">
            <a:extLst>
              <a:ext uri="{FF2B5EF4-FFF2-40B4-BE49-F238E27FC236}">
                <a16:creationId xmlns="" xmlns:a16="http://schemas.microsoft.com/office/drawing/2014/main" id="{A42CEC90-258B-4542-AF35-AA1065D75431}"/>
              </a:ext>
            </a:extLst>
          </p:cNvPr>
          <p:cNvCxnSpPr>
            <a:stCxn id="11" idx="2"/>
            <a:endCxn id="19" idx="0"/>
          </p:cNvCxnSpPr>
          <p:nvPr/>
        </p:nvCxnSpPr>
        <p:spPr>
          <a:xfrm flipH="1">
            <a:off x="3675693" y="3368209"/>
            <a:ext cx="4410" cy="5573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picture containing clipart&#10;&#10;Description automatically generated">
            <a:extLst>
              <a:ext uri="{FF2B5EF4-FFF2-40B4-BE49-F238E27FC236}">
                <a16:creationId xmlns="" xmlns:a16="http://schemas.microsoft.com/office/drawing/2014/main" id="{439FAC14-8368-44FB-B107-2DE7093A408A}"/>
              </a:ext>
            </a:extLst>
          </p:cNvPr>
          <p:cNvPicPr>
            <a:picLocks noChangeAspect="1"/>
          </p:cNvPicPr>
          <p:nvPr/>
        </p:nvPicPr>
        <p:blipFill>
          <a:blip r:embed="rId2" cstate="print">
            <a:duotone>
              <a:prstClr val="black"/>
              <a:srgbClr val="C39F27">
                <a:tint val="45000"/>
                <a:satMod val="400000"/>
              </a:srgbClr>
            </a:duotone>
            <a:extLst>
              <a:ext uri="{28A0092B-C50C-407E-A947-70E740481C1C}">
                <a14:useLocalDpi xmlns:a14="http://schemas.microsoft.com/office/drawing/2010/main" val="0"/>
              </a:ext>
            </a:extLst>
          </a:blip>
          <a:stretch>
            <a:fillRect/>
          </a:stretch>
        </p:blipFill>
        <p:spPr>
          <a:xfrm>
            <a:off x="4427949" y="4588123"/>
            <a:ext cx="429636" cy="429636"/>
          </a:xfrm>
          <a:prstGeom prst="rect">
            <a:avLst/>
          </a:prstGeom>
        </p:spPr>
      </p:pic>
      <p:pic>
        <p:nvPicPr>
          <p:cNvPr id="26" name="Picture 25">
            <a:extLst>
              <a:ext uri="{FF2B5EF4-FFF2-40B4-BE49-F238E27FC236}">
                <a16:creationId xmlns="" xmlns:a16="http://schemas.microsoft.com/office/drawing/2014/main" id="{863FB451-5C31-489C-8AEA-B5F78BAEA5BA}"/>
              </a:ext>
            </a:extLst>
          </p:cNvPr>
          <p:cNvPicPr>
            <a:picLocks noChangeAspect="1"/>
          </p:cNvPicPr>
          <p:nvPr/>
        </p:nvPicPr>
        <p:blipFill>
          <a:blip r:embed="rId3"/>
          <a:stretch>
            <a:fillRect/>
          </a:stretch>
        </p:blipFill>
        <p:spPr>
          <a:xfrm>
            <a:off x="3320321" y="4556947"/>
            <a:ext cx="598318" cy="449020"/>
          </a:xfrm>
          <a:prstGeom prst="rect">
            <a:avLst/>
          </a:prstGeom>
        </p:spPr>
      </p:pic>
      <p:pic>
        <p:nvPicPr>
          <p:cNvPr id="29" name="Picture 28" descr="A close up of a logo&#10;&#10;Description automatically generated">
            <a:extLst>
              <a:ext uri="{FF2B5EF4-FFF2-40B4-BE49-F238E27FC236}">
                <a16:creationId xmlns="" xmlns:a16="http://schemas.microsoft.com/office/drawing/2014/main" id="{A1A339D4-8294-4845-B230-9D021A4CCDB6}"/>
              </a:ext>
            </a:extLst>
          </p:cNvPr>
          <p:cNvPicPr>
            <a:picLocks noChangeAspect="1"/>
          </p:cNvPicPr>
          <p:nvPr/>
        </p:nvPicPr>
        <p:blipFill>
          <a:blip r:embed="rId4" cstate="print">
            <a:duotone>
              <a:prstClr val="black"/>
              <a:srgbClr val="C39F27">
                <a:tint val="45000"/>
                <a:satMod val="400000"/>
              </a:srgbClr>
            </a:duotone>
            <a:extLst>
              <a:ext uri="{28A0092B-C50C-407E-A947-70E740481C1C}">
                <a14:useLocalDpi xmlns:a14="http://schemas.microsoft.com/office/drawing/2010/main" val="0"/>
              </a:ext>
            </a:extLst>
          </a:blip>
          <a:stretch>
            <a:fillRect/>
          </a:stretch>
        </p:blipFill>
        <p:spPr>
          <a:xfrm>
            <a:off x="4899419" y="4616799"/>
            <a:ext cx="400960" cy="400960"/>
          </a:xfrm>
          <a:prstGeom prst="rect">
            <a:avLst/>
          </a:prstGeom>
        </p:spPr>
      </p:pic>
      <p:pic>
        <p:nvPicPr>
          <p:cNvPr id="32" name="Picture 31" descr="A close up of a logo&#10;&#10;Description automatically generated">
            <a:extLst>
              <a:ext uri="{FF2B5EF4-FFF2-40B4-BE49-F238E27FC236}">
                <a16:creationId xmlns="" xmlns:a16="http://schemas.microsoft.com/office/drawing/2014/main" id="{EA907285-C98C-4BAD-9FE8-93A21E67783F}"/>
              </a:ext>
            </a:extLst>
          </p:cNvPr>
          <p:cNvPicPr>
            <a:picLocks noChangeAspect="1"/>
          </p:cNvPicPr>
          <p:nvPr/>
        </p:nvPicPr>
        <p:blipFill>
          <a:blip r:embed="rId5" cstate="print">
            <a:duotone>
              <a:prstClr val="black"/>
              <a:srgbClr val="C39F27">
                <a:tint val="45000"/>
                <a:satMod val="400000"/>
              </a:srgbClr>
            </a:duotone>
            <a:extLst>
              <a:ext uri="{28A0092B-C50C-407E-A947-70E740481C1C}">
                <a14:useLocalDpi xmlns:a14="http://schemas.microsoft.com/office/drawing/2010/main" val="0"/>
              </a:ext>
            </a:extLst>
          </a:blip>
          <a:stretch>
            <a:fillRect/>
          </a:stretch>
        </p:blipFill>
        <p:spPr>
          <a:xfrm>
            <a:off x="5500859" y="4580976"/>
            <a:ext cx="400960" cy="400960"/>
          </a:xfrm>
          <a:prstGeom prst="rect">
            <a:avLst/>
          </a:prstGeom>
        </p:spPr>
      </p:pic>
      <p:cxnSp>
        <p:nvCxnSpPr>
          <p:cNvPr id="34" name="Straight Arrow Connector 33">
            <a:extLst>
              <a:ext uri="{FF2B5EF4-FFF2-40B4-BE49-F238E27FC236}">
                <a16:creationId xmlns="" xmlns:a16="http://schemas.microsoft.com/office/drawing/2014/main" id="{4AE5AB1D-0964-44C3-B571-26DF99F930A2}"/>
              </a:ext>
            </a:extLst>
          </p:cNvPr>
          <p:cNvCxnSpPr>
            <a:cxnSpLocks/>
            <a:endCxn id="29" idx="0"/>
          </p:cNvCxnSpPr>
          <p:nvPr/>
        </p:nvCxnSpPr>
        <p:spPr>
          <a:xfrm flipH="1">
            <a:off x="5099899" y="3378914"/>
            <a:ext cx="313424" cy="12378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D973AF9F-5C33-49AF-9210-5D90A749E603}"/>
              </a:ext>
            </a:extLst>
          </p:cNvPr>
          <p:cNvCxnSpPr>
            <a:cxnSpLocks/>
          </p:cNvCxnSpPr>
          <p:nvPr/>
        </p:nvCxnSpPr>
        <p:spPr>
          <a:xfrm flipH="1">
            <a:off x="5693464" y="3360341"/>
            <a:ext cx="581261" cy="10934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0" name="Slika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4176415687"/>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439817" y="548680"/>
            <a:ext cx="2188913" cy="994172"/>
          </a:xfrm>
        </p:spPr>
        <p:txBody>
          <a:bodyPr>
            <a:normAutofit/>
          </a:bodyPr>
          <a:lstStyle/>
          <a:p>
            <a:r>
              <a:rPr lang="sl-SI" sz="4000" dirty="0">
                <a:latin typeface="+mn-lt"/>
                <a:ea typeface="+mn-ea"/>
                <a:cs typeface="Arial" panose="020B0604020202020204" pitchFamily="34" charset="0"/>
              </a:rPr>
              <a:t>PID </a:t>
            </a:r>
            <a:r>
              <a:rPr lang="sl-SI" sz="4000" dirty="0" err="1">
                <a:latin typeface="+mn-lt"/>
                <a:ea typeface="+mn-ea"/>
                <a:cs typeface="Arial" panose="020B0604020202020204" pitchFamily="34" charset="0"/>
              </a:rPr>
              <a:t>graph</a:t>
            </a:r>
            <a:endParaRPr lang="sl-SI" sz="4000" dirty="0">
              <a:latin typeface="+mn-lt"/>
              <a:ea typeface="+mn-ea"/>
              <a:cs typeface="Arial" panose="020B0604020202020204" pitchFamily="34" charset="0"/>
            </a:endParaRPr>
          </a:p>
        </p:txBody>
      </p:sp>
      <p:pic>
        <p:nvPicPr>
          <p:cNvPr id="5" name="Označba mesta vsebine 3"/>
          <p:cNvPicPr>
            <a:picLocks noChangeAspect="1"/>
          </p:cNvPicPr>
          <p:nvPr/>
        </p:nvPicPr>
        <p:blipFill>
          <a:blip r:embed="rId2"/>
          <a:stretch>
            <a:fillRect/>
          </a:stretch>
        </p:blipFill>
        <p:spPr>
          <a:xfrm>
            <a:off x="2463456" y="2371473"/>
            <a:ext cx="6522244" cy="1807369"/>
          </a:xfrm>
          <a:prstGeom prst="rect">
            <a:avLst/>
          </a:prstGeom>
        </p:spPr>
      </p:pic>
      <p:sp>
        <p:nvSpPr>
          <p:cNvPr id="6" name="Pravokotnik 5"/>
          <p:cNvSpPr/>
          <p:nvPr/>
        </p:nvSpPr>
        <p:spPr>
          <a:xfrm>
            <a:off x="1869758" y="4178840"/>
            <a:ext cx="4283393" cy="1754326"/>
          </a:xfrm>
          <a:prstGeom prst="rect">
            <a:avLst/>
          </a:prstGeom>
        </p:spPr>
        <p:txBody>
          <a:bodyPr wrap="square">
            <a:spAutoFit/>
          </a:bodyPr>
          <a:lstStyle/>
          <a:p>
            <a:pPr defTabSz="342900"/>
            <a:r>
              <a:rPr lang="sl-SI" sz="1350" dirty="0">
                <a:solidFill>
                  <a:prstClr val="black"/>
                </a:solidFill>
              </a:rPr>
              <a:t>A – </a:t>
            </a:r>
            <a:r>
              <a:rPr lang="sl-SI" sz="1350" dirty="0" err="1">
                <a:solidFill>
                  <a:prstClr val="black"/>
                </a:solidFill>
              </a:rPr>
              <a:t>linkage</a:t>
            </a:r>
            <a:r>
              <a:rPr lang="sl-SI" sz="1350" dirty="0">
                <a:solidFill>
                  <a:prstClr val="black"/>
                </a:solidFill>
              </a:rPr>
              <a:t> </a:t>
            </a:r>
            <a:r>
              <a:rPr lang="sl-SI" sz="1350" dirty="0" err="1">
                <a:solidFill>
                  <a:prstClr val="black"/>
                </a:solidFill>
              </a:rPr>
              <a:t>of</a:t>
            </a:r>
            <a:r>
              <a:rPr lang="sl-SI" sz="1350" dirty="0">
                <a:solidFill>
                  <a:prstClr val="black"/>
                </a:solidFill>
              </a:rPr>
              <a:t> </a:t>
            </a:r>
            <a:r>
              <a:rPr lang="sl-SI" sz="1350" dirty="0" err="1">
                <a:solidFill>
                  <a:prstClr val="black"/>
                </a:solidFill>
              </a:rPr>
              <a:t>different</a:t>
            </a:r>
            <a:r>
              <a:rPr lang="sl-SI" sz="1350" dirty="0">
                <a:solidFill>
                  <a:prstClr val="black"/>
                </a:solidFill>
              </a:rPr>
              <a:t> </a:t>
            </a:r>
            <a:r>
              <a:rPr lang="sl-SI" sz="1350" dirty="0" err="1">
                <a:solidFill>
                  <a:prstClr val="black"/>
                </a:solidFill>
              </a:rPr>
              <a:t>version</a:t>
            </a:r>
            <a:r>
              <a:rPr lang="sl-SI" sz="1350" dirty="0">
                <a:solidFill>
                  <a:prstClr val="black"/>
                </a:solidFill>
              </a:rPr>
              <a:t> </a:t>
            </a:r>
            <a:r>
              <a:rPr lang="sl-SI" sz="1350" dirty="0" err="1">
                <a:solidFill>
                  <a:prstClr val="black"/>
                </a:solidFill>
              </a:rPr>
              <a:t>of</a:t>
            </a:r>
            <a:r>
              <a:rPr lang="sl-SI" sz="1350" dirty="0">
                <a:solidFill>
                  <a:prstClr val="black"/>
                </a:solidFill>
              </a:rPr>
              <a:t> software</a:t>
            </a:r>
          </a:p>
          <a:p>
            <a:pPr defTabSz="342900"/>
            <a:r>
              <a:rPr lang="sl-SI" sz="1350" dirty="0">
                <a:solidFill>
                  <a:prstClr val="black"/>
                </a:solidFill>
              </a:rPr>
              <a:t>B – </a:t>
            </a:r>
            <a:r>
              <a:rPr lang="sl-SI" sz="1350" dirty="0" err="1">
                <a:solidFill>
                  <a:prstClr val="black"/>
                </a:solidFill>
              </a:rPr>
              <a:t>datasets</a:t>
            </a:r>
            <a:r>
              <a:rPr lang="sl-SI" sz="1350" dirty="0">
                <a:solidFill>
                  <a:prstClr val="black"/>
                </a:solidFill>
              </a:rPr>
              <a:t> </a:t>
            </a:r>
            <a:r>
              <a:rPr lang="sl-SI" sz="1350" dirty="0" err="1">
                <a:solidFill>
                  <a:prstClr val="black"/>
                </a:solidFill>
              </a:rPr>
              <a:t>stored</a:t>
            </a:r>
            <a:r>
              <a:rPr lang="sl-SI" sz="1350" dirty="0">
                <a:solidFill>
                  <a:prstClr val="black"/>
                </a:solidFill>
              </a:rPr>
              <a:t> in </a:t>
            </a:r>
            <a:r>
              <a:rPr lang="sl-SI" sz="1350" dirty="0" err="1">
                <a:solidFill>
                  <a:prstClr val="black"/>
                </a:solidFill>
              </a:rPr>
              <a:t>the</a:t>
            </a:r>
            <a:r>
              <a:rPr lang="sl-SI" sz="1350" dirty="0">
                <a:solidFill>
                  <a:prstClr val="black"/>
                </a:solidFill>
              </a:rPr>
              <a:t> </a:t>
            </a:r>
            <a:r>
              <a:rPr lang="sl-SI" sz="1350" dirty="0" err="1">
                <a:solidFill>
                  <a:prstClr val="black"/>
                </a:solidFill>
              </a:rPr>
              <a:t>repository</a:t>
            </a:r>
            <a:endParaRPr lang="sl-SI" sz="1350" dirty="0">
              <a:solidFill>
                <a:prstClr val="black"/>
              </a:solidFill>
            </a:endParaRPr>
          </a:p>
          <a:p>
            <a:pPr defTabSz="342900"/>
            <a:r>
              <a:rPr lang="sl-SI" sz="1350" dirty="0">
                <a:solidFill>
                  <a:prstClr val="black"/>
                </a:solidFill>
              </a:rPr>
              <a:t>C – </a:t>
            </a:r>
            <a:r>
              <a:rPr lang="sl-SI" sz="1350" dirty="0" err="1">
                <a:solidFill>
                  <a:prstClr val="black"/>
                </a:solidFill>
              </a:rPr>
              <a:t>linkage</a:t>
            </a:r>
            <a:r>
              <a:rPr lang="sl-SI" sz="1350" dirty="0">
                <a:solidFill>
                  <a:prstClr val="black"/>
                </a:solidFill>
              </a:rPr>
              <a:t> </a:t>
            </a:r>
            <a:r>
              <a:rPr lang="sl-SI" sz="1350" dirty="0" err="1">
                <a:solidFill>
                  <a:prstClr val="black"/>
                </a:solidFill>
              </a:rPr>
              <a:t>of</a:t>
            </a:r>
            <a:r>
              <a:rPr lang="sl-SI" sz="1350" dirty="0">
                <a:solidFill>
                  <a:prstClr val="black"/>
                </a:solidFill>
              </a:rPr>
              <a:t> </a:t>
            </a:r>
            <a:r>
              <a:rPr lang="sl-SI" sz="1350" dirty="0" err="1">
                <a:solidFill>
                  <a:prstClr val="black"/>
                </a:solidFill>
              </a:rPr>
              <a:t>different</a:t>
            </a:r>
            <a:r>
              <a:rPr lang="sl-SI" sz="1350" dirty="0">
                <a:solidFill>
                  <a:prstClr val="black"/>
                </a:solidFill>
              </a:rPr>
              <a:t> </a:t>
            </a:r>
            <a:r>
              <a:rPr lang="sl-SI" sz="1350" dirty="0" err="1">
                <a:solidFill>
                  <a:prstClr val="black"/>
                </a:solidFill>
              </a:rPr>
              <a:t>digital</a:t>
            </a:r>
            <a:r>
              <a:rPr lang="sl-SI" sz="1350" dirty="0">
                <a:solidFill>
                  <a:prstClr val="black"/>
                </a:solidFill>
              </a:rPr>
              <a:t> </a:t>
            </a:r>
            <a:r>
              <a:rPr lang="sl-SI" sz="1350" dirty="0" err="1">
                <a:solidFill>
                  <a:prstClr val="black"/>
                </a:solidFill>
              </a:rPr>
              <a:t>objects</a:t>
            </a:r>
            <a:r>
              <a:rPr lang="sl-SI" sz="1350" dirty="0">
                <a:solidFill>
                  <a:prstClr val="black"/>
                </a:solidFill>
              </a:rPr>
              <a:t> </a:t>
            </a:r>
            <a:r>
              <a:rPr lang="sl-SI" sz="1350" dirty="0" err="1">
                <a:solidFill>
                  <a:prstClr val="black"/>
                </a:solidFill>
              </a:rPr>
              <a:t>of</a:t>
            </a:r>
            <a:r>
              <a:rPr lang="sl-SI" sz="1350" dirty="0">
                <a:solidFill>
                  <a:prstClr val="black"/>
                </a:solidFill>
              </a:rPr>
              <a:t> </a:t>
            </a:r>
            <a:r>
              <a:rPr lang="sl-SI" sz="1350" dirty="0" err="1">
                <a:solidFill>
                  <a:prstClr val="black"/>
                </a:solidFill>
              </a:rPr>
              <a:t>the</a:t>
            </a:r>
            <a:r>
              <a:rPr lang="sl-SI" sz="1350" dirty="0">
                <a:solidFill>
                  <a:prstClr val="black"/>
                </a:solidFill>
              </a:rPr>
              <a:t> </a:t>
            </a:r>
            <a:r>
              <a:rPr lang="sl-SI" sz="1350" dirty="0" err="1">
                <a:solidFill>
                  <a:prstClr val="black"/>
                </a:solidFill>
              </a:rPr>
              <a:t>research</a:t>
            </a:r>
            <a:r>
              <a:rPr lang="sl-SI" sz="1350" dirty="0">
                <a:solidFill>
                  <a:prstClr val="black"/>
                </a:solidFill>
              </a:rPr>
              <a:t> </a:t>
            </a:r>
            <a:r>
              <a:rPr lang="sl-SI" sz="1350" dirty="0" err="1">
                <a:solidFill>
                  <a:prstClr val="black"/>
                </a:solidFill>
              </a:rPr>
              <a:t>project</a:t>
            </a:r>
            <a:endParaRPr lang="sl-SI" sz="1350" dirty="0">
              <a:solidFill>
                <a:prstClr val="black"/>
              </a:solidFill>
            </a:endParaRPr>
          </a:p>
          <a:p>
            <a:pPr defTabSz="342900"/>
            <a:endParaRPr lang="sl-SI" sz="1350" dirty="0">
              <a:solidFill>
                <a:prstClr val="black"/>
              </a:solidFill>
            </a:endParaRPr>
          </a:p>
          <a:p>
            <a:pPr defTabSz="342900"/>
            <a:r>
              <a:rPr lang="sl-SI" sz="1350" dirty="0" err="1">
                <a:solidFill>
                  <a:prstClr val="black"/>
                </a:solidFill>
              </a:rPr>
              <a:t>Source</a:t>
            </a:r>
            <a:r>
              <a:rPr lang="sl-SI" sz="1350" dirty="0">
                <a:solidFill>
                  <a:prstClr val="black"/>
                </a:solidFill>
              </a:rPr>
              <a:t>: Martin </a:t>
            </a:r>
            <a:r>
              <a:rPr lang="sl-SI" sz="1350" dirty="0" err="1">
                <a:solidFill>
                  <a:prstClr val="black"/>
                </a:solidFill>
              </a:rPr>
              <a:t>Fenner</a:t>
            </a:r>
            <a:r>
              <a:rPr lang="sl-SI" sz="1350" dirty="0">
                <a:solidFill>
                  <a:prstClr val="black"/>
                </a:solidFill>
              </a:rPr>
              <a:t> </a:t>
            </a:r>
            <a:r>
              <a:rPr lang="sl-SI" sz="1350" dirty="0" err="1">
                <a:solidFill>
                  <a:prstClr val="black"/>
                </a:solidFill>
              </a:rPr>
              <a:t>and</a:t>
            </a:r>
            <a:r>
              <a:rPr lang="sl-SI" sz="1350" dirty="0">
                <a:solidFill>
                  <a:prstClr val="black"/>
                </a:solidFill>
              </a:rPr>
              <a:t> Amir </a:t>
            </a:r>
            <a:r>
              <a:rPr lang="sl-SI" sz="1350" dirty="0" err="1">
                <a:solidFill>
                  <a:prstClr val="black"/>
                </a:solidFill>
              </a:rPr>
              <a:t>Aryani</a:t>
            </a:r>
            <a:r>
              <a:rPr lang="sl-SI" sz="1350" dirty="0">
                <a:solidFill>
                  <a:prstClr val="black"/>
                </a:solidFill>
              </a:rPr>
              <a:t>. </a:t>
            </a:r>
            <a:r>
              <a:rPr lang="sl-SI" sz="1350" dirty="0" err="1">
                <a:solidFill>
                  <a:prstClr val="black"/>
                </a:solidFill>
              </a:rPr>
              <a:t>Introducing</a:t>
            </a:r>
            <a:r>
              <a:rPr lang="sl-SI" sz="1350" dirty="0">
                <a:solidFill>
                  <a:prstClr val="black"/>
                </a:solidFill>
              </a:rPr>
              <a:t> </a:t>
            </a:r>
            <a:r>
              <a:rPr lang="sl-SI" sz="1350" dirty="0" err="1">
                <a:solidFill>
                  <a:prstClr val="black"/>
                </a:solidFill>
              </a:rPr>
              <a:t>the</a:t>
            </a:r>
            <a:r>
              <a:rPr lang="sl-SI" sz="1350" dirty="0">
                <a:solidFill>
                  <a:prstClr val="black"/>
                </a:solidFill>
              </a:rPr>
              <a:t> PID </a:t>
            </a:r>
            <a:r>
              <a:rPr lang="sl-SI" sz="1350" dirty="0" err="1">
                <a:solidFill>
                  <a:prstClr val="black"/>
                </a:solidFill>
              </a:rPr>
              <a:t>Graph</a:t>
            </a:r>
            <a:r>
              <a:rPr lang="sl-SI" sz="1350" dirty="0">
                <a:solidFill>
                  <a:prstClr val="black"/>
                </a:solidFill>
              </a:rPr>
              <a:t>, </a:t>
            </a:r>
            <a:r>
              <a:rPr lang="sl-SI" sz="1350" dirty="0" err="1">
                <a:solidFill>
                  <a:prstClr val="black"/>
                </a:solidFill>
              </a:rPr>
              <a:t>Datacite</a:t>
            </a:r>
            <a:r>
              <a:rPr lang="sl-SI" sz="1350" dirty="0">
                <a:solidFill>
                  <a:prstClr val="black"/>
                </a:solidFill>
              </a:rPr>
              <a:t> blog - </a:t>
            </a:r>
            <a:r>
              <a:rPr lang="sl-SI" sz="1350" dirty="0">
                <a:solidFill>
                  <a:prstClr val="black"/>
                </a:solidFill>
                <a:hlinkClick r:id="rId3"/>
              </a:rPr>
              <a:t>https://doi.org/10.5438/jwvf-8a66</a:t>
            </a:r>
            <a:endParaRPr lang="sl-SI" sz="1350" dirty="0">
              <a:solidFill>
                <a:prstClr val="black"/>
              </a:solidFill>
            </a:endParaRPr>
          </a:p>
        </p:txBody>
      </p:sp>
      <p:sp>
        <p:nvSpPr>
          <p:cNvPr id="2" name="PoljeZBesedilom 1"/>
          <p:cNvSpPr txBox="1"/>
          <p:nvPr/>
        </p:nvSpPr>
        <p:spPr>
          <a:xfrm>
            <a:off x="6538914" y="4423410"/>
            <a:ext cx="3960495" cy="923330"/>
          </a:xfrm>
          <a:prstGeom prst="rect">
            <a:avLst/>
          </a:prstGeom>
          <a:noFill/>
        </p:spPr>
        <p:txBody>
          <a:bodyPr wrap="square" rtlCol="0">
            <a:spAutoFit/>
          </a:bodyPr>
          <a:lstStyle/>
          <a:p>
            <a:r>
              <a:rPr lang="en-US" sz="1350" dirty="0" err="1"/>
              <a:t>Manghi</a:t>
            </a:r>
            <a:r>
              <a:rPr lang="en-US" sz="1350" dirty="0"/>
              <a:t>, P., et al.: </a:t>
            </a:r>
            <a:r>
              <a:rPr lang="en-US" sz="1350" dirty="0" err="1"/>
              <a:t>Openaire</a:t>
            </a:r>
            <a:r>
              <a:rPr lang="en-US" sz="1350" dirty="0"/>
              <a:t> research graph dump (2019). </a:t>
            </a:r>
            <a:r>
              <a:rPr lang="en-US" sz="1350" u="sng" dirty="0">
                <a:hlinkClick r:id="rId4"/>
              </a:rPr>
              <a:t>https://doi.org/10.5281/zenodo.3516918</a:t>
            </a:r>
            <a:r>
              <a:rPr lang="en-US" sz="1350" dirty="0"/>
              <a:t> and </a:t>
            </a:r>
            <a:r>
              <a:rPr lang="en-US" sz="1350" u="sng" dirty="0">
                <a:hlinkClick r:id="rId5"/>
              </a:rPr>
              <a:t>https://graph.openaire.eu/</a:t>
            </a:r>
            <a:endParaRPr lang="en-US" sz="1350" dirty="0"/>
          </a:p>
          <a:p>
            <a:endParaRPr lang="sl-SI" sz="1350" dirty="0"/>
          </a:p>
        </p:txBody>
      </p:sp>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31396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a:t>Open </a:t>
            </a:r>
            <a:r>
              <a:rPr lang="sl-SI" dirty="0" err="1"/>
              <a:t>Reproducible</a:t>
            </a:r>
            <a:r>
              <a:rPr lang="sl-SI" dirty="0"/>
              <a:t> </a:t>
            </a:r>
            <a:r>
              <a:rPr lang="sl-SI" dirty="0" err="1"/>
              <a:t>Research</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p:txBody>
          <a:bodyPr>
            <a:normAutofit fontScale="70000" lnSpcReduction="20000"/>
          </a:bodyPr>
          <a:lstStyle/>
          <a:p>
            <a:pPr marL="0" indent="0">
              <a:buNone/>
            </a:pPr>
            <a:r>
              <a:rPr lang="sl-SI" dirty="0"/>
              <a:t>Open </a:t>
            </a:r>
            <a:r>
              <a:rPr lang="sl-SI" dirty="0" err="1"/>
              <a:t>Reproducible</a:t>
            </a:r>
            <a:r>
              <a:rPr lang="sl-SI" dirty="0"/>
              <a:t> </a:t>
            </a:r>
            <a:r>
              <a:rPr lang="sl-SI" dirty="0" err="1"/>
              <a:t>Research</a:t>
            </a:r>
            <a:r>
              <a:rPr lang="sl-SI" dirty="0"/>
              <a:t> is </a:t>
            </a:r>
            <a:r>
              <a:rPr lang="sl-SI" dirty="0" err="1"/>
              <a:t>based</a:t>
            </a:r>
            <a:r>
              <a:rPr lang="sl-SI" dirty="0"/>
              <a:t> on:</a:t>
            </a:r>
          </a:p>
          <a:p>
            <a:r>
              <a:rPr lang="en-US" b="1" dirty="0"/>
              <a:t>Irreproducibility Studies</a:t>
            </a:r>
            <a:r>
              <a:rPr lang="sl-SI" dirty="0"/>
              <a:t>: </a:t>
            </a:r>
            <a:r>
              <a:rPr lang="en-US" dirty="0"/>
              <a:t>The act during which the results of a study or an experiment can be replicated and reproduced.</a:t>
            </a:r>
            <a:endParaRPr lang="sl-SI" dirty="0"/>
          </a:p>
          <a:p>
            <a:r>
              <a:rPr lang="en-US" b="1" dirty="0"/>
              <a:t>Open Lab/Notebooks</a:t>
            </a:r>
            <a:r>
              <a:rPr lang="sl-SI" dirty="0"/>
              <a:t>: </a:t>
            </a:r>
            <a:r>
              <a:rPr lang="en-US" dirty="0"/>
              <a:t>Laboratory research records, diaries, journals, workbooks etc. offered online free of cost with terms that allow reuse and redistribution of the recorded material.</a:t>
            </a:r>
            <a:endParaRPr lang="sl-SI" dirty="0"/>
          </a:p>
          <a:p>
            <a:r>
              <a:rPr lang="en-US" b="1" dirty="0"/>
              <a:t>Open Science Workflows</a:t>
            </a:r>
            <a:r>
              <a:rPr lang="sl-SI" dirty="0"/>
              <a:t>: </a:t>
            </a:r>
            <a:r>
              <a:rPr lang="en-US" dirty="0"/>
              <a:t>A sequence of processes scientists make to administer and disseminate convoluted scientific examinations offered online and free of cost allowing the reuse of the material.</a:t>
            </a:r>
            <a:endParaRPr lang="sl-SI" dirty="0"/>
          </a:p>
          <a:p>
            <a:r>
              <a:rPr lang="en-US" b="1" dirty="0"/>
              <a:t>Open Source in Open Science</a:t>
            </a:r>
            <a:r>
              <a:rPr lang="sl-SI" dirty="0"/>
              <a:t>: </a:t>
            </a:r>
            <a:r>
              <a:rPr lang="en-US" dirty="0"/>
              <a:t>Software where the source code is available free of cost with terms that allow dissemination and adaptation.</a:t>
            </a:r>
            <a:endParaRPr lang="sl-SI" dirty="0"/>
          </a:p>
          <a:p>
            <a:r>
              <a:rPr lang="en-US" b="1" dirty="0"/>
              <a:t>Reproducibility Guidelines</a:t>
            </a:r>
            <a:r>
              <a:rPr lang="sl-SI" dirty="0"/>
              <a:t>: </a:t>
            </a:r>
            <a:r>
              <a:rPr lang="en-US" dirty="0"/>
              <a:t>Ground rules to assist with the recreation of research experiments and studies.</a:t>
            </a:r>
            <a:endParaRPr lang="sl-SI" dirty="0"/>
          </a:p>
          <a:p>
            <a:r>
              <a:rPr lang="en-US" b="1" dirty="0"/>
              <a:t>Reproducibility Testing </a:t>
            </a:r>
            <a:r>
              <a:rPr lang="en-US" dirty="0"/>
              <a:t>refers to the process of validating that the reported research results can be obtained in an independent experiment</a:t>
            </a:r>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Tree>
    <p:extLst>
      <p:ext uri="{BB962C8B-B14F-4D97-AF65-F5344CB8AC3E}">
        <p14:creationId xmlns:p14="http://schemas.microsoft.com/office/powerpoint/2010/main" val="2992005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 xmlns:a16="http://schemas.microsoft.com/office/drawing/2014/main" id="{FFAD89A0-7D68-584E-8C43-0F1DD43FB19F}"/>
              </a:ext>
            </a:extLst>
          </p:cNvPr>
          <p:cNvSpPr txBox="1">
            <a:spLocks noGrp="1"/>
          </p:cNvSpPr>
          <p:nvPr>
            <p:ph type="title"/>
          </p:nvPr>
        </p:nvSpPr>
        <p:spPr>
          <a:xfrm>
            <a:off x="561109" y="159913"/>
            <a:ext cx="7693155" cy="1325563"/>
          </a:xfrm>
          <a:prstGeom prst="rect">
            <a:avLst/>
          </a:prstGeom>
          <a:noFill/>
          <a:ln>
            <a:noFill/>
          </a:ln>
        </p:spPr>
        <p:txBody>
          <a:bodyPr spcFirstLastPara="1" wrap="square" lIns="91425" tIns="45700" rIns="91425" bIns="45700" anchor="ctr" anchorCtr="0">
            <a:noAutofit/>
          </a:bodyPr>
          <a:lstStyle/>
          <a:p>
            <a:pPr lvl="0" algn="ctr">
              <a:spcBef>
                <a:spcPts val="0"/>
              </a:spcBef>
              <a:buClr>
                <a:srgbClr val="2F5496"/>
              </a:buClr>
              <a:buSzPct val="100000"/>
            </a:pPr>
            <a:r>
              <a:rPr lang="sl-SI" dirty="0"/>
              <a:t>How to </a:t>
            </a:r>
            <a:r>
              <a:rPr lang="sl-SI" dirty="0" err="1"/>
              <a:t>achieve</a:t>
            </a:r>
            <a:r>
              <a:rPr lang="sl-SI" dirty="0"/>
              <a:t> </a:t>
            </a:r>
            <a:r>
              <a:rPr lang="sl-SI" dirty="0" err="1"/>
              <a:t>interoperability</a:t>
            </a:r>
            <a:r>
              <a:rPr lang="sl-SI" dirty="0"/>
              <a:t> </a:t>
            </a:r>
            <a:br>
              <a:rPr lang="sl-SI" dirty="0"/>
            </a:br>
            <a:r>
              <a:rPr lang="sl-SI" dirty="0" err="1"/>
              <a:t>between</a:t>
            </a:r>
            <a:r>
              <a:rPr lang="sl-SI" dirty="0"/>
              <a:t> data </a:t>
            </a:r>
            <a:r>
              <a:rPr lang="sl-SI" dirty="0" err="1"/>
              <a:t>islands</a:t>
            </a:r>
            <a:r>
              <a:rPr lang="sl-SI" dirty="0"/>
              <a:t>?</a:t>
            </a:r>
            <a:endParaRPr dirty="0">
              <a:sym typeface="Calibri"/>
            </a:endParaRPr>
          </a:p>
        </p:txBody>
      </p:sp>
      <p:sp>
        <p:nvSpPr>
          <p:cNvPr id="2" name="Označba mesta vsebine 1"/>
          <p:cNvSpPr>
            <a:spLocks noGrp="1"/>
          </p:cNvSpPr>
          <p:nvPr>
            <p:ph sz="half" idx="1"/>
          </p:nvPr>
        </p:nvSpPr>
        <p:spPr>
          <a:xfrm>
            <a:off x="6571801" y="1828313"/>
            <a:ext cx="5181600" cy="4351338"/>
          </a:xfrm>
        </p:spPr>
        <p:txBody>
          <a:bodyPr>
            <a:normAutofit fontScale="77500" lnSpcReduction="20000"/>
          </a:bodyPr>
          <a:lstStyle/>
          <a:p>
            <a:pPr marL="0" indent="0">
              <a:buNone/>
            </a:pPr>
            <a:r>
              <a:rPr lang="sl-SI" dirty="0"/>
              <a:t>Meta)data </a:t>
            </a:r>
            <a:r>
              <a:rPr lang="sl-SI" dirty="0" err="1"/>
              <a:t>Interoperability</a:t>
            </a:r>
            <a:r>
              <a:rPr lang="sl-SI" dirty="0"/>
              <a:t> </a:t>
            </a:r>
            <a:r>
              <a:rPr lang="sl-SI" dirty="0" err="1"/>
              <a:t>principles</a:t>
            </a:r>
            <a:r>
              <a:rPr lang="sl-SI" dirty="0"/>
              <a:t>:</a:t>
            </a:r>
          </a:p>
          <a:p>
            <a:pPr marL="285750" indent="-285750"/>
            <a:r>
              <a:rPr lang="en-US" dirty="0"/>
              <a:t>(Meta)data use a formal, accessible, shared, and broadly applicable language for</a:t>
            </a:r>
            <a:r>
              <a:rPr lang="sl-SI" dirty="0"/>
              <a:t> </a:t>
            </a:r>
            <a:r>
              <a:rPr lang="en-US" dirty="0"/>
              <a:t>knowledge representation.</a:t>
            </a:r>
            <a:endParaRPr lang="sl-SI" dirty="0"/>
          </a:p>
          <a:p>
            <a:pPr marL="285750" indent="-285750"/>
            <a:r>
              <a:rPr lang="en-US" dirty="0"/>
              <a:t>(Meta)data use vocabularies that follow FAIR principles.</a:t>
            </a:r>
            <a:endParaRPr lang="sl-SI" dirty="0"/>
          </a:p>
          <a:p>
            <a:pPr marL="285750" indent="-285750"/>
            <a:r>
              <a:rPr lang="en-US" dirty="0"/>
              <a:t>(Meta)data include qualified references to other (meta)data. </a:t>
            </a:r>
            <a:endParaRPr lang="sl-SI" dirty="0"/>
          </a:p>
          <a:p>
            <a:endParaRPr lang="sl-SI" dirty="0"/>
          </a:p>
          <a:p>
            <a:pPr marL="114300" indent="0">
              <a:buNone/>
            </a:pPr>
            <a:r>
              <a:rPr lang="sl-SI" dirty="0" err="1"/>
              <a:t>Source</a:t>
            </a:r>
            <a:r>
              <a:rPr lang="sl-SI" dirty="0"/>
              <a:t>: </a:t>
            </a:r>
            <a:r>
              <a:rPr lang="en-US" dirty="0"/>
              <a:t>Wilkinson, M. D. et al. The FAIR Guiding Principles for scientific data management and stewardship. Sci. Data 3:160018 doi:10.1038/sdata.2016.18 (2016) </a:t>
            </a:r>
            <a:br>
              <a:rPr lang="en-US" dirty="0"/>
            </a:br>
            <a:endParaRPr lang="sl-SI" dirty="0"/>
          </a:p>
          <a:p>
            <a:endParaRPr lang="sl-SI" dirty="0"/>
          </a:p>
        </p:txBody>
      </p:sp>
      <p:sp>
        <p:nvSpPr>
          <p:cNvPr id="7" name="Google Shape;100;p2">
            <a:extLst>
              <a:ext uri="{FF2B5EF4-FFF2-40B4-BE49-F238E27FC236}">
                <a16:creationId xmlns="" xmlns:a16="http://schemas.microsoft.com/office/drawing/2014/main" id="{9D01875C-A206-2146-B2CA-42292967FA5B}"/>
              </a:ext>
            </a:extLst>
          </p:cNvPr>
          <p:cNvSpPr txBox="1">
            <a:spLocks/>
          </p:cNvSpPr>
          <p:nvPr/>
        </p:nvSpPr>
        <p:spPr>
          <a:xfrm>
            <a:off x="113154" y="5028430"/>
            <a:ext cx="6103217" cy="203587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400" dirty="0" err="1">
                <a:solidFill>
                  <a:srgbClr val="000000"/>
                </a:solidFill>
                <a:latin typeface="Arial"/>
                <a:ea typeface="Arial"/>
                <a:cs typeface="Arial"/>
              </a:rPr>
              <a:t>Source</a:t>
            </a:r>
            <a:r>
              <a:rPr lang="sl-SI" sz="1400" dirty="0">
                <a:solidFill>
                  <a:srgbClr val="000000"/>
                </a:solidFill>
                <a:latin typeface="Arial"/>
                <a:ea typeface="Arial"/>
                <a:cs typeface="Arial"/>
              </a:rPr>
              <a:t>: </a:t>
            </a:r>
            <a:r>
              <a:rPr lang="sl-SI" sz="1400" dirty="0">
                <a:solidFill>
                  <a:srgbClr val="000000"/>
                </a:solidFill>
                <a:latin typeface="Arial"/>
                <a:ea typeface="Arial"/>
                <a:cs typeface="Arial"/>
                <a:hlinkClick r:id="rId2"/>
              </a:rPr>
              <a:t>https://commons.wikimedia.org/wiki/File:Islands_Of_Data.svg</a:t>
            </a:r>
            <a:r>
              <a:rPr lang="sl-SI" sz="1400" dirty="0">
                <a:solidFill>
                  <a:srgbClr val="000000"/>
                </a:solidFill>
                <a:latin typeface="Arial"/>
                <a:ea typeface="Arial"/>
                <a:cs typeface="Arial"/>
              </a:rPr>
              <a:t> </a:t>
            </a:r>
          </a:p>
        </p:txBody>
      </p:sp>
      <p:sp>
        <p:nvSpPr>
          <p:cNvPr id="4" name="Pravokotnik 3"/>
          <p:cNvSpPr/>
          <p:nvPr/>
        </p:nvSpPr>
        <p:spPr>
          <a:xfrm>
            <a:off x="113154" y="5637657"/>
            <a:ext cx="6096000" cy="738664"/>
          </a:xfrm>
          <a:prstGeom prst="rect">
            <a:avLst/>
          </a:prstGeom>
        </p:spPr>
        <p:txBody>
          <a:bodyPr>
            <a:spAutoFit/>
          </a:bodyPr>
          <a:lstStyle/>
          <a:p>
            <a:r>
              <a:rPr lang="sl-SI" dirty="0" err="1"/>
              <a:t>Source</a:t>
            </a:r>
            <a:r>
              <a:rPr lang="sl-SI" dirty="0"/>
              <a:t>: </a:t>
            </a:r>
            <a:r>
              <a:rPr lang="sl-SI" dirty="0">
                <a:hlinkClick r:id="rId3"/>
              </a:rPr>
              <a:t>https://</a:t>
            </a:r>
            <a:r>
              <a:rPr lang="sl-SI" dirty="0" smtClean="0">
                <a:hlinkClick r:id="rId3"/>
              </a:rPr>
              <a:t>www.researchgate.net/publication/267692879_Towards_Executable_Reality_Business_Intelligence_on_Top_of_Linked_Data/figures?lo=1</a:t>
            </a:r>
            <a:endParaRPr lang="sl-SI" dirty="0"/>
          </a:p>
        </p:txBody>
      </p:sp>
      <p:pic>
        <p:nvPicPr>
          <p:cNvPr id="12" name="Slika 11"/>
          <p:cNvPicPr>
            <a:picLocks noChangeAspect="1"/>
          </p:cNvPicPr>
          <p:nvPr/>
        </p:nvPicPr>
        <p:blipFill>
          <a:blip r:embed="rId4"/>
          <a:stretch>
            <a:fillRect/>
          </a:stretch>
        </p:blipFill>
        <p:spPr>
          <a:xfrm>
            <a:off x="2215594" y="1823352"/>
            <a:ext cx="2873215" cy="2517098"/>
          </a:xfrm>
          <a:prstGeom prst="rect">
            <a:avLst/>
          </a:prstGeom>
        </p:spPr>
      </p:pic>
      <p:pic>
        <p:nvPicPr>
          <p:cNvPr id="9" name="Picture 4" descr="Linked Data: “bridges” between heterogeneous “islands” of data | Download  Scientific Diagram"/>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63223" y="1865917"/>
            <a:ext cx="5181600" cy="2502677"/>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6613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a:t>Example of a </a:t>
            </a:r>
            <a:r>
              <a:rPr lang="sl-SI" dirty="0" err="1" smtClean="0"/>
              <a:t>semantic</a:t>
            </a:r>
            <a:r>
              <a:rPr lang="en-US" dirty="0" smtClean="0"/>
              <a:t> </a:t>
            </a:r>
            <a:r>
              <a:rPr lang="en-US" dirty="0"/>
              <a:t>description of a patient's fever</a:t>
            </a:r>
            <a:endParaRPr lang="sl-SI" dirty="0"/>
          </a:p>
        </p:txBody>
      </p:sp>
      <p:pic>
        <p:nvPicPr>
          <p:cNvPr id="4" name="Označba mesta vsebine 3"/>
          <p:cNvPicPr>
            <a:picLocks noGrp="1" noChangeAspect="1"/>
          </p:cNvPicPr>
          <p:nvPr>
            <p:ph idx="1"/>
          </p:nvPr>
        </p:nvPicPr>
        <p:blipFill>
          <a:blip r:embed="rId2"/>
          <a:stretch>
            <a:fillRect/>
          </a:stretch>
        </p:blipFill>
        <p:spPr>
          <a:xfrm>
            <a:off x="838200" y="1587358"/>
            <a:ext cx="10515600" cy="4302092"/>
          </a:xfrm>
          <a:prstGeom prst="rect">
            <a:avLst/>
          </a:prstGeom>
        </p:spPr>
      </p:pic>
      <p:sp>
        <p:nvSpPr>
          <p:cNvPr id="5" name="PoljeZBesedilom 4"/>
          <p:cNvSpPr txBox="1"/>
          <p:nvPr/>
        </p:nvSpPr>
        <p:spPr>
          <a:xfrm>
            <a:off x="925830" y="6275070"/>
            <a:ext cx="10012680" cy="646331"/>
          </a:xfrm>
          <a:prstGeom prst="rect">
            <a:avLst/>
          </a:prstGeom>
          <a:noFill/>
        </p:spPr>
        <p:txBody>
          <a:bodyPr wrap="square" rtlCol="0">
            <a:spAutoFit/>
          </a:bodyPr>
          <a:lstStyle/>
          <a:p>
            <a:r>
              <a:rPr lang="sl-SI" dirty="0" smtClean="0"/>
              <a:t>Vir: Sabine </a:t>
            </a:r>
            <a:r>
              <a:rPr lang="sl-SI" dirty="0" err="1" smtClean="0"/>
              <a:t>Osterle</a:t>
            </a:r>
            <a:r>
              <a:rPr lang="sl-SI" dirty="0" smtClean="0"/>
              <a:t>. SPHN Data </a:t>
            </a:r>
            <a:r>
              <a:rPr lang="sl-SI" dirty="0" err="1" smtClean="0"/>
              <a:t>Ecosystem</a:t>
            </a:r>
            <a:r>
              <a:rPr lang="sl-SI" dirty="0" smtClean="0"/>
              <a:t> </a:t>
            </a:r>
            <a:r>
              <a:rPr lang="sl-SI" dirty="0" err="1" smtClean="0"/>
              <a:t>for</a:t>
            </a:r>
            <a:r>
              <a:rPr lang="sl-SI" dirty="0" smtClean="0"/>
              <a:t> FAIR Data. </a:t>
            </a:r>
            <a:r>
              <a:rPr lang="sl-SI" dirty="0"/>
              <a:t>Dosegljivo na </a:t>
            </a:r>
            <a:r>
              <a:rPr lang="sl-SI" dirty="0">
                <a:hlinkClick r:id="rId3"/>
              </a:rPr>
              <a:t>https://</a:t>
            </a:r>
            <a:r>
              <a:rPr lang="sl-SI" dirty="0" smtClean="0">
                <a:hlinkClick r:id="rId3"/>
              </a:rPr>
              <a:t>www.youtube.com/watch?v=pqV0qp4oisM</a:t>
            </a:r>
            <a:r>
              <a:rPr lang="sl-SI" dirty="0" smtClean="0"/>
              <a:t> [22. 5. 2022]</a:t>
            </a:r>
            <a:endParaRPr lang="sl-SI" dirty="0"/>
          </a:p>
        </p:txBody>
      </p:sp>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726798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a:xfrm>
            <a:off x="838200" y="365125"/>
            <a:ext cx="8575964" cy="1325563"/>
          </a:xfrm>
        </p:spPr>
        <p:txBody>
          <a:bodyPr/>
          <a:lstStyle/>
          <a:p>
            <a:r>
              <a:rPr lang="en" dirty="0"/>
              <a:t>FAIR (F</a:t>
            </a:r>
            <a:r>
              <a:rPr lang="sl-SI" dirty="0"/>
              <a:t>i</a:t>
            </a:r>
            <a:r>
              <a:rPr lang="en" dirty="0"/>
              <a:t>ndable, Accessible, Interoperable, R</a:t>
            </a:r>
            <a:r>
              <a:rPr lang="sl-SI" dirty="0" err="1"/>
              <a:t>eusable</a:t>
            </a:r>
            <a:r>
              <a:rPr lang="en" dirty="0"/>
              <a:t>)</a:t>
            </a:r>
            <a:endParaRPr lang="tr-TR" dirty="0"/>
          </a:p>
        </p:txBody>
      </p:sp>
      <p:pic>
        <p:nvPicPr>
          <p:cNvPr id="4" name="Picture 2" descr="https://libereurope.eu/wp-content/uploads/2018/07/LIBER-FAIR-Da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53" y="1690688"/>
            <a:ext cx="4943543" cy="3673052"/>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207390" y="5981837"/>
            <a:ext cx="4551218" cy="1107996"/>
          </a:xfrm>
          <a:prstGeom prst="rect">
            <a:avLst/>
          </a:prstGeom>
          <a:noFill/>
        </p:spPr>
        <p:txBody>
          <a:bodyPr wrap="square" rtlCol="0">
            <a:spAutoFit/>
          </a:bodyPr>
          <a:lstStyle/>
          <a:p>
            <a:r>
              <a:rPr lang="sl-SI" sz="1600" dirty="0" err="1">
                <a:solidFill>
                  <a:srgbClr val="002060"/>
                </a:solidFill>
              </a:rPr>
              <a:t>Source</a:t>
            </a:r>
            <a:r>
              <a:rPr lang="sl-SI" sz="1600" dirty="0">
                <a:solidFill>
                  <a:srgbClr val="002060"/>
                </a:solidFill>
              </a:rPr>
              <a:t>: </a:t>
            </a:r>
            <a:r>
              <a:rPr lang="sl-SI" sz="1600" dirty="0">
                <a:solidFill>
                  <a:srgbClr val="002060"/>
                </a:solidFill>
                <a:hlinkClick r:id="rId3"/>
              </a:rPr>
              <a:t>https://libereurope.eu/blog/2018/07/13/fairdataconsultation/liber-fair-data-2</a:t>
            </a:r>
            <a:r>
              <a:rPr lang="sl-SI" sz="1600" dirty="0" smtClean="0">
                <a:solidFill>
                  <a:srgbClr val="002060"/>
                </a:solidFill>
                <a:hlinkClick r:id="rId3"/>
              </a:rPr>
              <a:t>/</a:t>
            </a:r>
            <a:r>
              <a:rPr lang="sl-SI" sz="1600" dirty="0" smtClean="0">
                <a:solidFill>
                  <a:srgbClr val="002060"/>
                </a:solidFill>
              </a:rPr>
              <a:t> </a:t>
            </a:r>
            <a:endParaRPr lang="sl-SI" sz="1600" dirty="0">
              <a:solidFill>
                <a:srgbClr val="002060"/>
              </a:solidFill>
            </a:endParaRPr>
          </a:p>
          <a:p>
            <a:endParaRPr lang="sl-SI" dirty="0"/>
          </a:p>
        </p:txBody>
      </p:sp>
      <p:sp>
        <p:nvSpPr>
          <p:cNvPr id="6" name="PoljeZBesedilom 5"/>
          <p:cNvSpPr txBox="1"/>
          <p:nvPr/>
        </p:nvSpPr>
        <p:spPr>
          <a:xfrm>
            <a:off x="4856690" y="1780962"/>
            <a:ext cx="7237228" cy="5509200"/>
          </a:xfrm>
          <a:prstGeom prst="rect">
            <a:avLst/>
          </a:prstGeom>
          <a:noFill/>
        </p:spPr>
        <p:txBody>
          <a:bodyPr wrap="square" rtlCol="0">
            <a:spAutoFit/>
          </a:bodyPr>
          <a:lstStyle/>
          <a:p>
            <a:r>
              <a:rPr lang="en-US" sz="1400" b="1" dirty="0"/>
              <a:t>To be Findable:</a:t>
            </a:r>
            <a:endParaRPr lang="en-US" sz="1400" dirty="0"/>
          </a:p>
          <a:p>
            <a:r>
              <a:rPr lang="en-US" sz="1400" dirty="0"/>
              <a:t>F1. (meta)data are assigned a </a:t>
            </a:r>
            <a:r>
              <a:rPr lang="en-US" sz="1400" u="sng" dirty="0"/>
              <a:t>globally unique and eternally persistent identifier.</a:t>
            </a:r>
            <a:r>
              <a:rPr lang="en-US" sz="1400" dirty="0"/>
              <a:t/>
            </a:r>
            <a:br>
              <a:rPr lang="en-US" sz="1400" dirty="0"/>
            </a:br>
            <a:r>
              <a:rPr lang="en-US" sz="1400" dirty="0"/>
              <a:t>F2. data are described with </a:t>
            </a:r>
            <a:r>
              <a:rPr lang="en-US" sz="1400" u="sng" dirty="0"/>
              <a:t>rich metadata.</a:t>
            </a:r>
            <a:r>
              <a:rPr lang="en-US" sz="1400" dirty="0"/>
              <a:t/>
            </a:r>
            <a:br>
              <a:rPr lang="en-US" sz="1400" dirty="0"/>
            </a:br>
            <a:r>
              <a:rPr lang="en-US" sz="1400" dirty="0"/>
              <a:t>F3. (meta)data are </a:t>
            </a:r>
            <a:r>
              <a:rPr lang="en-US" sz="1400" u="sng" dirty="0"/>
              <a:t>registered or indexed in a searchable resource.</a:t>
            </a:r>
            <a:r>
              <a:rPr lang="en-US" sz="1400" dirty="0"/>
              <a:t/>
            </a:r>
            <a:br>
              <a:rPr lang="en-US" sz="1400" dirty="0"/>
            </a:br>
            <a:r>
              <a:rPr lang="en-US" sz="1400" dirty="0"/>
              <a:t>F4. metadata </a:t>
            </a:r>
            <a:r>
              <a:rPr lang="en-US" sz="1400" u="sng" dirty="0"/>
              <a:t>specify</a:t>
            </a:r>
            <a:r>
              <a:rPr lang="en-US" sz="1400" dirty="0"/>
              <a:t> the data identifier.</a:t>
            </a:r>
          </a:p>
          <a:p>
            <a:r>
              <a:rPr lang="en-US" sz="1400" b="1" cap="all" dirty="0"/>
              <a:t>TO BE ACCESSIBLE:</a:t>
            </a:r>
          </a:p>
          <a:p>
            <a:r>
              <a:rPr lang="en-US" sz="1400" dirty="0"/>
              <a:t>A1  (meta)data are </a:t>
            </a:r>
            <a:r>
              <a:rPr lang="en-US" sz="1400" u="sng" dirty="0"/>
              <a:t>retrievable by their identifier</a:t>
            </a:r>
            <a:r>
              <a:rPr lang="en-US" sz="1400" dirty="0"/>
              <a:t> using </a:t>
            </a:r>
            <a:r>
              <a:rPr lang="en-US" sz="1400" u="sng" dirty="0"/>
              <a:t>a standardized communications protocol.</a:t>
            </a:r>
            <a:r>
              <a:rPr lang="en-US" sz="1400" dirty="0"/>
              <a:t/>
            </a:r>
            <a:br>
              <a:rPr lang="en-US" sz="1400" dirty="0"/>
            </a:br>
            <a:r>
              <a:rPr lang="en-US" sz="1400" dirty="0"/>
              <a:t>A1.1 the </a:t>
            </a:r>
            <a:r>
              <a:rPr lang="en-US" sz="1400" u="sng" dirty="0"/>
              <a:t>protocol</a:t>
            </a:r>
            <a:r>
              <a:rPr lang="en-US" sz="1400" dirty="0"/>
              <a:t> is open, free, and universally implementable.</a:t>
            </a:r>
            <a:br>
              <a:rPr lang="en-US" sz="1400" dirty="0"/>
            </a:br>
            <a:r>
              <a:rPr lang="en-US" sz="1400" dirty="0"/>
              <a:t>A1.2 the </a:t>
            </a:r>
            <a:r>
              <a:rPr lang="en-US" sz="1400" u="sng" dirty="0"/>
              <a:t>protocol </a:t>
            </a:r>
            <a:r>
              <a:rPr lang="en-US" sz="1400" dirty="0"/>
              <a:t>allows for an authentication and authorization procedure, where necessary.</a:t>
            </a:r>
            <a:br>
              <a:rPr lang="en-US" sz="1400" dirty="0"/>
            </a:br>
            <a:r>
              <a:rPr lang="en-US" sz="1400" dirty="0"/>
              <a:t>A2 </a:t>
            </a:r>
            <a:r>
              <a:rPr lang="en-US" sz="1400" u="sng" dirty="0"/>
              <a:t>metadata are accessible</a:t>
            </a:r>
            <a:r>
              <a:rPr lang="en-US" sz="1400" dirty="0"/>
              <a:t>, even when the data are no longer available.</a:t>
            </a:r>
          </a:p>
          <a:p>
            <a:r>
              <a:rPr lang="en-US" sz="1400" b="1" cap="all" dirty="0"/>
              <a:t>TO BE INTEROPERABLE:</a:t>
            </a:r>
          </a:p>
          <a:p>
            <a:r>
              <a:rPr lang="en-US" sz="1400" dirty="0"/>
              <a:t>I1. (meta)data use a</a:t>
            </a:r>
            <a:r>
              <a:rPr lang="en-US" sz="1400" u="sng" dirty="0"/>
              <a:t> formal, accessible, shared, and broadly applicable language</a:t>
            </a:r>
            <a:r>
              <a:rPr lang="en-US" sz="1400" dirty="0"/>
              <a:t> for knowledge representation.</a:t>
            </a:r>
            <a:br>
              <a:rPr lang="en-US" sz="1400" dirty="0"/>
            </a:br>
            <a:r>
              <a:rPr lang="en-US" sz="1400" dirty="0"/>
              <a:t>I2. (meta)data use </a:t>
            </a:r>
            <a:r>
              <a:rPr lang="en-US" sz="1400" u="sng" dirty="0"/>
              <a:t>vocabularies that follow FAIR principles.</a:t>
            </a:r>
            <a:r>
              <a:rPr lang="en-US" sz="1400" dirty="0"/>
              <a:t/>
            </a:r>
            <a:br>
              <a:rPr lang="en-US" sz="1400" dirty="0"/>
            </a:br>
            <a:r>
              <a:rPr lang="en-US" sz="1400" dirty="0"/>
              <a:t>I3. (meta)data include </a:t>
            </a:r>
            <a:r>
              <a:rPr lang="en-US" sz="1400" u="sng" dirty="0"/>
              <a:t>qualified references</a:t>
            </a:r>
            <a:r>
              <a:rPr lang="en-US" sz="1400" dirty="0"/>
              <a:t> to other (meta)data.</a:t>
            </a:r>
          </a:p>
          <a:p>
            <a:r>
              <a:rPr lang="en-US" sz="1400" b="1" cap="all" dirty="0"/>
              <a:t>TO BE RE-USABLE:</a:t>
            </a:r>
          </a:p>
          <a:p>
            <a:r>
              <a:rPr lang="en-US" sz="1400" dirty="0"/>
              <a:t>R1. meta(data) have a </a:t>
            </a:r>
            <a:r>
              <a:rPr lang="en-US" sz="1400" u="sng" dirty="0"/>
              <a:t>plurality of accurate and relevant attributes.</a:t>
            </a:r>
            <a:r>
              <a:rPr lang="en-US" sz="1400" dirty="0"/>
              <a:t/>
            </a:r>
            <a:br>
              <a:rPr lang="en-US" sz="1400" dirty="0"/>
            </a:br>
            <a:r>
              <a:rPr lang="en-US" sz="1400" dirty="0"/>
              <a:t>R1.1. (meta)data are released with a</a:t>
            </a:r>
            <a:r>
              <a:rPr lang="en-US" sz="1400" u="sng" dirty="0"/>
              <a:t> clear and accessible data usage license.</a:t>
            </a:r>
            <a:r>
              <a:rPr lang="en-US" sz="1400" dirty="0"/>
              <a:t/>
            </a:r>
            <a:br>
              <a:rPr lang="en-US" sz="1400" dirty="0"/>
            </a:br>
            <a:r>
              <a:rPr lang="en-US" sz="1400" dirty="0"/>
              <a:t>R1.2. (meta)data are associated with their </a:t>
            </a:r>
            <a:r>
              <a:rPr lang="en-US" sz="1400" u="sng" dirty="0"/>
              <a:t>provenance.</a:t>
            </a:r>
            <a:r>
              <a:rPr lang="en-US" sz="1400" dirty="0"/>
              <a:t/>
            </a:r>
            <a:br>
              <a:rPr lang="en-US" sz="1400" dirty="0"/>
            </a:br>
            <a:r>
              <a:rPr lang="en-US" sz="1400" dirty="0"/>
              <a:t>R1.3. (meta)data </a:t>
            </a:r>
            <a:r>
              <a:rPr lang="en-US" sz="1400" u="sng" dirty="0"/>
              <a:t>meet domain-relevant community standards.</a:t>
            </a:r>
            <a:endParaRPr lang="en-US" sz="1400" dirty="0"/>
          </a:p>
          <a:p>
            <a:endParaRPr lang="sl-SI" sz="1600" dirty="0" smtClean="0">
              <a:solidFill>
                <a:srgbClr val="002060"/>
              </a:solidFill>
            </a:endParaRPr>
          </a:p>
          <a:p>
            <a:r>
              <a:rPr lang="sl-SI" sz="1600" dirty="0" err="1" smtClean="0">
                <a:solidFill>
                  <a:srgbClr val="002060"/>
                </a:solidFill>
              </a:rPr>
              <a:t>Source</a:t>
            </a:r>
            <a:r>
              <a:rPr lang="sl-SI" sz="1600" dirty="0">
                <a:solidFill>
                  <a:srgbClr val="002060"/>
                </a:solidFill>
              </a:rPr>
              <a:t>: </a:t>
            </a:r>
            <a:r>
              <a:rPr lang="sl-SI" sz="1600" dirty="0">
                <a:solidFill>
                  <a:srgbClr val="002060"/>
                </a:solidFill>
                <a:hlinkClick r:id="rId4"/>
              </a:rPr>
              <a:t>https://www.force11.org/group/fairgroup/fairprinciples</a:t>
            </a:r>
            <a:endParaRPr lang="sl-SI" sz="1600" dirty="0">
              <a:solidFill>
                <a:srgbClr val="002060"/>
              </a:solidFill>
            </a:endParaRPr>
          </a:p>
          <a:p>
            <a:endParaRPr lang="sl-SI" sz="1600" dirty="0">
              <a:solidFill>
                <a:srgbClr val="002060"/>
              </a:solidFill>
            </a:endParaRPr>
          </a:p>
          <a:p>
            <a:endParaRPr lang="sl-SI" sz="2400" dirty="0"/>
          </a:p>
        </p:txBody>
      </p:sp>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147686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a:solidFill>
                  <a:schemeClr val="accent1">
                    <a:lumMod val="75000"/>
                  </a:schemeClr>
                </a:solidFill>
                <a:effectLst>
                  <a:outerShdw blurRad="38100" dist="38100" dir="2700000" algn="tl">
                    <a:srgbClr val="000000">
                      <a:alpha val="43137"/>
                    </a:srgbClr>
                  </a:outerShdw>
                </a:effectLst>
              </a:rPr>
              <a:t>Links related to the </a:t>
            </a:r>
            <a:r>
              <a:rPr lang="en-US" dirty="0" smtClean="0">
                <a:solidFill>
                  <a:schemeClr val="accent1">
                    <a:lumMod val="75000"/>
                  </a:schemeClr>
                </a:solidFill>
                <a:effectLst>
                  <a:outerShdw blurRad="38100" dist="38100" dir="2700000" algn="tl">
                    <a:srgbClr val="000000">
                      <a:alpha val="43137"/>
                    </a:srgbClr>
                  </a:outerShdw>
                </a:effectLst>
              </a:rPr>
              <a:t>research data</a:t>
            </a:r>
            <a:r>
              <a:rPr lang="sl-SI" dirty="0" smtClean="0">
                <a:solidFill>
                  <a:schemeClr val="accent1">
                    <a:lumMod val="75000"/>
                  </a:schemeClr>
                </a:solidFill>
                <a:effectLst>
                  <a:outerShdw blurRad="38100" dist="38100" dir="2700000" algn="tl">
                    <a:srgbClr val="000000">
                      <a:alpha val="43137"/>
                    </a:srgbClr>
                  </a:outerShdw>
                </a:effectLst>
              </a:rPr>
              <a:t> </a:t>
            </a:r>
            <a:r>
              <a:rPr lang="sl-SI" dirty="0" err="1" smtClean="0">
                <a:solidFill>
                  <a:schemeClr val="accent1">
                    <a:lumMod val="75000"/>
                  </a:schemeClr>
                </a:solidFill>
                <a:effectLst>
                  <a:outerShdw blurRad="38100" dist="38100" dir="2700000" algn="tl">
                    <a:srgbClr val="000000">
                      <a:alpha val="43137"/>
                    </a:srgbClr>
                  </a:outerShdw>
                </a:effectLst>
              </a:rPr>
              <a:t>managament</a:t>
            </a:r>
            <a:endParaRPr lang="sl-SI" dirty="0">
              <a:solidFill>
                <a:schemeClr val="accent1">
                  <a:lumMod val="75000"/>
                </a:schemeClr>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normAutofit/>
          </a:bodyPr>
          <a:lstStyle/>
          <a:p>
            <a:r>
              <a:rPr lang="en-US" dirty="0" smtClean="0">
                <a:hlinkClick r:id="rId2"/>
              </a:rPr>
              <a:t>CESSDA Data Management Expert Guide</a:t>
            </a:r>
            <a:endParaRPr lang="sl-SI" dirty="0" smtClean="0"/>
          </a:p>
          <a:p>
            <a:r>
              <a:rPr lang="sl-SI" dirty="0">
                <a:hlinkClick r:id="rId3"/>
              </a:rPr>
              <a:t>Data Management </a:t>
            </a:r>
            <a:r>
              <a:rPr lang="sl-SI" dirty="0" err="1">
                <a:hlinkClick r:id="rId3"/>
              </a:rPr>
              <a:t>Skillbuilding</a:t>
            </a:r>
            <a:r>
              <a:rPr lang="sl-SI" dirty="0">
                <a:hlinkClick r:id="rId3"/>
              </a:rPr>
              <a:t> Hub</a:t>
            </a:r>
            <a:endParaRPr lang="sl-SI" dirty="0"/>
          </a:p>
          <a:p>
            <a:r>
              <a:rPr lang="sl-SI" dirty="0" smtClean="0">
                <a:hlinkClick r:id="rId4"/>
              </a:rPr>
              <a:t>UK data </a:t>
            </a:r>
            <a:r>
              <a:rPr lang="sl-SI" dirty="0" err="1" smtClean="0">
                <a:hlinkClick r:id="rId4"/>
              </a:rPr>
              <a:t>service</a:t>
            </a:r>
            <a:r>
              <a:rPr lang="sl-SI" dirty="0" smtClean="0">
                <a:hlinkClick r:id="rId4"/>
              </a:rPr>
              <a:t> </a:t>
            </a:r>
            <a:r>
              <a:rPr lang="sl-SI" dirty="0" err="1" smtClean="0">
                <a:hlinkClick r:id="rId4"/>
              </a:rPr>
              <a:t>youtube</a:t>
            </a:r>
            <a:r>
              <a:rPr lang="sl-SI" dirty="0" smtClean="0">
                <a:hlinkClick r:id="rId4"/>
              </a:rPr>
              <a:t> </a:t>
            </a:r>
            <a:r>
              <a:rPr lang="sl-SI" dirty="0" err="1" smtClean="0">
                <a:hlinkClick r:id="rId4"/>
              </a:rPr>
              <a:t>channel</a:t>
            </a:r>
            <a:endParaRPr lang="sl-SI" dirty="0" smtClean="0">
              <a:hlinkClick r:id="rId5"/>
            </a:endParaRPr>
          </a:p>
          <a:p>
            <a:r>
              <a:rPr lang="en-US" dirty="0" smtClean="0">
                <a:hlinkClick r:id="rId5"/>
              </a:rPr>
              <a:t>Funders’ data plan requirements</a:t>
            </a:r>
            <a:endParaRPr lang="sl-SI" dirty="0" smtClean="0"/>
          </a:p>
          <a:p>
            <a:r>
              <a:rPr lang="sl-SI" dirty="0" err="1">
                <a:hlinkClick r:id="rId6"/>
              </a:rPr>
              <a:t>DMPOnline</a:t>
            </a:r>
            <a:endParaRPr lang="sl-SI" dirty="0"/>
          </a:p>
          <a:p>
            <a:r>
              <a:rPr lang="en-US" dirty="0" smtClean="0">
                <a:hlinkClick r:id="rId7" tooltip="DMP Checklist v3.0"/>
              </a:rPr>
              <a:t>Checklist for a Data Management Plan </a:t>
            </a:r>
            <a:endParaRPr lang="sl-SI" dirty="0" smtClean="0"/>
          </a:p>
          <a:p>
            <a:r>
              <a:rPr lang="sl-SI" dirty="0" err="1" smtClean="0">
                <a:hlinkClick r:id="rId8"/>
              </a:rPr>
              <a:t>Consent</a:t>
            </a:r>
            <a:r>
              <a:rPr lang="sl-SI" dirty="0" smtClean="0">
                <a:hlinkClick r:id="rId8"/>
              </a:rPr>
              <a:t> </a:t>
            </a:r>
            <a:r>
              <a:rPr lang="sl-SI" dirty="0" err="1" smtClean="0">
                <a:hlinkClick r:id="rId8"/>
              </a:rPr>
              <a:t>for</a:t>
            </a:r>
            <a:r>
              <a:rPr lang="sl-SI" dirty="0" smtClean="0">
                <a:hlinkClick r:id="rId8"/>
              </a:rPr>
              <a:t> data </a:t>
            </a:r>
            <a:r>
              <a:rPr lang="sl-SI" dirty="0" err="1" smtClean="0">
                <a:hlinkClick r:id="rId8"/>
              </a:rPr>
              <a:t>sharing</a:t>
            </a:r>
            <a:endParaRPr lang="sl-SI" dirty="0" smtClean="0"/>
          </a:p>
          <a:p>
            <a:r>
              <a:rPr lang="sl-SI" dirty="0" smtClean="0">
                <a:hlinkClick r:id="rId9"/>
              </a:rPr>
              <a:t>DMP </a:t>
            </a:r>
            <a:r>
              <a:rPr lang="sl-SI" dirty="0" err="1" smtClean="0">
                <a:hlinkClick r:id="rId9"/>
              </a:rPr>
              <a:t>Assistant</a:t>
            </a:r>
            <a:endParaRPr lang="sl-SI" dirty="0" smtClean="0"/>
          </a:p>
          <a:p>
            <a:endParaRPr lang="sl-SI" dirty="0" smtClean="0"/>
          </a:p>
          <a:p>
            <a:endParaRPr lang="sl-SI" dirty="0"/>
          </a:p>
        </p:txBody>
      </p:sp>
      <p:pic>
        <p:nvPicPr>
          <p:cNvPr id="4" name="Slika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579500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oljeZBesedilom 31"/>
          <p:cNvSpPr txBox="1"/>
          <p:nvPr/>
        </p:nvSpPr>
        <p:spPr>
          <a:xfrm>
            <a:off x="9842221" y="1876100"/>
            <a:ext cx="1855510" cy="2260906"/>
          </a:xfrm>
          <a:prstGeom prst="rect">
            <a:avLst/>
          </a:prstGeom>
          <a:noFill/>
          <a:ln w="28575">
            <a:solidFill>
              <a:schemeClr val="accent1"/>
            </a:solidFill>
            <a:prstDash val="dash"/>
          </a:ln>
        </p:spPr>
        <p:txBody>
          <a:bodyPr wrap="square" rtlCol="0">
            <a:spAutoFit/>
          </a:bodyPr>
          <a:lstStyle/>
          <a:p>
            <a:endParaRPr lang="sl-SI" dirty="0"/>
          </a:p>
        </p:txBody>
      </p:sp>
      <p:sp>
        <p:nvSpPr>
          <p:cNvPr id="3" name="Rectangle 2"/>
          <p:cNvSpPr/>
          <p:nvPr/>
        </p:nvSpPr>
        <p:spPr>
          <a:xfrm>
            <a:off x="3233683" y="1876100"/>
            <a:ext cx="5701979" cy="1264488"/>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smtClean="0">
                <a:solidFill>
                  <a:schemeClr val="tx1"/>
                </a:solidFill>
              </a:rPr>
              <a:t>Nationalni</a:t>
            </a:r>
            <a:r>
              <a:rPr lang="sl-SI" sz="1200" b="1" dirty="0" smtClean="0">
                <a:solidFill>
                  <a:schemeClr val="tx1"/>
                </a:solidFill>
              </a:rPr>
              <a:t> portal (</a:t>
            </a:r>
            <a:r>
              <a:rPr lang="sl-SI" sz="1200" b="1" dirty="0" smtClean="0">
                <a:solidFill>
                  <a:schemeClr val="tx1"/>
                </a:solidFill>
                <a:hlinkClick r:id="rId3"/>
              </a:rPr>
              <a:t>http</a:t>
            </a:r>
            <a:r>
              <a:rPr lang="sl-SI" sz="1200" b="1" dirty="0">
                <a:solidFill>
                  <a:schemeClr val="tx1"/>
                </a:solidFill>
                <a:hlinkClick r:id="rId3"/>
              </a:rPr>
              <a:t>://www.openscience.si</a:t>
            </a:r>
            <a:r>
              <a:rPr lang="sl-SI" sz="1200" b="1" dirty="0">
                <a:solidFill>
                  <a:schemeClr val="tx1"/>
                </a:solidFill>
              </a:rPr>
              <a:t>)</a:t>
            </a:r>
          </a:p>
          <a:p>
            <a:pPr lvl="3">
              <a:buFontTx/>
              <a:buChar char="-"/>
            </a:pPr>
            <a:r>
              <a:rPr lang="sl-SI" sz="1200" dirty="0">
                <a:solidFill>
                  <a:schemeClr val="tx1"/>
                </a:solidFill>
              </a:rPr>
              <a:t> </a:t>
            </a:r>
            <a:r>
              <a:rPr lang="sl-SI" sz="1200" dirty="0" err="1" smtClean="0">
                <a:solidFill>
                  <a:schemeClr val="tx1"/>
                </a:solidFill>
              </a:rPr>
              <a:t>search</a:t>
            </a:r>
            <a:r>
              <a:rPr lang="sl-SI" sz="1200" dirty="0" smtClean="0">
                <a:solidFill>
                  <a:schemeClr val="tx1"/>
                </a:solidFill>
              </a:rPr>
              <a:t> </a:t>
            </a:r>
            <a:r>
              <a:rPr lang="sl-SI" sz="1200" dirty="0" err="1" smtClean="0">
                <a:solidFill>
                  <a:schemeClr val="tx1"/>
                </a:solidFill>
              </a:rPr>
              <a:t>engine</a:t>
            </a:r>
            <a:r>
              <a:rPr lang="sl-SI" sz="1200" dirty="0" smtClean="0">
                <a:solidFill>
                  <a:schemeClr val="tx1"/>
                </a:solidFill>
              </a:rPr>
              <a:t> </a:t>
            </a:r>
            <a:r>
              <a:rPr lang="sl-SI" sz="1200" dirty="0" err="1" smtClean="0">
                <a:solidFill>
                  <a:schemeClr val="tx1"/>
                </a:solidFill>
              </a:rPr>
              <a:t>and</a:t>
            </a:r>
            <a:r>
              <a:rPr lang="sl-SI" sz="1200" dirty="0" smtClean="0">
                <a:solidFill>
                  <a:schemeClr val="tx1"/>
                </a:solidFill>
              </a:rPr>
              <a:t> </a:t>
            </a:r>
            <a:r>
              <a:rPr lang="sl-SI" sz="1200" dirty="0" err="1" smtClean="0">
                <a:solidFill>
                  <a:schemeClr val="tx1"/>
                </a:solidFill>
              </a:rPr>
              <a:t>digital</a:t>
            </a:r>
            <a:r>
              <a:rPr lang="sl-SI" sz="1200" dirty="0" smtClean="0">
                <a:solidFill>
                  <a:schemeClr val="tx1"/>
                </a:solidFill>
              </a:rPr>
              <a:t> </a:t>
            </a:r>
            <a:r>
              <a:rPr lang="sl-SI" sz="1200" dirty="0" err="1" smtClean="0">
                <a:solidFill>
                  <a:schemeClr val="tx1"/>
                </a:solidFill>
              </a:rPr>
              <a:t>objects</a:t>
            </a:r>
            <a:r>
              <a:rPr lang="sl-SI" sz="1200" dirty="0" smtClean="0">
                <a:solidFill>
                  <a:schemeClr val="tx1"/>
                </a:solidFill>
              </a:rPr>
              <a:t> </a:t>
            </a:r>
            <a:r>
              <a:rPr lang="sl-SI" sz="1200" dirty="0" err="1" smtClean="0">
                <a:solidFill>
                  <a:schemeClr val="tx1"/>
                </a:solidFill>
              </a:rPr>
              <a:t>agregator</a:t>
            </a:r>
            <a:r>
              <a:rPr lang="sl-SI" sz="1200" dirty="0" smtClean="0">
                <a:solidFill>
                  <a:schemeClr val="tx1"/>
                </a:solidFill>
              </a:rPr>
              <a:t>,</a:t>
            </a:r>
            <a:endParaRPr lang="sl-SI" sz="1200" dirty="0">
              <a:solidFill>
                <a:schemeClr val="tx1"/>
              </a:solidFill>
            </a:endParaRPr>
          </a:p>
          <a:p>
            <a:pPr lvl="3">
              <a:buFontTx/>
              <a:buChar char="-"/>
            </a:pPr>
            <a:r>
              <a:rPr lang="sl-SI" sz="1200" dirty="0" smtClean="0">
                <a:solidFill>
                  <a:schemeClr val="tx1"/>
                </a:solidFill>
              </a:rPr>
              <a:t> </a:t>
            </a:r>
            <a:r>
              <a:rPr lang="sl-SI" sz="1200" dirty="0" err="1" smtClean="0">
                <a:solidFill>
                  <a:schemeClr val="tx1"/>
                </a:solidFill>
              </a:rPr>
              <a:t>recommender</a:t>
            </a:r>
            <a:r>
              <a:rPr lang="sl-SI" sz="1200" dirty="0" smtClean="0">
                <a:solidFill>
                  <a:schemeClr val="tx1"/>
                </a:solidFill>
              </a:rPr>
              <a:t> </a:t>
            </a:r>
            <a:r>
              <a:rPr lang="sl-SI" sz="1200" dirty="0" err="1" smtClean="0">
                <a:solidFill>
                  <a:schemeClr val="tx1"/>
                </a:solidFill>
              </a:rPr>
              <a:t>system</a:t>
            </a:r>
            <a:r>
              <a:rPr lang="sl-SI" sz="1200" dirty="0" smtClean="0">
                <a:solidFill>
                  <a:schemeClr val="tx1"/>
                </a:solidFill>
              </a:rPr>
              <a:t>,</a:t>
            </a:r>
            <a:endParaRPr lang="sl-SI" sz="1200" dirty="0">
              <a:solidFill>
                <a:schemeClr val="tx1"/>
              </a:solidFill>
            </a:endParaRPr>
          </a:p>
          <a:p>
            <a:pPr lvl="3">
              <a:buFontTx/>
              <a:buChar char="-"/>
            </a:pPr>
            <a:r>
              <a:rPr lang="sl-SI" sz="1200" dirty="0">
                <a:solidFill>
                  <a:schemeClr val="tx1"/>
                </a:solidFill>
              </a:rPr>
              <a:t> </a:t>
            </a:r>
            <a:r>
              <a:rPr lang="sl-SI" sz="1200" dirty="0" err="1" smtClean="0">
                <a:solidFill>
                  <a:schemeClr val="tx1"/>
                </a:solidFill>
              </a:rPr>
              <a:t>similar</a:t>
            </a:r>
            <a:r>
              <a:rPr lang="sl-SI" sz="1200" dirty="0" smtClean="0">
                <a:solidFill>
                  <a:schemeClr val="tx1"/>
                </a:solidFill>
              </a:rPr>
              <a:t> </a:t>
            </a:r>
            <a:r>
              <a:rPr lang="sl-SI" sz="1200" dirty="0" err="1" smtClean="0">
                <a:solidFill>
                  <a:schemeClr val="tx1"/>
                </a:solidFill>
              </a:rPr>
              <a:t>content</a:t>
            </a:r>
            <a:r>
              <a:rPr lang="sl-SI" sz="1200" dirty="0" smtClean="0">
                <a:solidFill>
                  <a:schemeClr val="tx1"/>
                </a:solidFill>
              </a:rPr>
              <a:t> </a:t>
            </a:r>
            <a:r>
              <a:rPr lang="sl-SI" sz="1200" dirty="0" err="1" smtClean="0">
                <a:solidFill>
                  <a:schemeClr val="tx1"/>
                </a:solidFill>
              </a:rPr>
              <a:t>detection</a:t>
            </a:r>
            <a:r>
              <a:rPr lang="sl-SI" sz="1200" dirty="0" smtClean="0">
                <a:solidFill>
                  <a:schemeClr val="tx1"/>
                </a:solidFill>
              </a:rPr>
              <a:t>,</a:t>
            </a:r>
          </a:p>
          <a:p>
            <a:pPr lvl="3">
              <a:buFontTx/>
              <a:buChar char="-"/>
            </a:pPr>
            <a:r>
              <a:rPr lang="sl-SI" sz="1200" dirty="0" smtClean="0">
                <a:solidFill>
                  <a:schemeClr val="tx1"/>
                </a:solidFill>
              </a:rPr>
              <a:t> </a:t>
            </a:r>
            <a:r>
              <a:rPr lang="sl-SI" sz="1200" dirty="0" err="1" smtClean="0">
                <a:solidFill>
                  <a:schemeClr val="tx1"/>
                </a:solidFill>
              </a:rPr>
              <a:t>digatal</a:t>
            </a:r>
            <a:r>
              <a:rPr lang="sl-SI" sz="1200" dirty="0" smtClean="0">
                <a:solidFill>
                  <a:schemeClr val="tx1"/>
                </a:solidFill>
              </a:rPr>
              <a:t> </a:t>
            </a:r>
            <a:r>
              <a:rPr lang="sl-SI" sz="1200" dirty="0" err="1" smtClean="0">
                <a:solidFill>
                  <a:schemeClr val="tx1"/>
                </a:solidFill>
              </a:rPr>
              <a:t>objects</a:t>
            </a:r>
            <a:r>
              <a:rPr lang="sl-SI" sz="1200" dirty="0" smtClean="0">
                <a:solidFill>
                  <a:schemeClr val="tx1"/>
                </a:solidFill>
              </a:rPr>
              <a:t> </a:t>
            </a:r>
            <a:r>
              <a:rPr lang="sl-SI" sz="1200" dirty="0" err="1" smtClean="0">
                <a:solidFill>
                  <a:schemeClr val="tx1"/>
                </a:solidFill>
              </a:rPr>
              <a:t>deduplication</a:t>
            </a:r>
            <a:r>
              <a:rPr lang="sl-SI" sz="1200" dirty="0" smtClean="0">
                <a:solidFill>
                  <a:schemeClr val="tx1"/>
                </a:solidFill>
              </a:rPr>
              <a:t>.</a:t>
            </a:r>
            <a:endParaRPr lang="sl-SI" sz="1200" dirty="0">
              <a:solidFill>
                <a:schemeClr val="tx1"/>
              </a:solidFill>
            </a:endParaRPr>
          </a:p>
        </p:txBody>
      </p:sp>
      <p:sp>
        <p:nvSpPr>
          <p:cNvPr id="4" name="Rectangle 3"/>
          <p:cNvSpPr/>
          <p:nvPr/>
        </p:nvSpPr>
        <p:spPr>
          <a:xfrm>
            <a:off x="3618709" y="3524817"/>
            <a:ext cx="864096" cy="1188132"/>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DKUM</a:t>
            </a:r>
            <a:endParaRPr lang="en-US" sz="1600" b="1" dirty="0">
              <a:solidFill>
                <a:schemeClr val="tx1"/>
              </a:solidFill>
            </a:endParaRPr>
          </a:p>
        </p:txBody>
      </p:sp>
      <p:sp>
        <p:nvSpPr>
          <p:cNvPr id="5" name="Rectangle 4"/>
          <p:cNvSpPr/>
          <p:nvPr/>
        </p:nvSpPr>
        <p:spPr>
          <a:xfrm>
            <a:off x="2649787" y="3561063"/>
            <a:ext cx="864096" cy="1151886"/>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RUL</a:t>
            </a:r>
            <a:endParaRPr lang="en-US" sz="1600" b="1" dirty="0">
              <a:solidFill>
                <a:schemeClr val="tx1"/>
              </a:solidFill>
            </a:endParaRPr>
          </a:p>
        </p:txBody>
      </p:sp>
      <p:sp>
        <p:nvSpPr>
          <p:cNvPr id="6" name="Rectangle 5"/>
          <p:cNvSpPr/>
          <p:nvPr/>
        </p:nvSpPr>
        <p:spPr>
          <a:xfrm>
            <a:off x="4604277" y="3524817"/>
            <a:ext cx="906560" cy="1188132"/>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RUP</a:t>
            </a:r>
            <a:endParaRPr lang="en-US" sz="1600" b="1" dirty="0">
              <a:solidFill>
                <a:schemeClr val="tx1"/>
              </a:solidFill>
            </a:endParaRPr>
          </a:p>
        </p:txBody>
      </p:sp>
      <p:sp>
        <p:nvSpPr>
          <p:cNvPr id="7" name="Rectangle 6"/>
          <p:cNvSpPr/>
          <p:nvPr/>
        </p:nvSpPr>
        <p:spPr>
          <a:xfrm>
            <a:off x="5676312" y="3529537"/>
            <a:ext cx="864096" cy="1160888"/>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RUNG</a:t>
            </a:r>
            <a:endParaRPr lang="en-US" sz="1600" b="1" dirty="0">
              <a:solidFill>
                <a:schemeClr val="tx1"/>
              </a:solidFill>
            </a:endParaRPr>
          </a:p>
        </p:txBody>
      </p:sp>
      <p:sp>
        <p:nvSpPr>
          <p:cNvPr id="2" name="Pravokotnik 1"/>
          <p:cNvSpPr/>
          <p:nvPr/>
        </p:nvSpPr>
        <p:spPr>
          <a:xfrm>
            <a:off x="1632724" y="4925074"/>
            <a:ext cx="1093709" cy="398240"/>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400" b="1" dirty="0">
                <a:solidFill>
                  <a:schemeClr val="tx1"/>
                </a:solidFill>
              </a:rPr>
              <a:t>ePrints.FRI</a:t>
            </a:r>
            <a:endParaRPr lang="en-US" sz="1400" b="1" dirty="0">
              <a:solidFill>
                <a:schemeClr val="tx1"/>
              </a:solidFill>
            </a:endParaRPr>
          </a:p>
        </p:txBody>
      </p:sp>
      <p:cxnSp>
        <p:nvCxnSpPr>
          <p:cNvPr id="14" name="Raven povezovalnik 13"/>
          <p:cNvCxnSpPr/>
          <p:nvPr/>
        </p:nvCxnSpPr>
        <p:spPr>
          <a:xfrm flipH="1">
            <a:off x="2291314" y="4712950"/>
            <a:ext cx="482389" cy="196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a:endCxn id="74" idx="0"/>
          </p:cNvCxnSpPr>
          <p:nvPr/>
        </p:nvCxnSpPr>
        <p:spPr>
          <a:xfrm>
            <a:off x="2778633" y="4709455"/>
            <a:ext cx="725796" cy="250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750611" y="3536114"/>
            <a:ext cx="833900" cy="1156733"/>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smtClean="0">
                <a:solidFill>
                  <a:schemeClr val="tx1"/>
                </a:solidFill>
              </a:rPr>
              <a:t>Other</a:t>
            </a:r>
            <a:r>
              <a:rPr lang="sl-SI" sz="1200" b="1" dirty="0" smtClean="0">
                <a:solidFill>
                  <a:schemeClr val="tx1"/>
                </a:solidFill>
              </a:rPr>
              <a:t> </a:t>
            </a:r>
            <a:r>
              <a:rPr lang="sl-SI" sz="1200" b="1" dirty="0" err="1" smtClean="0">
                <a:solidFill>
                  <a:schemeClr val="tx1"/>
                </a:solidFill>
              </a:rPr>
              <a:t>digital</a:t>
            </a:r>
            <a:r>
              <a:rPr lang="sl-SI" sz="1200" b="1" dirty="0" smtClean="0">
                <a:solidFill>
                  <a:schemeClr val="tx1"/>
                </a:solidFill>
              </a:rPr>
              <a:t> </a:t>
            </a:r>
            <a:r>
              <a:rPr lang="sl-SI" sz="1200" b="1" dirty="0" err="1" smtClean="0">
                <a:solidFill>
                  <a:schemeClr val="tx1"/>
                </a:solidFill>
              </a:rPr>
              <a:t>archives</a:t>
            </a:r>
            <a:endParaRPr lang="sl-SI" sz="1200" b="1" dirty="0">
              <a:solidFill>
                <a:schemeClr val="tx1"/>
              </a:solidFill>
            </a:endParaRPr>
          </a:p>
        </p:txBody>
      </p:sp>
      <p:cxnSp>
        <p:nvCxnSpPr>
          <p:cNvPr id="78" name="Straight Connector 77"/>
          <p:cNvCxnSpPr>
            <a:endCxn id="4" idx="0"/>
          </p:cNvCxnSpPr>
          <p:nvPr/>
        </p:nvCxnSpPr>
        <p:spPr>
          <a:xfrm flipH="1">
            <a:off x="4050758" y="3156083"/>
            <a:ext cx="2331557" cy="3687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 idx="0"/>
          </p:cNvCxnSpPr>
          <p:nvPr/>
        </p:nvCxnSpPr>
        <p:spPr>
          <a:xfrm flipH="1">
            <a:off x="5057557" y="3156083"/>
            <a:ext cx="1376022" cy="3687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081835" y="3166459"/>
            <a:ext cx="3351744" cy="361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7" idx="0"/>
          </p:cNvCxnSpPr>
          <p:nvPr/>
        </p:nvCxnSpPr>
        <p:spPr>
          <a:xfrm flipH="1">
            <a:off x="6108362" y="3158974"/>
            <a:ext cx="307571" cy="3705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44" idx="0"/>
          </p:cNvCxnSpPr>
          <p:nvPr/>
        </p:nvCxnSpPr>
        <p:spPr>
          <a:xfrm>
            <a:off x="6350971" y="3159377"/>
            <a:ext cx="2816590" cy="3767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25446" y="857252"/>
            <a:ext cx="8371777" cy="830997"/>
          </a:xfrm>
          <a:prstGeom prst="rect">
            <a:avLst/>
          </a:prstGeom>
          <a:noFill/>
        </p:spPr>
        <p:txBody>
          <a:bodyPr wrap="square" rtlCol="0">
            <a:spAutoFit/>
          </a:bodyPr>
          <a:lstStyle/>
          <a:p>
            <a:pPr algn="ctr"/>
            <a:endParaRPr lang="sl-SI" sz="2400" b="1" dirty="0"/>
          </a:p>
          <a:p>
            <a:pPr algn="ctr"/>
            <a:endParaRPr lang="sl-SI" sz="2400" b="1" dirty="0"/>
          </a:p>
        </p:txBody>
      </p:sp>
      <p:sp>
        <p:nvSpPr>
          <p:cNvPr id="48" name="Rectangle 6"/>
          <p:cNvSpPr/>
          <p:nvPr/>
        </p:nvSpPr>
        <p:spPr>
          <a:xfrm>
            <a:off x="6614356" y="3524817"/>
            <a:ext cx="1086344" cy="11581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DIRROS</a:t>
            </a:r>
            <a:endParaRPr lang="en-US" sz="1600" b="1" dirty="0">
              <a:solidFill>
                <a:schemeClr val="tx1"/>
              </a:solidFill>
            </a:endParaRPr>
          </a:p>
        </p:txBody>
      </p:sp>
      <p:sp>
        <p:nvSpPr>
          <p:cNvPr id="49" name="Rectangle 6"/>
          <p:cNvSpPr/>
          <p:nvPr/>
        </p:nvSpPr>
        <p:spPr>
          <a:xfrm>
            <a:off x="7787891" y="3524819"/>
            <a:ext cx="864096" cy="1156733"/>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REVIS</a:t>
            </a:r>
            <a:endParaRPr lang="en-US" sz="1600" b="1" dirty="0">
              <a:solidFill>
                <a:schemeClr val="tx1"/>
              </a:solidFill>
            </a:endParaRPr>
          </a:p>
        </p:txBody>
      </p:sp>
      <p:sp>
        <p:nvSpPr>
          <p:cNvPr id="54" name="Pravokotnik 53"/>
          <p:cNvSpPr/>
          <p:nvPr/>
        </p:nvSpPr>
        <p:spPr>
          <a:xfrm>
            <a:off x="8947093" y="5148329"/>
            <a:ext cx="804373" cy="345256"/>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050" b="1" dirty="0" smtClean="0">
                <a:solidFill>
                  <a:schemeClr val="tx1"/>
                </a:solidFill>
              </a:rPr>
              <a:t>DKMORS</a:t>
            </a:r>
            <a:endParaRPr lang="sl-SI" sz="1050" b="1" dirty="0"/>
          </a:p>
        </p:txBody>
      </p:sp>
      <p:cxnSp>
        <p:nvCxnSpPr>
          <p:cNvPr id="58" name="Straight Connector 88"/>
          <p:cNvCxnSpPr>
            <a:endCxn id="49" idx="0"/>
          </p:cNvCxnSpPr>
          <p:nvPr/>
        </p:nvCxnSpPr>
        <p:spPr>
          <a:xfrm>
            <a:off x="6452821" y="3167942"/>
            <a:ext cx="1767119" cy="3568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88"/>
          <p:cNvCxnSpPr>
            <a:endCxn id="48" idx="0"/>
          </p:cNvCxnSpPr>
          <p:nvPr/>
        </p:nvCxnSpPr>
        <p:spPr>
          <a:xfrm>
            <a:off x="6415932" y="3166857"/>
            <a:ext cx="741597" cy="357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Slika 67"/>
          <p:cNvPicPr>
            <a:picLocks noChangeAspect="1"/>
          </p:cNvPicPr>
          <p:nvPr/>
        </p:nvPicPr>
        <p:blipFill>
          <a:blip r:embed="rId4"/>
          <a:stretch>
            <a:fillRect/>
          </a:stretch>
        </p:blipFill>
        <p:spPr>
          <a:xfrm>
            <a:off x="5025710" y="5073539"/>
            <a:ext cx="942664" cy="513204"/>
          </a:xfrm>
          <a:prstGeom prst="rect">
            <a:avLst/>
          </a:prstGeom>
        </p:spPr>
      </p:pic>
      <p:pic>
        <p:nvPicPr>
          <p:cNvPr id="69" name="Slika 68"/>
          <p:cNvPicPr>
            <a:picLocks noChangeAspect="1"/>
          </p:cNvPicPr>
          <p:nvPr/>
        </p:nvPicPr>
        <p:blipFill>
          <a:blip r:embed="rId5"/>
          <a:stretch>
            <a:fillRect/>
          </a:stretch>
        </p:blipFill>
        <p:spPr>
          <a:xfrm>
            <a:off x="6064667" y="5120425"/>
            <a:ext cx="823751" cy="466319"/>
          </a:xfrm>
          <a:prstGeom prst="rect">
            <a:avLst/>
          </a:prstGeom>
        </p:spPr>
      </p:pic>
      <p:pic>
        <p:nvPicPr>
          <p:cNvPr id="70" name="Slika 69"/>
          <p:cNvPicPr>
            <a:picLocks noChangeAspect="1"/>
          </p:cNvPicPr>
          <p:nvPr/>
        </p:nvPicPr>
        <p:blipFill>
          <a:blip r:embed="rId6"/>
          <a:stretch>
            <a:fillRect/>
          </a:stretch>
        </p:blipFill>
        <p:spPr>
          <a:xfrm>
            <a:off x="6984709" y="5148330"/>
            <a:ext cx="1910185" cy="420481"/>
          </a:xfrm>
          <a:prstGeom prst="rect">
            <a:avLst/>
          </a:prstGeom>
        </p:spPr>
      </p:pic>
      <p:pic>
        <p:nvPicPr>
          <p:cNvPr id="74" name="Slika 73"/>
          <p:cNvPicPr>
            <a:picLocks noChangeAspect="1"/>
          </p:cNvPicPr>
          <p:nvPr/>
        </p:nvPicPr>
        <p:blipFill rotWithShape="1">
          <a:blip r:embed="rId7"/>
          <a:srcRect r="11858" b="12445"/>
          <a:stretch/>
        </p:blipFill>
        <p:spPr>
          <a:xfrm>
            <a:off x="2941274" y="4960146"/>
            <a:ext cx="1126309" cy="363168"/>
          </a:xfrm>
          <a:prstGeom prst="rect">
            <a:avLst/>
          </a:prstGeom>
        </p:spPr>
      </p:pic>
      <p:sp>
        <p:nvSpPr>
          <p:cNvPr id="83" name="Pravokotnik 82"/>
          <p:cNvSpPr/>
          <p:nvPr/>
        </p:nvSpPr>
        <p:spPr>
          <a:xfrm>
            <a:off x="9584512" y="2362666"/>
            <a:ext cx="955367" cy="335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900" dirty="0">
              <a:solidFill>
                <a:schemeClr val="tx1"/>
              </a:solidFill>
            </a:endParaRPr>
          </a:p>
        </p:txBody>
      </p:sp>
      <p:sp>
        <p:nvSpPr>
          <p:cNvPr id="84" name="Pravokotnik 83"/>
          <p:cNvSpPr/>
          <p:nvPr/>
        </p:nvSpPr>
        <p:spPr>
          <a:xfrm>
            <a:off x="9179466" y="2780836"/>
            <a:ext cx="1117756" cy="301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dirty="0" smtClean="0">
                <a:solidFill>
                  <a:schemeClr val="tx1"/>
                </a:solidFill>
              </a:rPr>
              <a:t> </a:t>
            </a:r>
            <a:endParaRPr lang="sl-SI" sz="900" dirty="0">
              <a:solidFill>
                <a:schemeClr val="tx1"/>
              </a:solidFill>
            </a:endParaRPr>
          </a:p>
        </p:txBody>
      </p:sp>
      <p:cxnSp>
        <p:nvCxnSpPr>
          <p:cNvPr id="88" name="Raven povezovalnik 87"/>
          <p:cNvCxnSpPr/>
          <p:nvPr/>
        </p:nvCxnSpPr>
        <p:spPr>
          <a:xfrm flipV="1">
            <a:off x="5780979" y="4709454"/>
            <a:ext cx="3154682" cy="410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Raven povezovalnik 91"/>
          <p:cNvCxnSpPr>
            <a:stCxn id="69" idx="0"/>
          </p:cNvCxnSpPr>
          <p:nvPr/>
        </p:nvCxnSpPr>
        <p:spPr>
          <a:xfrm flipV="1">
            <a:off x="6476541" y="4709454"/>
            <a:ext cx="2459120" cy="410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Raven povezovalnik 94"/>
          <p:cNvCxnSpPr>
            <a:stCxn id="70" idx="0"/>
          </p:cNvCxnSpPr>
          <p:nvPr/>
        </p:nvCxnSpPr>
        <p:spPr>
          <a:xfrm flipV="1">
            <a:off x="7939802" y="4709455"/>
            <a:ext cx="1007291" cy="438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Raven povezovalnik 96"/>
          <p:cNvCxnSpPr>
            <a:stCxn id="54" idx="0"/>
          </p:cNvCxnSpPr>
          <p:nvPr/>
        </p:nvCxnSpPr>
        <p:spPr>
          <a:xfrm flipH="1" flipV="1">
            <a:off x="8935661" y="4709455"/>
            <a:ext cx="413618" cy="438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Raven povezovalnik 98"/>
          <p:cNvCxnSpPr/>
          <p:nvPr/>
        </p:nvCxnSpPr>
        <p:spPr>
          <a:xfrm flipH="1" flipV="1">
            <a:off x="8935661" y="4709456"/>
            <a:ext cx="1298174" cy="364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Naslov 7"/>
          <p:cNvSpPr>
            <a:spLocks noGrp="1"/>
          </p:cNvSpPr>
          <p:nvPr>
            <p:ph type="title"/>
          </p:nvPr>
        </p:nvSpPr>
        <p:spPr/>
        <p:txBody>
          <a:bodyPr>
            <a:noAutofit/>
          </a:bodyPr>
          <a:lstStyle/>
          <a:p>
            <a:r>
              <a:rPr lang="sl-SI" sz="3200" dirty="0" err="1" smtClean="0"/>
              <a:t>Structure</a:t>
            </a:r>
            <a:r>
              <a:rPr lang="sl-SI" sz="3200" dirty="0" smtClean="0"/>
              <a:t> diagram </a:t>
            </a:r>
            <a:r>
              <a:rPr lang="sl-SI" sz="3200" dirty="0" err="1" smtClean="0"/>
              <a:t>of</a:t>
            </a:r>
            <a:r>
              <a:rPr lang="sl-SI" sz="3200" dirty="0" smtClean="0"/>
              <a:t> </a:t>
            </a:r>
            <a:r>
              <a:rPr lang="sl-SI" sz="3200" dirty="0" err="1"/>
              <a:t>Slovenian</a:t>
            </a:r>
            <a:r>
              <a:rPr lang="sl-SI" sz="3200" dirty="0"/>
              <a:t> </a:t>
            </a:r>
            <a:r>
              <a:rPr lang="sl-SI" sz="3200" dirty="0" err="1">
                <a:hlinkClick r:id="rId8"/>
              </a:rPr>
              <a:t>national</a:t>
            </a:r>
            <a:r>
              <a:rPr lang="sl-SI" sz="3200" dirty="0">
                <a:hlinkClick r:id="rId8"/>
              </a:rPr>
              <a:t> </a:t>
            </a:r>
            <a:r>
              <a:rPr lang="sl-SI" sz="3200" dirty="0" smtClean="0">
                <a:hlinkClick r:id="rId8"/>
              </a:rPr>
              <a:t>open </a:t>
            </a:r>
            <a:r>
              <a:rPr lang="sl-SI" sz="3200" dirty="0" err="1" smtClean="0">
                <a:hlinkClick r:id="rId8"/>
              </a:rPr>
              <a:t>access</a:t>
            </a:r>
            <a:r>
              <a:rPr lang="sl-SI" sz="3200" dirty="0" smtClean="0">
                <a:hlinkClick r:id="rId8"/>
              </a:rPr>
              <a:t> </a:t>
            </a:r>
            <a:r>
              <a:rPr lang="sl-SI" sz="3200" dirty="0" err="1" smtClean="0">
                <a:hlinkClick r:id="rId8"/>
              </a:rPr>
              <a:t>infrastructure</a:t>
            </a:r>
            <a:endParaRPr lang="sl-SI" sz="3200" dirty="0">
              <a:solidFill>
                <a:schemeClr val="accent5">
                  <a:lumMod val="75000"/>
                </a:schemeClr>
              </a:solidFill>
              <a:effectLst>
                <a:outerShdw blurRad="38100" dist="38100" dir="2700000" algn="tl">
                  <a:srgbClr val="000000">
                    <a:alpha val="43137"/>
                  </a:srgbClr>
                </a:outerShdw>
              </a:effectLst>
            </a:endParaRPr>
          </a:p>
        </p:txBody>
      </p:sp>
      <p:sp>
        <p:nvSpPr>
          <p:cNvPr id="42" name="Pravokotnik 41"/>
          <p:cNvSpPr/>
          <p:nvPr/>
        </p:nvSpPr>
        <p:spPr>
          <a:xfrm>
            <a:off x="9895035" y="5180956"/>
            <a:ext cx="804373" cy="345256"/>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900" b="1" dirty="0" err="1" smtClean="0">
                <a:solidFill>
                  <a:schemeClr val="tx1"/>
                </a:solidFill>
              </a:rPr>
              <a:t>Journals</a:t>
            </a:r>
            <a:r>
              <a:rPr lang="sl-SI" sz="900" b="1" dirty="0" smtClean="0">
                <a:solidFill>
                  <a:schemeClr val="tx1"/>
                </a:solidFill>
              </a:rPr>
              <a:t> </a:t>
            </a:r>
            <a:r>
              <a:rPr lang="sl-SI" sz="900" b="1" dirty="0" err="1" smtClean="0">
                <a:solidFill>
                  <a:schemeClr val="tx1"/>
                </a:solidFill>
              </a:rPr>
              <a:t>and</a:t>
            </a:r>
            <a:r>
              <a:rPr lang="sl-SI" sz="900" b="1" dirty="0" smtClean="0">
                <a:solidFill>
                  <a:schemeClr val="tx1"/>
                </a:solidFill>
              </a:rPr>
              <a:t> </a:t>
            </a:r>
            <a:r>
              <a:rPr lang="sl-SI" sz="900" b="1" dirty="0" err="1" smtClean="0">
                <a:solidFill>
                  <a:schemeClr val="tx1"/>
                </a:solidFill>
              </a:rPr>
              <a:t>monographs</a:t>
            </a:r>
            <a:endParaRPr lang="sl-SI" sz="900" b="1" dirty="0"/>
          </a:p>
        </p:txBody>
      </p:sp>
      <p:sp>
        <p:nvSpPr>
          <p:cNvPr id="45" name="Pravokotnik 44"/>
          <p:cNvSpPr/>
          <p:nvPr/>
        </p:nvSpPr>
        <p:spPr>
          <a:xfrm>
            <a:off x="4071705" y="5120423"/>
            <a:ext cx="804373" cy="448387"/>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050" b="1" dirty="0" smtClean="0">
                <a:solidFill>
                  <a:schemeClr val="tx1"/>
                </a:solidFill>
              </a:rPr>
              <a:t>CLARIN.SI</a:t>
            </a:r>
            <a:endParaRPr lang="sl-SI" sz="1050" b="1" dirty="0"/>
          </a:p>
        </p:txBody>
      </p:sp>
      <p:cxnSp>
        <p:nvCxnSpPr>
          <p:cNvPr id="13" name="Raven povezovalnik 12"/>
          <p:cNvCxnSpPr>
            <a:stCxn id="45" idx="0"/>
          </p:cNvCxnSpPr>
          <p:nvPr/>
        </p:nvCxnSpPr>
        <p:spPr>
          <a:xfrm flipV="1">
            <a:off x="4473892" y="4681553"/>
            <a:ext cx="4461769" cy="43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ravokotnik 39"/>
          <p:cNvSpPr/>
          <p:nvPr/>
        </p:nvSpPr>
        <p:spPr>
          <a:xfrm>
            <a:off x="10842976" y="5180955"/>
            <a:ext cx="1056415" cy="312629"/>
          </a:xfrm>
          <a:prstGeom prst="rect">
            <a:avLst/>
          </a:prstGeom>
          <a:solidFill>
            <a:srgbClr val="8FC769"/>
          </a:solidFill>
          <a:ln w="25400">
            <a:solidFill>
              <a:srgbClr val="92D050"/>
            </a:solid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050" b="1" dirty="0" smtClean="0">
                <a:solidFill>
                  <a:schemeClr val="tx1"/>
                </a:solidFill>
              </a:rPr>
              <a:t>ELIXIR </a:t>
            </a:r>
            <a:r>
              <a:rPr lang="sl-SI" sz="1050" b="1" dirty="0" err="1" smtClean="0">
                <a:solidFill>
                  <a:schemeClr val="tx1"/>
                </a:solidFill>
              </a:rPr>
              <a:t>node</a:t>
            </a:r>
            <a:r>
              <a:rPr lang="sl-SI" sz="1050" b="1" dirty="0" smtClean="0">
                <a:solidFill>
                  <a:schemeClr val="tx1"/>
                </a:solidFill>
              </a:rPr>
              <a:t> </a:t>
            </a:r>
            <a:r>
              <a:rPr lang="sl-SI" sz="1050" b="1" dirty="0" err="1" smtClean="0">
                <a:solidFill>
                  <a:schemeClr val="tx1"/>
                </a:solidFill>
              </a:rPr>
              <a:t>Slovenia</a:t>
            </a:r>
            <a:endParaRPr lang="sl-SI" sz="1050" b="1" dirty="0"/>
          </a:p>
        </p:txBody>
      </p:sp>
      <p:cxnSp>
        <p:nvCxnSpPr>
          <p:cNvPr id="10" name="Raven povezovalnik 9"/>
          <p:cNvCxnSpPr>
            <a:endCxn id="40" idx="0"/>
          </p:cNvCxnSpPr>
          <p:nvPr/>
        </p:nvCxnSpPr>
        <p:spPr>
          <a:xfrm>
            <a:off x="8991185" y="4709454"/>
            <a:ext cx="2379999" cy="471501"/>
          </a:xfrm>
          <a:prstGeom prst="line">
            <a:avLst/>
          </a:prstGeom>
          <a:ln w="19050">
            <a:solidFill>
              <a:srgbClr val="8FC769"/>
            </a:solidFill>
          </a:ln>
        </p:spPr>
        <p:style>
          <a:lnRef idx="1">
            <a:schemeClr val="accent1"/>
          </a:lnRef>
          <a:fillRef idx="0">
            <a:schemeClr val="accent1"/>
          </a:fillRef>
          <a:effectRef idx="0">
            <a:schemeClr val="accent1"/>
          </a:effectRef>
          <a:fontRef idx="minor">
            <a:schemeClr val="tx1"/>
          </a:fontRef>
        </p:style>
      </p:cxnSp>
      <p:sp>
        <p:nvSpPr>
          <p:cNvPr id="17" name="AutoShape 2" descr="COVID-19 Data Portal Slove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8" name="AutoShape 4" descr="COVID-19 Data Portal Slovenia"/>
          <p:cNvSpPr>
            <a:spLocks noChangeAspect="1" noChangeArrowheads="1"/>
          </p:cNvSpPr>
          <p:nvPr/>
        </p:nvSpPr>
        <p:spPr bwMode="auto">
          <a:xfrm>
            <a:off x="-530497" y="-398463"/>
            <a:ext cx="2167370" cy="2167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 name="Slika 19">
            <a:hlinkClick r:id="rId9"/>
          </p:cNvPr>
          <p:cNvPicPr>
            <a:picLocks noChangeAspect="1"/>
          </p:cNvPicPr>
          <p:nvPr/>
        </p:nvPicPr>
        <p:blipFill>
          <a:blip r:embed="rId10"/>
          <a:stretch>
            <a:fillRect/>
          </a:stretch>
        </p:blipFill>
        <p:spPr>
          <a:xfrm>
            <a:off x="394446" y="2549140"/>
            <a:ext cx="2301239" cy="518151"/>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21" name="Slika 20">
            <a:hlinkClick r:id="rId11"/>
          </p:cNvPr>
          <p:cNvPicPr>
            <a:picLocks noChangeAspect="1"/>
          </p:cNvPicPr>
          <p:nvPr/>
        </p:nvPicPr>
        <p:blipFill>
          <a:blip r:embed="rId12"/>
          <a:stretch>
            <a:fillRect/>
          </a:stretch>
        </p:blipFill>
        <p:spPr>
          <a:xfrm>
            <a:off x="360217" y="1886972"/>
            <a:ext cx="2323897" cy="478619"/>
          </a:xfrm>
          <a:prstGeom prst="rect">
            <a:avLst/>
          </a:prstGeom>
          <a:effectLst>
            <a:outerShdw blurRad="63500" sx="102000" sy="102000" algn="ctr" rotWithShape="0">
              <a:prstClr val="black">
                <a:alpha val="40000"/>
              </a:prstClr>
            </a:outerShdw>
          </a:effectLst>
        </p:spPr>
      </p:pic>
      <p:cxnSp>
        <p:nvCxnSpPr>
          <p:cNvPr id="24" name="Raven povezovalnik 23"/>
          <p:cNvCxnSpPr>
            <a:endCxn id="21" idx="3"/>
          </p:cNvCxnSpPr>
          <p:nvPr/>
        </p:nvCxnSpPr>
        <p:spPr>
          <a:xfrm flipH="1">
            <a:off x="2684114" y="2124946"/>
            <a:ext cx="549569" cy="133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Raven povezovalnik 26"/>
          <p:cNvCxnSpPr/>
          <p:nvPr/>
        </p:nvCxnSpPr>
        <p:spPr>
          <a:xfrm>
            <a:off x="2726433" y="2780836"/>
            <a:ext cx="50725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6"/>
          <p:cNvSpPr/>
          <p:nvPr/>
        </p:nvSpPr>
        <p:spPr>
          <a:xfrm>
            <a:off x="9900504" y="2040916"/>
            <a:ext cx="790924" cy="926476"/>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SLING</a:t>
            </a:r>
            <a:endParaRPr lang="en-US" sz="1600" b="1" dirty="0">
              <a:solidFill>
                <a:schemeClr val="tx1"/>
              </a:solidFill>
            </a:endParaRPr>
          </a:p>
        </p:txBody>
      </p:sp>
      <p:sp>
        <p:nvSpPr>
          <p:cNvPr id="61" name="Rectangle 6"/>
          <p:cNvSpPr/>
          <p:nvPr/>
        </p:nvSpPr>
        <p:spPr>
          <a:xfrm>
            <a:off x="10842977" y="2008905"/>
            <a:ext cx="794587" cy="925237"/>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Big </a:t>
            </a:r>
            <a:r>
              <a:rPr lang="sl-SI" sz="1200" b="1" dirty="0" err="1">
                <a:solidFill>
                  <a:schemeClr val="tx1"/>
                </a:solidFill>
              </a:rPr>
              <a:t>research</a:t>
            </a:r>
            <a:r>
              <a:rPr lang="sl-SI" sz="1200" b="1" dirty="0">
                <a:solidFill>
                  <a:schemeClr val="tx1"/>
                </a:solidFill>
              </a:rPr>
              <a:t> data </a:t>
            </a:r>
            <a:r>
              <a:rPr lang="sl-SI" sz="1200" b="1" dirty="0" err="1">
                <a:solidFill>
                  <a:schemeClr val="tx1"/>
                </a:solidFill>
              </a:rPr>
              <a:t>archive</a:t>
            </a:r>
            <a:endParaRPr lang="en-US" sz="1200" b="1" dirty="0">
              <a:solidFill>
                <a:schemeClr val="tx1"/>
              </a:solidFill>
            </a:endParaRPr>
          </a:p>
        </p:txBody>
      </p:sp>
      <p:sp>
        <p:nvSpPr>
          <p:cNvPr id="64" name="Rectangle 6"/>
          <p:cNvSpPr/>
          <p:nvPr/>
        </p:nvSpPr>
        <p:spPr>
          <a:xfrm>
            <a:off x="10864681" y="3080659"/>
            <a:ext cx="775374" cy="888315"/>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smtClean="0">
                <a:solidFill>
                  <a:schemeClr val="tx1"/>
                </a:solidFill>
              </a:rPr>
              <a:t>Common</a:t>
            </a:r>
            <a:r>
              <a:rPr lang="sl-SI" sz="1200" b="1" dirty="0" smtClean="0">
                <a:solidFill>
                  <a:schemeClr val="tx1"/>
                </a:solidFill>
              </a:rPr>
              <a:t> </a:t>
            </a:r>
            <a:r>
              <a:rPr lang="sl-SI" sz="1200" b="1" dirty="0" err="1" smtClean="0">
                <a:solidFill>
                  <a:schemeClr val="tx1"/>
                </a:solidFill>
              </a:rPr>
              <a:t>services</a:t>
            </a:r>
            <a:endParaRPr lang="en-US" sz="1200" b="1" dirty="0">
              <a:solidFill>
                <a:schemeClr val="tx1"/>
              </a:solidFill>
            </a:endParaRPr>
          </a:p>
        </p:txBody>
      </p:sp>
      <p:sp>
        <p:nvSpPr>
          <p:cNvPr id="65" name="Rectangle 6"/>
          <p:cNvSpPr/>
          <p:nvPr/>
        </p:nvSpPr>
        <p:spPr>
          <a:xfrm>
            <a:off x="9938100" y="3108503"/>
            <a:ext cx="795862" cy="905119"/>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a:solidFill>
                  <a:schemeClr val="tx1"/>
                </a:solidFill>
              </a:rPr>
              <a:t>PID </a:t>
            </a:r>
            <a:r>
              <a:rPr lang="sl-SI" sz="1600" b="1" dirty="0" err="1">
                <a:solidFill>
                  <a:schemeClr val="tx1"/>
                </a:solidFill>
              </a:rPr>
              <a:t>service</a:t>
            </a:r>
            <a:endParaRPr lang="en-US" sz="1600" b="1" dirty="0">
              <a:solidFill>
                <a:schemeClr val="tx1"/>
              </a:solidFill>
            </a:endParaRPr>
          </a:p>
        </p:txBody>
      </p:sp>
      <p:cxnSp>
        <p:nvCxnSpPr>
          <p:cNvPr id="34" name="Raven povezovalnik 33"/>
          <p:cNvCxnSpPr/>
          <p:nvPr/>
        </p:nvCxnSpPr>
        <p:spPr>
          <a:xfrm>
            <a:off x="8947093" y="2549140"/>
            <a:ext cx="8951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PoljeZBesedilom 36"/>
          <p:cNvSpPr txBox="1"/>
          <p:nvPr/>
        </p:nvSpPr>
        <p:spPr>
          <a:xfrm>
            <a:off x="2454876" y="3364697"/>
            <a:ext cx="7216346" cy="1545127"/>
          </a:xfrm>
          <a:prstGeom prst="rect">
            <a:avLst/>
          </a:prstGeom>
          <a:noFill/>
          <a:ln w="28575">
            <a:solidFill>
              <a:schemeClr val="accent1"/>
            </a:solidFill>
            <a:prstDash val="dash"/>
          </a:ln>
        </p:spPr>
        <p:txBody>
          <a:bodyPr wrap="square" rtlCol="0">
            <a:spAutoFit/>
          </a:bodyPr>
          <a:lstStyle/>
          <a:p>
            <a:endParaRPr lang="sl-SI" dirty="0"/>
          </a:p>
        </p:txBody>
      </p:sp>
      <p:cxnSp>
        <p:nvCxnSpPr>
          <p:cNvPr id="51" name="Raven povezovalnik 50"/>
          <p:cNvCxnSpPr/>
          <p:nvPr/>
        </p:nvCxnSpPr>
        <p:spPr>
          <a:xfrm flipV="1">
            <a:off x="9671222" y="3789405"/>
            <a:ext cx="169115" cy="82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PoljeZBesedilom 52"/>
          <p:cNvSpPr txBox="1"/>
          <p:nvPr/>
        </p:nvSpPr>
        <p:spPr>
          <a:xfrm>
            <a:off x="394446" y="6354669"/>
            <a:ext cx="8081742" cy="369332"/>
          </a:xfrm>
          <a:prstGeom prst="rect">
            <a:avLst/>
          </a:prstGeom>
          <a:noFill/>
        </p:spPr>
        <p:txBody>
          <a:bodyPr wrap="square" rtlCol="0">
            <a:spAutoFit/>
          </a:bodyPr>
          <a:lstStyle/>
          <a:p>
            <a:r>
              <a:rPr lang="sl-SI" dirty="0" err="1" smtClean="0"/>
              <a:t>Slovenian</a:t>
            </a:r>
            <a:r>
              <a:rPr lang="sl-SI" dirty="0" smtClean="0"/>
              <a:t> COVID 19 </a:t>
            </a:r>
            <a:r>
              <a:rPr lang="sl-SI" dirty="0" err="1" smtClean="0"/>
              <a:t>national</a:t>
            </a:r>
            <a:r>
              <a:rPr lang="sl-SI" dirty="0" smtClean="0"/>
              <a:t> portal is </a:t>
            </a:r>
            <a:r>
              <a:rPr lang="sl-SI" dirty="0" err="1" smtClean="0"/>
              <a:t>available</a:t>
            </a:r>
            <a:r>
              <a:rPr lang="sl-SI" dirty="0" smtClean="0"/>
              <a:t> on </a:t>
            </a:r>
            <a:r>
              <a:rPr lang="sl-SI" dirty="0" smtClean="0">
                <a:hlinkClick r:id="rId13"/>
              </a:rPr>
              <a:t>http</a:t>
            </a:r>
            <a:r>
              <a:rPr lang="sl-SI" dirty="0">
                <a:hlinkClick r:id="rId13"/>
              </a:rPr>
              <a:t>://covid19dataportal.si</a:t>
            </a:r>
            <a:r>
              <a:rPr lang="sl-SI" dirty="0" smtClean="0">
                <a:hlinkClick r:id="rId13"/>
              </a:rPr>
              <a:t>/</a:t>
            </a:r>
            <a:r>
              <a:rPr lang="sl-SI" dirty="0" smtClean="0"/>
              <a:t> </a:t>
            </a:r>
            <a:endParaRPr lang="sl-SI" dirty="0"/>
          </a:p>
        </p:txBody>
      </p:sp>
      <p:pic>
        <p:nvPicPr>
          <p:cNvPr id="55" name="Slika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2021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Achievements</a:t>
            </a:r>
            <a:endParaRPr lang="sl-SI" dirty="0"/>
          </a:p>
        </p:txBody>
      </p:sp>
      <p:sp>
        <p:nvSpPr>
          <p:cNvPr id="3" name="Ograda vsebine 2"/>
          <p:cNvSpPr>
            <a:spLocks noGrp="1"/>
          </p:cNvSpPr>
          <p:nvPr>
            <p:ph idx="1"/>
          </p:nvPr>
        </p:nvSpPr>
        <p:spPr>
          <a:xfrm>
            <a:off x="1981200" y="1600200"/>
            <a:ext cx="8435280" cy="5257800"/>
          </a:xfrm>
        </p:spPr>
        <p:txBody>
          <a:bodyPr>
            <a:normAutofit fontScale="62500" lnSpcReduction="20000"/>
          </a:bodyPr>
          <a:lstStyle/>
          <a:p>
            <a:r>
              <a:rPr lang="en-US" dirty="0" smtClean="0"/>
              <a:t>A national approach to building </a:t>
            </a:r>
            <a:r>
              <a:rPr lang="sl-SI" dirty="0" smtClean="0"/>
              <a:t>of </a:t>
            </a:r>
            <a:r>
              <a:rPr lang="en-US" dirty="0" smtClean="0"/>
              <a:t>open </a:t>
            </a:r>
            <a:r>
              <a:rPr lang="sl-SI" dirty="0" smtClean="0"/>
              <a:t>science</a:t>
            </a:r>
            <a:r>
              <a:rPr lang="en-US" dirty="0" smtClean="0"/>
              <a:t> infrastructure</a:t>
            </a:r>
            <a:r>
              <a:rPr lang="sl-SI" dirty="0" smtClean="0"/>
              <a:t> </a:t>
            </a:r>
            <a:r>
              <a:rPr lang="sl-SI" dirty="0" err="1" smtClean="0"/>
              <a:t>and</a:t>
            </a:r>
            <a:r>
              <a:rPr lang="sl-SI" dirty="0" smtClean="0"/>
              <a:t> FAIR </a:t>
            </a:r>
            <a:r>
              <a:rPr lang="sl-SI" dirty="0" err="1" smtClean="0"/>
              <a:t>digital</a:t>
            </a:r>
            <a:r>
              <a:rPr lang="sl-SI" dirty="0" smtClean="0"/>
              <a:t> </a:t>
            </a:r>
            <a:r>
              <a:rPr lang="sl-SI" dirty="0" err="1" smtClean="0"/>
              <a:t>objects</a:t>
            </a:r>
            <a:r>
              <a:rPr lang="sl-SI" dirty="0" smtClean="0"/>
              <a:t>.</a:t>
            </a:r>
          </a:p>
          <a:p>
            <a:r>
              <a:rPr lang="sl-SI" dirty="0" err="1" smtClean="0"/>
              <a:t>National</a:t>
            </a:r>
            <a:r>
              <a:rPr lang="sl-SI" dirty="0" smtClean="0"/>
              <a:t> PID </a:t>
            </a:r>
            <a:r>
              <a:rPr lang="sl-SI" dirty="0" err="1" smtClean="0"/>
              <a:t>service</a:t>
            </a:r>
            <a:r>
              <a:rPr lang="sl-SI" dirty="0" smtClean="0"/>
              <a:t>.</a:t>
            </a:r>
          </a:p>
          <a:p>
            <a:r>
              <a:rPr lang="sl-SI" dirty="0" err="1" smtClean="0"/>
              <a:t>National</a:t>
            </a:r>
            <a:r>
              <a:rPr lang="sl-SI" dirty="0" smtClean="0"/>
              <a:t> big data </a:t>
            </a:r>
            <a:r>
              <a:rPr lang="sl-SI" dirty="0" err="1" smtClean="0"/>
              <a:t>archive</a:t>
            </a:r>
            <a:r>
              <a:rPr lang="sl-SI" dirty="0" smtClean="0"/>
              <a:t>.</a:t>
            </a:r>
          </a:p>
          <a:p>
            <a:r>
              <a:rPr lang="sl-SI" dirty="0" err="1" smtClean="0"/>
              <a:t>Templates</a:t>
            </a:r>
            <a:r>
              <a:rPr lang="sl-SI" dirty="0" smtClean="0"/>
              <a:t> for </a:t>
            </a:r>
            <a:r>
              <a:rPr lang="en-GB" dirty="0" smtClean="0"/>
              <a:t>amendments to the policies</a:t>
            </a:r>
            <a:r>
              <a:rPr lang="sl-SI" dirty="0" smtClean="0"/>
              <a:t> </a:t>
            </a:r>
            <a:r>
              <a:rPr lang="en-GB" dirty="0" smtClean="0"/>
              <a:t>about a mandatory copy of </a:t>
            </a:r>
            <a:r>
              <a:rPr lang="sl-SI" dirty="0" smtClean="0"/>
              <a:t>research publications, </a:t>
            </a:r>
            <a:r>
              <a:rPr lang="sl-SI" dirty="0" err="1" smtClean="0"/>
              <a:t>research</a:t>
            </a:r>
            <a:r>
              <a:rPr lang="sl-SI" dirty="0" smtClean="0"/>
              <a:t> data, </a:t>
            </a:r>
            <a:r>
              <a:rPr lang="sl-SI" dirty="0" err="1" smtClean="0"/>
              <a:t>final</a:t>
            </a:r>
            <a:r>
              <a:rPr lang="sl-SI" dirty="0" smtClean="0"/>
              <a:t> </a:t>
            </a:r>
            <a:r>
              <a:rPr lang="sl-SI" dirty="0" err="1" smtClean="0"/>
              <a:t>theses</a:t>
            </a:r>
            <a:r>
              <a:rPr lang="sl-SI" dirty="0" smtClean="0"/>
              <a:t> </a:t>
            </a:r>
            <a:r>
              <a:rPr lang="sl-SI" dirty="0" err="1" smtClean="0"/>
              <a:t>and</a:t>
            </a:r>
            <a:r>
              <a:rPr lang="sl-SI" dirty="0" smtClean="0"/>
              <a:t> </a:t>
            </a:r>
            <a:r>
              <a:rPr lang="sl-SI" dirty="0" err="1" smtClean="0"/>
              <a:t>other</a:t>
            </a:r>
            <a:r>
              <a:rPr lang="sl-SI" dirty="0" smtClean="0"/>
              <a:t> </a:t>
            </a:r>
            <a:r>
              <a:rPr lang="sl-SI" dirty="0" err="1" smtClean="0"/>
              <a:t>research</a:t>
            </a:r>
            <a:r>
              <a:rPr lang="sl-SI" dirty="0" smtClean="0"/>
              <a:t> </a:t>
            </a:r>
            <a:r>
              <a:rPr lang="sl-SI" dirty="0" err="1" smtClean="0"/>
              <a:t>results</a:t>
            </a:r>
            <a:r>
              <a:rPr lang="sl-SI" dirty="0" smtClean="0"/>
              <a:t> ( software, </a:t>
            </a:r>
            <a:r>
              <a:rPr lang="sl-SI" dirty="0" err="1" smtClean="0"/>
              <a:t>workflows</a:t>
            </a:r>
            <a:r>
              <a:rPr lang="sl-SI" dirty="0" smtClean="0"/>
              <a:t>, </a:t>
            </a:r>
            <a:r>
              <a:rPr lang="sl-SI" dirty="0" err="1" smtClean="0"/>
              <a:t>lab</a:t>
            </a:r>
            <a:r>
              <a:rPr lang="sl-SI" dirty="0" smtClean="0"/>
              <a:t> </a:t>
            </a:r>
            <a:r>
              <a:rPr lang="sl-SI" dirty="0" err="1" smtClean="0"/>
              <a:t>notebooks</a:t>
            </a:r>
            <a:r>
              <a:rPr lang="sl-SI" dirty="0" smtClean="0"/>
              <a:t>, </a:t>
            </a:r>
            <a:r>
              <a:rPr lang="sl-SI" dirty="0" err="1" smtClean="0"/>
              <a:t>online</a:t>
            </a:r>
            <a:r>
              <a:rPr lang="sl-SI" dirty="0" smtClean="0"/>
              <a:t> </a:t>
            </a:r>
            <a:r>
              <a:rPr lang="sl-SI" dirty="0" err="1" smtClean="0"/>
              <a:t>courses</a:t>
            </a:r>
            <a:r>
              <a:rPr lang="sl-SI" dirty="0" smtClean="0"/>
              <a:t>…) is developped for all partner institutions. </a:t>
            </a:r>
          </a:p>
          <a:p>
            <a:r>
              <a:rPr lang="sl-SI" dirty="0" smtClean="0"/>
              <a:t>Development of adapted processes for </a:t>
            </a:r>
            <a:r>
              <a:rPr lang="sl-SI" dirty="0" err="1" smtClean="0"/>
              <a:t>filling</a:t>
            </a:r>
            <a:r>
              <a:rPr lang="sl-SI" dirty="0" smtClean="0"/>
              <a:t> </a:t>
            </a:r>
            <a:r>
              <a:rPr lang="sl-SI" dirty="0" err="1" smtClean="0"/>
              <a:t>publications</a:t>
            </a:r>
            <a:r>
              <a:rPr lang="sl-SI" dirty="0" smtClean="0"/>
              <a:t>, </a:t>
            </a:r>
            <a:r>
              <a:rPr lang="sl-SI" dirty="0" err="1" smtClean="0"/>
              <a:t>research</a:t>
            </a:r>
            <a:r>
              <a:rPr lang="sl-SI" dirty="0" smtClean="0"/>
              <a:t> data </a:t>
            </a:r>
            <a:r>
              <a:rPr lang="sl-SI" dirty="0" err="1" smtClean="0"/>
              <a:t>sets</a:t>
            </a:r>
            <a:r>
              <a:rPr lang="sl-SI" dirty="0" smtClean="0"/>
              <a:t> </a:t>
            </a:r>
            <a:r>
              <a:rPr lang="sl-SI" dirty="0" err="1" smtClean="0"/>
              <a:t>and</a:t>
            </a:r>
            <a:r>
              <a:rPr lang="sl-SI" dirty="0" smtClean="0"/>
              <a:t> </a:t>
            </a:r>
            <a:r>
              <a:rPr lang="sl-SI" dirty="0" err="1" smtClean="0"/>
              <a:t>other</a:t>
            </a:r>
            <a:r>
              <a:rPr lang="sl-SI" dirty="0" smtClean="0"/>
              <a:t> </a:t>
            </a:r>
            <a:r>
              <a:rPr lang="sl-SI" dirty="0" err="1" smtClean="0"/>
              <a:t>research</a:t>
            </a:r>
            <a:r>
              <a:rPr lang="sl-SI" dirty="0" smtClean="0"/>
              <a:t> </a:t>
            </a:r>
            <a:r>
              <a:rPr lang="sl-SI" dirty="0" err="1" smtClean="0"/>
              <a:t>results</a:t>
            </a:r>
            <a:r>
              <a:rPr lang="sl-SI" dirty="0" smtClean="0"/>
              <a:t> </a:t>
            </a:r>
            <a:r>
              <a:rPr lang="sl-SI" dirty="0" err="1" smtClean="0"/>
              <a:t>from</a:t>
            </a:r>
            <a:r>
              <a:rPr lang="sl-SI" dirty="0" smtClean="0"/>
              <a:t> students and employments on all partner institutions.</a:t>
            </a:r>
          </a:p>
          <a:p>
            <a:r>
              <a:rPr lang="sl-SI" dirty="0" smtClean="0"/>
              <a:t>Open Aire compatibility is established </a:t>
            </a:r>
            <a:r>
              <a:rPr lang="en-US" dirty="0" smtClean="0"/>
              <a:t>to facilitate </a:t>
            </a:r>
            <a:r>
              <a:rPr lang="sl-SI" dirty="0" smtClean="0"/>
              <a:t>in registration, </a:t>
            </a:r>
            <a:r>
              <a:rPr lang="en-US" dirty="0" smtClean="0"/>
              <a:t>discovery, access and re-use</a:t>
            </a:r>
            <a:r>
              <a:rPr lang="sl-SI" dirty="0" smtClean="0"/>
              <a:t> of </a:t>
            </a:r>
            <a:r>
              <a:rPr lang="en-US" dirty="0" smtClean="0"/>
              <a:t>research </a:t>
            </a:r>
            <a:r>
              <a:rPr lang="sl-SI" dirty="0" smtClean="0"/>
              <a:t>publications and  research data</a:t>
            </a:r>
            <a:r>
              <a:rPr lang="en-US" dirty="0" smtClean="0"/>
              <a:t>, in particular in the context of funded projects across European countries</a:t>
            </a:r>
            <a:r>
              <a:rPr lang="sl-SI" dirty="0" smtClean="0"/>
              <a:t>. </a:t>
            </a:r>
            <a:r>
              <a:rPr lang="en-US" dirty="0" smtClean="0"/>
              <a:t> </a:t>
            </a:r>
            <a:endParaRPr lang="sl-SI" dirty="0" smtClean="0"/>
          </a:p>
          <a:p>
            <a:r>
              <a:rPr lang="sl-SI" dirty="0" smtClean="0"/>
              <a:t>Integration with COBISS, SICRIS, higher education information system, university information systems and university autethication systems. </a:t>
            </a:r>
          </a:p>
          <a:p>
            <a:r>
              <a:rPr lang="sl-SI" dirty="0" smtClean="0"/>
              <a:t>Plagiarism detection software is </a:t>
            </a:r>
            <a:r>
              <a:rPr lang="en-US" dirty="0" smtClean="0"/>
              <a:t>developed</a:t>
            </a:r>
            <a:r>
              <a:rPr lang="sl-SI" dirty="0" smtClean="0"/>
              <a:t> and included into processes for filling publications from students and employments.</a:t>
            </a:r>
          </a:p>
          <a:p>
            <a:r>
              <a:rPr lang="sl-SI" dirty="0" smtClean="0"/>
              <a:t>Recommendation system of similar works within repositories and </a:t>
            </a:r>
            <a:r>
              <a:rPr lang="sl-SI" dirty="0" err="1" smtClean="0"/>
              <a:t>between</a:t>
            </a:r>
            <a:r>
              <a:rPr lang="sl-SI" dirty="0" smtClean="0"/>
              <a:t> </a:t>
            </a:r>
            <a:r>
              <a:rPr lang="sl-SI" dirty="0" err="1" smtClean="0"/>
              <a:t>repositories</a:t>
            </a:r>
            <a:r>
              <a:rPr lang="sl-SI" dirty="0" smtClean="0"/>
              <a:t> </a:t>
            </a:r>
            <a:r>
              <a:rPr lang="sl-SI" dirty="0" err="1" smtClean="0"/>
              <a:t>and</a:t>
            </a:r>
            <a:r>
              <a:rPr lang="sl-SI" dirty="0" smtClean="0"/>
              <a:t> </a:t>
            </a:r>
            <a:r>
              <a:rPr lang="sl-SI" dirty="0" err="1" smtClean="0"/>
              <a:t>other</a:t>
            </a:r>
            <a:r>
              <a:rPr lang="sl-SI" dirty="0" smtClean="0"/>
              <a:t> is </a:t>
            </a:r>
            <a:r>
              <a:rPr lang="sl-SI" dirty="0" err="1" smtClean="0"/>
              <a:t>implemented</a:t>
            </a:r>
            <a:r>
              <a:rPr lang="sl-SI" dirty="0" smtClean="0"/>
              <a:t>.</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740715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934370" y="3321566"/>
            <a:ext cx="2476285" cy="11105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smtClean="0"/>
              <a:t>Repository</a:t>
            </a:r>
            <a:endParaRPr lang="en-US" dirty="0"/>
          </a:p>
        </p:txBody>
      </p:sp>
      <p:sp>
        <p:nvSpPr>
          <p:cNvPr id="3" name="Pravokotnik 2"/>
          <p:cNvSpPr/>
          <p:nvPr/>
        </p:nvSpPr>
        <p:spPr>
          <a:xfrm>
            <a:off x="1231822" y="3271225"/>
            <a:ext cx="1849552" cy="11881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t>ARNES AAI </a:t>
            </a:r>
            <a:r>
              <a:rPr lang="sl-SI" sz="1600" dirty="0" err="1" smtClean="0"/>
              <a:t>or</a:t>
            </a:r>
            <a:r>
              <a:rPr lang="sl-SI" sz="1600" dirty="0" smtClean="0"/>
              <a:t> </a:t>
            </a:r>
            <a:r>
              <a:rPr lang="sl-SI" sz="1600" dirty="0" err="1" smtClean="0"/>
              <a:t>institutional</a:t>
            </a:r>
            <a:r>
              <a:rPr lang="sl-SI" sz="1600" dirty="0" smtClean="0"/>
              <a:t> </a:t>
            </a:r>
            <a:r>
              <a:rPr lang="sl-SI" sz="1600" dirty="0" err="1" smtClean="0"/>
              <a:t>authentication</a:t>
            </a:r>
            <a:r>
              <a:rPr lang="sl-SI" sz="1600" dirty="0" smtClean="0"/>
              <a:t> </a:t>
            </a:r>
            <a:r>
              <a:rPr lang="sl-SI" sz="1600" dirty="0" err="1" smtClean="0"/>
              <a:t>system</a:t>
            </a:r>
            <a:endParaRPr lang="en-US" sz="1600" dirty="0"/>
          </a:p>
        </p:txBody>
      </p:sp>
      <p:sp>
        <p:nvSpPr>
          <p:cNvPr id="4" name="Pravokotnik 3"/>
          <p:cNvSpPr/>
          <p:nvPr/>
        </p:nvSpPr>
        <p:spPr>
          <a:xfrm>
            <a:off x="3467171" y="5050340"/>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smtClean="0"/>
              <a:t>Common</a:t>
            </a:r>
            <a:r>
              <a:rPr lang="sl-SI" dirty="0" smtClean="0"/>
              <a:t> </a:t>
            </a:r>
            <a:r>
              <a:rPr lang="sl-SI" dirty="0" err="1" smtClean="0"/>
              <a:t>services</a:t>
            </a:r>
            <a:endParaRPr lang="en-US" dirty="0"/>
          </a:p>
        </p:txBody>
      </p:sp>
      <p:pic>
        <p:nvPicPr>
          <p:cNvPr id="5" name="Picture 8" descr="D:\Projekti\ODUN\dogodek Ljubljana-rektorska konferenca\Mobilne aplikacije\iOS_03.png"/>
          <p:cNvPicPr>
            <a:picLocks noChangeAspect="1" noChangeArrowheads="1"/>
          </p:cNvPicPr>
          <p:nvPr/>
        </p:nvPicPr>
        <p:blipFill>
          <a:blip r:embed="rId2" cstate="print"/>
          <a:srcRect/>
          <a:stretch>
            <a:fillRect/>
          </a:stretch>
        </p:blipFill>
        <p:spPr bwMode="auto">
          <a:xfrm>
            <a:off x="6774291" y="930227"/>
            <a:ext cx="689883" cy="1296144"/>
          </a:xfrm>
          <a:prstGeom prst="rect">
            <a:avLst/>
          </a:prstGeom>
          <a:noFill/>
        </p:spPr>
      </p:pic>
      <p:pic>
        <p:nvPicPr>
          <p:cNvPr id="6" name="Picture 2" descr="D:\Projekti\ODUN\dogodek Ljubljana-rektorska konferenca\Mobilne aplikacije\LOGO_Android.png"/>
          <p:cNvPicPr>
            <a:picLocks noChangeAspect="1" noChangeArrowheads="1"/>
          </p:cNvPicPr>
          <p:nvPr/>
        </p:nvPicPr>
        <p:blipFill>
          <a:blip r:embed="rId3" cstate="print"/>
          <a:srcRect/>
          <a:stretch>
            <a:fillRect/>
          </a:stretch>
        </p:blipFill>
        <p:spPr bwMode="auto">
          <a:xfrm>
            <a:off x="7441537" y="1194246"/>
            <a:ext cx="807119" cy="807120"/>
          </a:xfrm>
          <a:prstGeom prst="rect">
            <a:avLst/>
          </a:prstGeom>
          <a:noFill/>
        </p:spPr>
      </p:pic>
      <p:pic>
        <p:nvPicPr>
          <p:cNvPr id="8" name="Picture 3" descr="D:\Projekti\ODUN\dogodek Ljubljana-rektorska konferenca\Mobilne aplikacije\LOGO_iOS.png"/>
          <p:cNvPicPr>
            <a:picLocks noChangeAspect="1" noChangeArrowheads="1"/>
          </p:cNvPicPr>
          <p:nvPr/>
        </p:nvPicPr>
        <p:blipFill>
          <a:blip r:embed="rId4" cstate="print"/>
          <a:srcRect/>
          <a:stretch>
            <a:fillRect/>
          </a:stretch>
        </p:blipFill>
        <p:spPr bwMode="auto">
          <a:xfrm>
            <a:off x="6858427" y="2154821"/>
            <a:ext cx="781880" cy="781881"/>
          </a:xfrm>
          <a:prstGeom prst="rect">
            <a:avLst/>
          </a:prstGeom>
          <a:noFill/>
        </p:spPr>
      </p:pic>
      <p:pic>
        <p:nvPicPr>
          <p:cNvPr id="1026" name="Picture 2" descr="Domača stran COBIS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1435" y="4056500"/>
            <a:ext cx="1709230" cy="3114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5937" y="3292207"/>
            <a:ext cx="1622272" cy="3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ravokotnik 8"/>
          <p:cNvSpPr/>
          <p:nvPr/>
        </p:nvSpPr>
        <p:spPr>
          <a:xfrm>
            <a:off x="9410735" y="3418675"/>
            <a:ext cx="1337235" cy="27339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OpenAIRE,</a:t>
            </a:r>
          </a:p>
          <a:p>
            <a:pPr algn="ctr"/>
            <a:r>
              <a:rPr lang="sl-SI" dirty="0" smtClean="0"/>
              <a:t>B2Find</a:t>
            </a:r>
          </a:p>
          <a:p>
            <a:pPr algn="ctr"/>
            <a:r>
              <a:rPr lang="sl-SI" dirty="0" smtClean="0"/>
              <a:t>DART-</a:t>
            </a:r>
            <a:r>
              <a:rPr lang="sl-SI" dirty="0" err="1" smtClean="0"/>
              <a:t>Europe</a:t>
            </a:r>
            <a:r>
              <a:rPr lang="sl-SI" dirty="0"/>
              <a:t>,</a:t>
            </a:r>
          </a:p>
          <a:p>
            <a:pPr algn="ctr"/>
            <a:r>
              <a:rPr lang="sl-SI" dirty="0"/>
              <a:t>BASE,</a:t>
            </a:r>
          </a:p>
          <a:p>
            <a:pPr algn="ctr"/>
            <a:r>
              <a:rPr lang="sl-SI" dirty="0"/>
              <a:t>ROAR,</a:t>
            </a:r>
          </a:p>
          <a:p>
            <a:pPr algn="ctr"/>
            <a:r>
              <a:rPr lang="sl-SI" dirty="0" err="1" smtClean="0"/>
              <a:t>OpenDOAR</a:t>
            </a:r>
            <a:endParaRPr lang="sl-SI" dirty="0" smtClean="0"/>
          </a:p>
          <a:p>
            <a:pPr algn="ctr"/>
            <a:r>
              <a:rPr lang="sl-SI" dirty="0" smtClean="0"/>
              <a:t>re3data</a:t>
            </a:r>
          </a:p>
          <a:p>
            <a:pPr algn="ctr"/>
            <a:r>
              <a:rPr lang="sl-SI" dirty="0" smtClean="0"/>
              <a:t>….</a:t>
            </a:r>
          </a:p>
        </p:txBody>
      </p:sp>
      <p:sp>
        <p:nvSpPr>
          <p:cNvPr id="10" name="Pravokotnik 9"/>
          <p:cNvSpPr/>
          <p:nvPr/>
        </p:nvSpPr>
        <p:spPr>
          <a:xfrm>
            <a:off x="9091702" y="930227"/>
            <a:ext cx="1636457" cy="630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err="1" smtClean="0"/>
              <a:t>Instituional</a:t>
            </a:r>
            <a:r>
              <a:rPr lang="sl-SI" sz="1600" dirty="0" smtClean="0"/>
              <a:t> </a:t>
            </a:r>
            <a:r>
              <a:rPr lang="sl-SI" sz="1600" dirty="0" err="1" smtClean="0"/>
              <a:t>web</a:t>
            </a:r>
            <a:r>
              <a:rPr lang="sl-SI" sz="1600" dirty="0" smtClean="0"/>
              <a:t> </a:t>
            </a:r>
            <a:r>
              <a:rPr lang="sl-SI" sz="1600" dirty="0" err="1" smtClean="0"/>
              <a:t>servers</a:t>
            </a:r>
            <a:endParaRPr lang="sl-SI" sz="1600" dirty="0" smtClean="0"/>
          </a:p>
        </p:txBody>
      </p:sp>
      <p:sp>
        <p:nvSpPr>
          <p:cNvPr id="11" name="Pravokotnik 10"/>
          <p:cNvSpPr/>
          <p:nvPr/>
        </p:nvSpPr>
        <p:spPr>
          <a:xfrm>
            <a:off x="1222838" y="5044596"/>
            <a:ext cx="1858536" cy="10858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err="1" smtClean="0"/>
              <a:t>Institutional</a:t>
            </a:r>
            <a:r>
              <a:rPr lang="sl-SI" sz="1600" dirty="0" smtClean="0"/>
              <a:t> </a:t>
            </a:r>
            <a:r>
              <a:rPr lang="sl-SI" sz="1600" dirty="0" err="1" smtClean="0"/>
              <a:t>information</a:t>
            </a:r>
            <a:r>
              <a:rPr lang="sl-SI" sz="1600" dirty="0" smtClean="0"/>
              <a:t> </a:t>
            </a:r>
            <a:r>
              <a:rPr lang="sl-SI" sz="1600" dirty="0" err="1" smtClean="0"/>
              <a:t>system</a:t>
            </a:r>
            <a:endParaRPr lang="en-US" sz="1600" dirty="0"/>
          </a:p>
        </p:txBody>
      </p:sp>
      <p:sp>
        <p:nvSpPr>
          <p:cNvPr id="12" name="Pravokotnik 11"/>
          <p:cNvSpPr/>
          <p:nvPr/>
        </p:nvSpPr>
        <p:spPr>
          <a:xfrm>
            <a:off x="1222838" y="2054034"/>
            <a:ext cx="1838986" cy="787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err="1"/>
              <a:t>Digital</a:t>
            </a:r>
            <a:r>
              <a:rPr lang="sl-SI" sz="1600" dirty="0"/>
              <a:t> </a:t>
            </a:r>
            <a:r>
              <a:rPr lang="sl-SI" sz="1600" dirty="0" err="1"/>
              <a:t>preservation</a:t>
            </a:r>
            <a:r>
              <a:rPr lang="sl-SI" sz="1600" dirty="0"/>
              <a:t> </a:t>
            </a:r>
            <a:r>
              <a:rPr lang="sl-SI" sz="1600" dirty="0" err="1"/>
              <a:t>of</a:t>
            </a:r>
            <a:r>
              <a:rPr lang="sl-SI" sz="1600" dirty="0"/>
              <a:t> </a:t>
            </a:r>
            <a:r>
              <a:rPr lang="sl-SI" sz="1600" dirty="0" err="1"/>
              <a:t>digital</a:t>
            </a:r>
            <a:r>
              <a:rPr lang="sl-SI" sz="1600" dirty="0"/>
              <a:t> </a:t>
            </a:r>
            <a:r>
              <a:rPr lang="sl-SI" sz="1600" dirty="0" err="1"/>
              <a:t>objects</a:t>
            </a:r>
            <a:endParaRPr lang="en-US" sz="1600" dirty="0"/>
          </a:p>
        </p:txBody>
      </p:sp>
      <p:cxnSp>
        <p:nvCxnSpPr>
          <p:cNvPr id="21" name="Raven puščični povezovalnik 20"/>
          <p:cNvCxnSpPr>
            <a:stCxn id="2" idx="0"/>
          </p:cNvCxnSpPr>
          <p:nvPr/>
        </p:nvCxnSpPr>
        <p:spPr>
          <a:xfrm flipV="1">
            <a:off x="6172513" y="2149077"/>
            <a:ext cx="906368" cy="1172489"/>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flipV="1">
            <a:off x="2751438" y="4114142"/>
            <a:ext cx="2282696" cy="90325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p:cNvCxnSpPr>
            <a:endCxn id="12" idx="3"/>
          </p:cNvCxnSpPr>
          <p:nvPr/>
        </p:nvCxnSpPr>
        <p:spPr>
          <a:xfrm flipH="1" flipV="1">
            <a:off x="3061824" y="2447646"/>
            <a:ext cx="1866719" cy="1240697"/>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ven puščični povezovalnik 31"/>
          <p:cNvCxnSpPr>
            <a:stCxn id="11" idx="0"/>
            <a:endCxn id="3" idx="2"/>
          </p:cNvCxnSpPr>
          <p:nvPr/>
        </p:nvCxnSpPr>
        <p:spPr>
          <a:xfrm flipV="1">
            <a:off x="2152106" y="4459357"/>
            <a:ext cx="4492" cy="585239"/>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Raven puščični povezovalnik 42"/>
          <p:cNvCxnSpPr/>
          <p:nvPr/>
        </p:nvCxnSpPr>
        <p:spPr>
          <a:xfrm flipV="1">
            <a:off x="7014433" y="1206967"/>
            <a:ext cx="2077269" cy="211181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Raven puščični povezovalnik 44"/>
          <p:cNvCxnSpPr/>
          <p:nvPr/>
        </p:nvCxnSpPr>
        <p:spPr>
          <a:xfrm>
            <a:off x="7410655" y="3857052"/>
            <a:ext cx="1996955" cy="2750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endCxn id="4" idx="0"/>
          </p:cNvCxnSpPr>
          <p:nvPr/>
        </p:nvCxnSpPr>
        <p:spPr>
          <a:xfrm flipH="1">
            <a:off x="4367271" y="4323926"/>
            <a:ext cx="889446" cy="72641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7" name="Raven puščični povezovalnik 1076"/>
          <p:cNvCxnSpPr>
            <a:stCxn id="2" idx="1"/>
            <a:endCxn id="3" idx="3"/>
          </p:cNvCxnSpPr>
          <p:nvPr/>
        </p:nvCxnSpPr>
        <p:spPr>
          <a:xfrm flipH="1" flipV="1">
            <a:off x="3081374" y="3865291"/>
            <a:ext cx="1852996" cy="11571"/>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Pravokotnik 53"/>
          <p:cNvSpPr/>
          <p:nvPr/>
        </p:nvSpPr>
        <p:spPr>
          <a:xfrm>
            <a:off x="1222837" y="955790"/>
            <a:ext cx="1783969" cy="829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HPC</a:t>
            </a:r>
            <a:endParaRPr lang="en-US" sz="1600" dirty="0"/>
          </a:p>
        </p:txBody>
      </p:sp>
      <p:sp>
        <p:nvSpPr>
          <p:cNvPr id="63" name="Pravokotnik 62"/>
          <p:cNvSpPr/>
          <p:nvPr/>
        </p:nvSpPr>
        <p:spPr>
          <a:xfrm>
            <a:off x="3539111" y="960689"/>
            <a:ext cx="1389432" cy="82428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t>EUDAT</a:t>
            </a:r>
            <a:endParaRPr lang="en-US" sz="1600" dirty="0"/>
          </a:p>
        </p:txBody>
      </p:sp>
      <p:cxnSp>
        <p:nvCxnSpPr>
          <p:cNvPr id="35" name="Raven povezovalnik 34"/>
          <p:cNvCxnSpPr/>
          <p:nvPr/>
        </p:nvCxnSpPr>
        <p:spPr>
          <a:xfrm>
            <a:off x="3006807" y="1550580"/>
            <a:ext cx="2131027" cy="1741627"/>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Pravokotnik 69"/>
          <p:cNvSpPr/>
          <p:nvPr/>
        </p:nvSpPr>
        <p:spPr>
          <a:xfrm>
            <a:off x="5092696" y="960686"/>
            <a:ext cx="1517442" cy="8242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Open </a:t>
            </a:r>
            <a:r>
              <a:rPr lang="sl-SI" sz="1600" dirty="0" err="1"/>
              <a:t>access</a:t>
            </a:r>
            <a:r>
              <a:rPr lang="sl-SI" sz="1600" dirty="0"/>
              <a:t> </a:t>
            </a:r>
            <a:r>
              <a:rPr lang="sl-SI" sz="1600" dirty="0" err="1"/>
              <a:t>analytics</a:t>
            </a:r>
            <a:endParaRPr lang="en-US" sz="1600" dirty="0"/>
          </a:p>
        </p:txBody>
      </p:sp>
      <p:cxnSp>
        <p:nvCxnSpPr>
          <p:cNvPr id="46" name="Raven povezovalnik 45"/>
          <p:cNvCxnSpPr>
            <a:endCxn id="63" idx="2"/>
          </p:cNvCxnSpPr>
          <p:nvPr/>
        </p:nvCxnSpPr>
        <p:spPr>
          <a:xfrm flipH="1" flipV="1">
            <a:off x="4233827" y="1784970"/>
            <a:ext cx="1350337" cy="150723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ven povezovalnik 47"/>
          <p:cNvCxnSpPr/>
          <p:nvPr/>
        </p:nvCxnSpPr>
        <p:spPr>
          <a:xfrm>
            <a:off x="3006809" y="1355001"/>
            <a:ext cx="5323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Raven povezovalnik 59"/>
          <p:cNvCxnSpPr/>
          <p:nvPr/>
        </p:nvCxnSpPr>
        <p:spPr>
          <a:xfrm flipH="1">
            <a:off x="2044054" y="1784970"/>
            <a:ext cx="9144" cy="23993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Raven povezovalnik 63"/>
          <p:cNvCxnSpPr>
            <a:endCxn id="70" idx="2"/>
          </p:cNvCxnSpPr>
          <p:nvPr/>
        </p:nvCxnSpPr>
        <p:spPr>
          <a:xfrm flipV="1">
            <a:off x="5851417" y="1784969"/>
            <a:ext cx="0" cy="156464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Raven povezovalnik 37"/>
          <p:cNvCxnSpPr>
            <a:stCxn id="1031" idx="1"/>
          </p:cNvCxnSpPr>
          <p:nvPr/>
        </p:nvCxnSpPr>
        <p:spPr>
          <a:xfrm flipH="1">
            <a:off x="7393665" y="3490275"/>
            <a:ext cx="2722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Pravokotnik 67"/>
          <p:cNvSpPr/>
          <p:nvPr/>
        </p:nvSpPr>
        <p:spPr>
          <a:xfrm>
            <a:off x="7418628" y="5050340"/>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 Science Slovenia</a:t>
            </a:r>
            <a:endParaRPr lang="en-US" dirty="0"/>
          </a:p>
        </p:txBody>
      </p:sp>
      <p:cxnSp>
        <p:nvCxnSpPr>
          <p:cNvPr id="79" name="Raven povezovalnik 78"/>
          <p:cNvCxnSpPr>
            <a:stCxn id="1026" idx="1"/>
          </p:cNvCxnSpPr>
          <p:nvPr/>
        </p:nvCxnSpPr>
        <p:spPr>
          <a:xfrm flipH="1" flipV="1">
            <a:off x="7393665" y="4212207"/>
            <a:ext cx="2177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Raven povezovalnik 72"/>
          <p:cNvCxnSpPr/>
          <p:nvPr/>
        </p:nvCxnSpPr>
        <p:spPr>
          <a:xfrm>
            <a:off x="6959284" y="4400778"/>
            <a:ext cx="1377407" cy="6438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Raven povezovalnik 74"/>
          <p:cNvCxnSpPr>
            <a:stCxn id="1026" idx="2"/>
          </p:cNvCxnSpPr>
          <p:nvPr/>
        </p:nvCxnSpPr>
        <p:spPr>
          <a:xfrm>
            <a:off x="8466050" y="4367915"/>
            <a:ext cx="11023" cy="6766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Pravokotnik 90"/>
          <p:cNvSpPr/>
          <p:nvPr/>
        </p:nvSpPr>
        <p:spPr>
          <a:xfrm>
            <a:off x="5419931" y="5050340"/>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PID </a:t>
            </a:r>
            <a:r>
              <a:rPr lang="sl-SI" sz="1600" dirty="0" err="1"/>
              <a:t>service</a:t>
            </a:r>
            <a:r>
              <a:rPr lang="sl-SI" sz="1600" dirty="0"/>
              <a:t> </a:t>
            </a:r>
            <a:endParaRPr lang="en-US" sz="1600" dirty="0"/>
          </a:p>
        </p:txBody>
      </p:sp>
      <p:cxnSp>
        <p:nvCxnSpPr>
          <p:cNvPr id="84" name="Raven povezovalnik 83"/>
          <p:cNvCxnSpPr/>
          <p:nvPr/>
        </p:nvCxnSpPr>
        <p:spPr>
          <a:xfrm>
            <a:off x="6172512" y="4432158"/>
            <a:ext cx="0" cy="6124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Pravokotnik 84"/>
          <p:cNvSpPr/>
          <p:nvPr/>
        </p:nvSpPr>
        <p:spPr>
          <a:xfrm>
            <a:off x="1111171" y="173184"/>
            <a:ext cx="10104698" cy="461665"/>
          </a:xfrm>
          <a:prstGeom prst="rect">
            <a:avLst/>
          </a:prstGeom>
        </p:spPr>
        <p:txBody>
          <a:bodyPr wrap="square">
            <a:spAutoFit/>
          </a:bodyPr>
          <a:lstStyle/>
          <a:p>
            <a:r>
              <a:rPr lang="sl-SI" sz="2400" dirty="0" err="1" smtClean="0"/>
              <a:t>Structure</a:t>
            </a:r>
            <a:r>
              <a:rPr lang="sl-SI" sz="2400" dirty="0" smtClean="0"/>
              <a:t> diagram </a:t>
            </a:r>
            <a:r>
              <a:rPr lang="sl-SI" sz="2400" dirty="0" err="1" smtClean="0"/>
              <a:t>of</a:t>
            </a:r>
            <a:r>
              <a:rPr lang="sl-SI" sz="2400" dirty="0" smtClean="0"/>
              <a:t> </a:t>
            </a:r>
            <a:r>
              <a:rPr lang="sl-SI" sz="2400" dirty="0" err="1" smtClean="0"/>
              <a:t>repository</a:t>
            </a:r>
            <a:r>
              <a:rPr lang="sl-SI" sz="2400" dirty="0" smtClean="0"/>
              <a:t> </a:t>
            </a:r>
            <a:r>
              <a:rPr lang="sl-SI" sz="2400" dirty="0" err="1" smtClean="0"/>
              <a:t>infrastructure</a:t>
            </a:r>
            <a:endParaRPr lang="sl-SI" sz="2400" dirty="0"/>
          </a:p>
        </p:txBody>
      </p:sp>
      <p:cxnSp>
        <p:nvCxnSpPr>
          <p:cNvPr id="92" name="Raven povezovalnik 91"/>
          <p:cNvCxnSpPr/>
          <p:nvPr/>
        </p:nvCxnSpPr>
        <p:spPr>
          <a:xfrm flipV="1">
            <a:off x="7369794" y="2827165"/>
            <a:ext cx="1995958" cy="5122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9" name="Pravokotnik 108"/>
          <p:cNvSpPr/>
          <p:nvPr/>
        </p:nvSpPr>
        <p:spPr>
          <a:xfrm>
            <a:off x="9091701" y="1688138"/>
            <a:ext cx="1636458" cy="5537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Social </a:t>
            </a:r>
            <a:r>
              <a:rPr lang="sl-SI" dirty="0" err="1" smtClean="0"/>
              <a:t>networks</a:t>
            </a:r>
            <a:endParaRPr lang="en-US" dirty="0"/>
          </a:p>
        </p:txBody>
      </p:sp>
      <p:pic>
        <p:nvPicPr>
          <p:cNvPr id="110" name="Slika 109"/>
          <p:cNvPicPr>
            <a:picLocks noChangeAspect="1"/>
          </p:cNvPicPr>
          <p:nvPr/>
        </p:nvPicPr>
        <p:blipFill>
          <a:blip r:embed="rId7"/>
          <a:stretch>
            <a:fillRect/>
          </a:stretch>
        </p:blipFill>
        <p:spPr>
          <a:xfrm>
            <a:off x="9463538" y="2382260"/>
            <a:ext cx="1000125" cy="628650"/>
          </a:xfrm>
          <a:prstGeom prst="rect">
            <a:avLst/>
          </a:prstGeom>
        </p:spPr>
      </p:pic>
      <p:pic>
        <p:nvPicPr>
          <p:cNvPr id="111" name="Slika 110"/>
          <p:cNvPicPr>
            <a:picLocks noChangeAspect="1"/>
          </p:cNvPicPr>
          <p:nvPr/>
        </p:nvPicPr>
        <p:blipFill>
          <a:blip r:embed="rId8"/>
          <a:stretch>
            <a:fillRect/>
          </a:stretch>
        </p:blipFill>
        <p:spPr>
          <a:xfrm>
            <a:off x="9320666" y="2975584"/>
            <a:ext cx="1407494" cy="358120"/>
          </a:xfrm>
          <a:prstGeom prst="rect">
            <a:avLst/>
          </a:prstGeom>
        </p:spPr>
      </p:pic>
      <p:sp>
        <p:nvSpPr>
          <p:cNvPr id="115" name="PoljeZBesedilom 114"/>
          <p:cNvSpPr txBox="1"/>
          <p:nvPr/>
        </p:nvSpPr>
        <p:spPr>
          <a:xfrm>
            <a:off x="9382615" y="2421393"/>
            <a:ext cx="1345544" cy="912311"/>
          </a:xfrm>
          <a:prstGeom prst="rect">
            <a:avLst/>
          </a:prstGeom>
          <a:noFill/>
          <a:ln w="12700">
            <a:solidFill>
              <a:srgbClr val="00B0F0"/>
            </a:solidFill>
          </a:ln>
        </p:spPr>
        <p:txBody>
          <a:bodyPr wrap="square" rtlCol="0">
            <a:spAutoFit/>
          </a:bodyPr>
          <a:lstStyle/>
          <a:p>
            <a:endParaRPr lang="sl-SI" dirty="0"/>
          </a:p>
        </p:txBody>
      </p:sp>
      <p:cxnSp>
        <p:nvCxnSpPr>
          <p:cNvPr id="117" name="Raven povezovalnik 116"/>
          <p:cNvCxnSpPr>
            <a:endCxn id="109" idx="1"/>
          </p:cNvCxnSpPr>
          <p:nvPr/>
        </p:nvCxnSpPr>
        <p:spPr>
          <a:xfrm flipV="1">
            <a:off x="7220131" y="1965012"/>
            <a:ext cx="1871570" cy="1340571"/>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PoljeZBesedilom 123"/>
          <p:cNvSpPr txBox="1"/>
          <p:nvPr/>
        </p:nvSpPr>
        <p:spPr>
          <a:xfrm>
            <a:off x="3320148" y="4747279"/>
            <a:ext cx="5959627" cy="1477328"/>
          </a:xfrm>
          <a:prstGeom prst="rect">
            <a:avLst/>
          </a:prstGeom>
          <a:noFill/>
          <a:ln w="28575">
            <a:solidFill>
              <a:schemeClr val="accent1">
                <a:lumMod val="60000"/>
                <a:lumOff val="40000"/>
              </a:schemeClr>
            </a:solidFill>
            <a:prstDash val="sysDash"/>
          </a:ln>
        </p:spPr>
        <p:txBody>
          <a:bodyPr wrap="square" rtlCol="0">
            <a:spAutoFit/>
          </a:bodyPr>
          <a:lstStyle/>
          <a:p>
            <a:endParaRPr lang="sl-SI" dirty="0" smtClean="0"/>
          </a:p>
          <a:p>
            <a:endParaRPr lang="sl-SI" dirty="0"/>
          </a:p>
          <a:p>
            <a:endParaRPr lang="sl-SI" dirty="0" smtClean="0"/>
          </a:p>
          <a:p>
            <a:endParaRPr lang="sl-SI" dirty="0"/>
          </a:p>
          <a:p>
            <a:endParaRPr lang="sl-SI" dirty="0"/>
          </a:p>
        </p:txBody>
      </p:sp>
      <p:pic>
        <p:nvPicPr>
          <p:cNvPr id="47" name="Slika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9930" y="196529"/>
            <a:ext cx="1859972" cy="613791"/>
          </a:xfrm>
          <a:prstGeom prst="rect">
            <a:avLst/>
          </a:prstGeom>
        </p:spPr>
      </p:pic>
    </p:spTree>
    <p:extLst>
      <p:ext uri="{BB962C8B-B14F-4D97-AF65-F5344CB8AC3E}">
        <p14:creationId xmlns:p14="http://schemas.microsoft.com/office/powerpoint/2010/main" val="554804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418" y="404664"/>
            <a:ext cx="9457011" cy="1754326"/>
          </a:xfrm>
          <a:prstGeom prst="rect">
            <a:avLst/>
          </a:prstGeom>
          <a:noFill/>
        </p:spPr>
        <p:txBody>
          <a:bodyPr wrap="square" rtlCol="0">
            <a:spAutoFit/>
          </a:bodyPr>
          <a:lstStyle/>
          <a:p>
            <a:r>
              <a:rPr lang="en-GB" sz="3600" dirty="0"/>
              <a:t>A sequence diagram of final study work submission and publication at the universities of Maribor and of Nova Gorica</a:t>
            </a:r>
            <a:endParaRPr lang="sl-SI" sz="36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76872"/>
            <a:ext cx="9144000" cy="4278154"/>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522722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endParaRPr lang="en-GB" dirty="0"/>
          </a:p>
        </p:txBody>
      </p:sp>
      <p:pic>
        <p:nvPicPr>
          <p:cNvPr id="4" name="Slika 3"/>
          <p:cNvPicPr>
            <a:picLocks noChangeAspect="1"/>
          </p:cNvPicPr>
          <p:nvPr/>
        </p:nvPicPr>
        <p:blipFill>
          <a:blip r:embed="rId2"/>
          <a:stretch>
            <a:fillRect/>
          </a:stretch>
        </p:blipFill>
        <p:spPr>
          <a:xfrm>
            <a:off x="1205345" y="274637"/>
            <a:ext cx="8967860" cy="6588419"/>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126" y="274638"/>
            <a:ext cx="1859972" cy="613791"/>
          </a:xfrm>
          <a:prstGeom prst="rect">
            <a:avLst/>
          </a:prstGeom>
        </p:spPr>
      </p:pic>
    </p:spTree>
    <p:extLst>
      <p:ext uri="{BB962C8B-B14F-4D97-AF65-F5344CB8AC3E}">
        <p14:creationId xmlns:p14="http://schemas.microsoft.com/office/powerpoint/2010/main" val="33849175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592" y="0"/>
            <a:ext cx="7416824" cy="1938992"/>
          </a:xfrm>
          <a:prstGeom prst="rect">
            <a:avLst/>
          </a:prstGeom>
          <a:noFill/>
        </p:spPr>
        <p:txBody>
          <a:bodyPr wrap="square" rtlCol="0">
            <a:spAutoFit/>
          </a:bodyPr>
          <a:lstStyle/>
          <a:p>
            <a:r>
              <a:rPr lang="en-GB" sz="4000" dirty="0"/>
              <a:t>A sequence diagram of research item submission and publication </a:t>
            </a:r>
            <a:endParaRPr lang="sl-SI" sz="4000" dirty="0"/>
          </a:p>
          <a:p>
            <a:endParaRPr lang="sl-SI" sz="40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4108"/>
            <a:ext cx="9144000" cy="5413892"/>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47654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a:t>Open Science </a:t>
            </a:r>
            <a:r>
              <a:rPr lang="sl-SI" dirty="0" err="1"/>
              <a:t>Tools</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199" y="1825624"/>
            <a:ext cx="11017827" cy="4938857"/>
          </a:xfrm>
        </p:spPr>
        <p:txBody>
          <a:bodyPr>
            <a:normAutofit/>
          </a:bodyPr>
          <a:lstStyle/>
          <a:p>
            <a:pPr marL="0" indent="0">
              <a:buNone/>
            </a:pPr>
            <a:r>
              <a:rPr lang="en-US" dirty="0"/>
              <a:t>Refers to the tools that can assist in the process of delivering and building on Open Science.</a:t>
            </a:r>
            <a:endParaRPr lang="sl-SI" dirty="0"/>
          </a:p>
          <a:p>
            <a:pPr marL="0" indent="0">
              <a:buNone/>
            </a:pPr>
            <a:r>
              <a:rPr lang="sl-SI" dirty="0" err="1"/>
              <a:t>Tools</a:t>
            </a:r>
            <a:r>
              <a:rPr lang="sl-SI" dirty="0"/>
              <a:t> are:</a:t>
            </a:r>
          </a:p>
          <a:p>
            <a:r>
              <a:rPr lang="en-US" b="1" dirty="0"/>
              <a:t>Open archives </a:t>
            </a:r>
            <a:r>
              <a:rPr lang="en-US" dirty="0"/>
              <a:t>that host scientific literature</a:t>
            </a:r>
            <a:r>
              <a:rPr lang="sl-SI" dirty="0"/>
              <a:t>, data, software </a:t>
            </a:r>
            <a:r>
              <a:rPr lang="sl-SI" dirty="0" err="1"/>
              <a:t>and</a:t>
            </a:r>
            <a:r>
              <a:rPr lang="sl-SI" dirty="0"/>
              <a:t> </a:t>
            </a:r>
            <a:r>
              <a:rPr lang="sl-SI" dirty="0" err="1"/>
              <a:t>other</a:t>
            </a:r>
            <a:r>
              <a:rPr lang="sl-SI" dirty="0"/>
              <a:t> </a:t>
            </a:r>
            <a:r>
              <a:rPr lang="sl-SI" dirty="0" err="1"/>
              <a:t>research</a:t>
            </a:r>
            <a:r>
              <a:rPr lang="sl-SI" dirty="0"/>
              <a:t> </a:t>
            </a:r>
            <a:r>
              <a:rPr lang="sl-SI" dirty="0" err="1"/>
              <a:t>objectcts</a:t>
            </a:r>
            <a:r>
              <a:rPr lang="en-US" dirty="0"/>
              <a:t> and make their content freely accessible to everyone in the world.</a:t>
            </a:r>
            <a:endParaRPr lang="sl-SI" dirty="0"/>
          </a:p>
          <a:p>
            <a:r>
              <a:rPr lang="sl-SI" b="1" dirty="0"/>
              <a:t>Open </a:t>
            </a:r>
            <a:r>
              <a:rPr lang="sl-SI" b="1" dirty="0" err="1"/>
              <a:t>services</a:t>
            </a:r>
            <a:r>
              <a:rPr lang="sl-SI" b="1" dirty="0"/>
              <a:t> </a:t>
            </a:r>
            <a:r>
              <a:rPr lang="en-US" dirty="0"/>
              <a:t>offered by </a:t>
            </a:r>
            <a:r>
              <a:rPr lang="en-US" dirty="0" err="1"/>
              <a:t>organisations</a:t>
            </a:r>
            <a:r>
              <a:rPr lang="en-US" dirty="0"/>
              <a:t> and institutions </a:t>
            </a:r>
            <a:r>
              <a:rPr lang="sl-SI" dirty="0" err="1"/>
              <a:t>which</a:t>
            </a:r>
            <a:r>
              <a:rPr lang="sl-SI" dirty="0"/>
              <a:t> is </a:t>
            </a:r>
            <a:r>
              <a:rPr lang="sl-SI" dirty="0" err="1"/>
              <a:t>possible</a:t>
            </a:r>
            <a:r>
              <a:rPr lang="sl-SI" dirty="0"/>
              <a:t> to </a:t>
            </a:r>
            <a:r>
              <a:rPr lang="sl-SI" dirty="0" err="1"/>
              <a:t>use</a:t>
            </a:r>
            <a:r>
              <a:rPr lang="en-US" dirty="0"/>
              <a:t> free of cost.</a:t>
            </a:r>
            <a:endParaRPr lang="sl-SI" dirty="0"/>
          </a:p>
          <a:p>
            <a:r>
              <a:rPr lang="en-US" b="1" dirty="0"/>
              <a:t>Open Workflow Tools</a:t>
            </a:r>
            <a:r>
              <a:rPr lang="sl-SI" b="1" dirty="0"/>
              <a:t> (</a:t>
            </a:r>
            <a:r>
              <a:rPr lang="sl-SI" dirty="0" err="1"/>
              <a:t>apparatuses</a:t>
            </a:r>
            <a:r>
              <a:rPr lang="sl-SI" dirty="0"/>
              <a:t> </a:t>
            </a:r>
            <a:r>
              <a:rPr lang="sl-SI" dirty="0" err="1"/>
              <a:t>and</a:t>
            </a:r>
            <a:r>
              <a:rPr lang="sl-SI" dirty="0"/>
              <a:t> </a:t>
            </a:r>
            <a:r>
              <a:rPr lang="sl-SI" dirty="0" err="1"/>
              <a:t>services</a:t>
            </a:r>
            <a:r>
              <a:rPr lang="sl-SI" dirty="0"/>
              <a:t> ) </a:t>
            </a:r>
            <a:r>
              <a:rPr lang="en-US" dirty="0"/>
              <a:t>that promote open scientific projects.</a:t>
            </a:r>
          </a:p>
          <a:p>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Tree>
    <p:extLst>
      <p:ext uri="{BB962C8B-B14F-4D97-AF65-F5344CB8AC3E}">
        <p14:creationId xmlns:p14="http://schemas.microsoft.com/office/powerpoint/2010/main" val="2149291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5520" y="548680"/>
            <a:ext cx="8229600" cy="1143000"/>
          </a:xfrm>
        </p:spPr>
        <p:txBody>
          <a:bodyPr>
            <a:noAutofit/>
          </a:bodyPr>
          <a:lstStyle/>
          <a:p>
            <a:r>
              <a:rPr lang="en" sz="3600" dirty="0">
                <a:latin typeface="+mn-lt"/>
                <a:ea typeface="+mn-ea"/>
                <a:cs typeface="+mn-cs"/>
              </a:rPr>
              <a:t>Establishing</a:t>
            </a:r>
            <a:r>
              <a:rPr lang="en" sz="3600" dirty="0">
                <a:latin typeface="+mn-lt"/>
              </a:rPr>
              <a:t> </a:t>
            </a:r>
            <a:r>
              <a:rPr lang="en" sz="3600" dirty="0">
                <a:latin typeface="+mn-lt"/>
                <a:ea typeface="+mn-ea"/>
                <a:cs typeface="+mn-cs"/>
              </a:rPr>
              <a:t>processes to support the handling of research data in the national open access infrastructure</a:t>
            </a:r>
            <a:endParaRPr lang="en-US" sz="3600" dirty="0">
              <a:latin typeface="+mn-lt"/>
              <a:ea typeface="+mn-ea"/>
              <a:cs typeface="+mn-cs"/>
            </a:endParaRPr>
          </a:p>
        </p:txBody>
      </p:sp>
      <p:sp>
        <p:nvSpPr>
          <p:cNvPr id="3" name="Označba mesta vsebine 2"/>
          <p:cNvSpPr>
            <a:spLocks noGrp="1"/>
          </p:cNvSpPr>
          <p:nvPr>
            <p:ph idx="1"/>
          </p:nvPr>
        </p:nvSpPr>
        <p:spPr>
          <a:xfrm>
            <a:off x="1847528" y="2132857"/>
            <a:ext cx="8229600" cy="4525963"/>
          </a:xfrm>
        </p:spPr>
        <p:txBody>
          <a:bodyPr>
            <a:normAutofit/>
          </a:bodyPr>
          <a:lstStyle/>
          <a:p>
            <a:endParaRPr lang="sl-SI" dirty="0" smtClean="0"/>
          </a:p>
          <a:p>
            <a:r>
              <a:rPr lang="en" sz="2400" dirty="0"/>
              <a:t>Pre-publication activities.</a:t>
            </a:r>
          </a:p>
          <a:p>
            <a:r>
              <a:rPr lang="en" sz="2400" dirty="0"/>
              <a:t>Publication in the repository</a:t>
            </a:r>
            <a:r>
              <a:rPr lang="sl-SI" sz="2400" dirty="0"/>
              <a:t> </a:t>
            </a:r>
            <a:r>
              <a:rPr lang="sl-SI" sz="2400" dirty="0" err="1"/>
              <a:t>or</a:t>
            </a:r>
            <a:r>
              <a:rPr lang="sl-SI" sz="2400" dirty="0"/>
              <a:t> data </a:t>
            </a:r>
            <a:r>
              <a:rPr lang="sl-SI" sz="2400" dirty="0" err="1"/>
              <a:t>archive</a:t>
            </a:r>
            <a:r>
              <a:rPr lang="en" sz="2400" dirty="0"/>
              <a:t>.</a:t>
            </a:r>
          </a:p>
          <a:p>
            <a:r>
              <a:rPr lang="sl-SI" sz="2400" dirty="0" err="1"/>
              <a:t>Digital</a:t>
            </a:r>
            <a:r>
              <a:rPr lang="en" sz="2400" dirty="0"/>
              <a:t> preservation</a:t>
            </a:r>
            <a:r>
              <a:rPr lang="en" sz="1800" dirty="0"/>
              <a:t>.</a:t>
            </a:r>
            <a:endParaRPr lang="en-US" sz="1800"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1277238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9055229" cy="1325563"/>
          </a:xfrm>
        </p:spPr>
        <p:txBody>
          <a:bodyPr vert="horz" lIns="68580" tIns="34290" rIns="68580" bIns="34290" rtlCol="0" anchor="ctr">
            <a:noAutofit/>
          </a:bodyPr>
          <a:lstStyle/>
          <a:p>
            <a:r>
              <a:rPr lang="en" sz="4000" dirty="0">
                <a:latin typeface="+mn-lt"/>
                <a:ea typeface="+mn-ea"/>
                <a:cs typeface="+mn-cs"/>
              </a:rPr>
              <a:t>Phase before publication of research data and required documentation</a:t>
            </a:r>
            <a:endParaRPr lang="en-US" sz="4000" dirty="0">
              <a:latin typeface="+mn-lt"/>
              <a:ea typeface="+mn-ea"/>
              <a:cs typeface="+mn-cs"/>
            </a:endParaRPr>
          </a:p>
        </p:txBody>
      </p:sp>
      <p:sp>
        <p:nvSpPr>
          <p:cNvPr id="3" name="Označba mesta vsebine 2"/>
          <p:cNvSpPr>
            <a:spLocks noGrp="1"/>
          </p:cNvSpPr>
          <p:nvPr>
            <p:ph idx="1"/>
          </p:nvPr>
        </p:nvSpPr>
        <p:spPr/>
        <p:txBody>
          <a:bodyPr>
            <a:noAutofit/>
          </a:bodyPr>
          <a:lstStyle/>
          <a:p>
            <a:r>
              <a:rPr lang="en" sz="1600" dirty="0"/>
              <a:t>Phase before publication of research data:</a:t>
            </a:r>
          </a:p>
          <a:p>
            <a:pPr marL="417910" lvl="1" indent="-160735"/>
            <a:r>
              <a:rPr lang="en" sz="1200" dirty="0"/>
              <a:t>Planning and finding data sources.</a:t>
            </a:r>
          </a:p>
          <a:p>
            <a:pPr marL="417910" lvl="1" indent="-160735"/>
            <a:r>
              <a:rPr lang="en" sz="1200" dirty="0"/>
              <a:t>Preparation of a </a:t>
            </a:r>
            <a:r>
              <a:rPr lang="sl-SI" sz="1200" dirty="0" err="1"/>
              <a:t>research</a:t>
            </a:r>
            <a:r>
              <a:rPr lang="sl-SI" sz="1200" dirty="0"/>
              <a:t> data </a:t>
            </a:r>
            <a:r>
              <a:rPr lang="sl-SI" sz="1200" dirty="0" err="1"/>
              <a:t>managament</a:t>
            </a:r>
            <a:r>
              <a:rPr lang="sl-SI" sz="1200" dirty="0"/>
              <a:t> plan</a:t>
            </a:r>
            <a:r>
              <a:rPr lang="en" sz="1200" dirty="0"/>
              <a:t>, applications for the ethics commission and proposals for informed consent, proposals for declarations by data providers.</a:t>
            </a:r>
          </a:p>
          <a:p>
            <a:pPr marL="417910" lvl="1" indent="-160735"/>
            <a:r>
              <a:rPr lang="en" sz="1200" dirty="0"/>
              <a:t>Obtaining relevant statements and opinions.</a:t>
            </a:r>
            <a:endParaRPr lang="sl-SI" sz="1200" dirty="0"/>
          </a:p>
          <a:p>
            <a:pPr marL="417910" lvl="1" indent="-160735"/>
            <a:r>
              <a:rPr lang="sl-SI" sz="1200" dirty="0"/>
              <a:t>Data </a:t>
            </a:r>
            <a:r>
              <a:rPr lang="en" sz="1200" dirty="0"/>
              <a:t>collection</a:t>
            </a:r>
            <a:r>
              <a:rPr lang="sl-SI" sz="1200" dirty="0"/>
              <a:t> </a:t>
            </a:r>
            <a:r>
              <a:rPr lang="sl-SI" sz="1200" dirty="0" err="1"/>
              <a:t>and</a:t>
            </a:r>
            <a:r>
              <a:rPr lang="sl-SI" sz="1200" dirty="0"/>
              <a:t> </a:t>
            </a:r>
            <a:r>
              <a:rPr lang="en" sz="1200" dirty="0"/>
              <a:t>creation.</a:t>
            </a:r>
          </a:p>
          <a:p>
            <a:pPr marL="417910" lvl="1" indent="-160735"/>
            <a:r>
              <a:rPr lang="sl-SI" sz="1200" dirty="0"/>
              <a:t>Data </a:t>
            </a:r>
            <a:r>
              <a:rPr lang="en" sz="1200" dirty="0"/>
              <a:t>Processing and analysis.</a:t>
            </a:r>
          </a:p>
          <a:p>
            <a:pPr marL="417910" lvl="1" indent="-160735"/>
            <a:r>
              <a:rPr lang="en" sz="1200" dirty="0"/>
              <a:t>Preparation of files in appropriate formats.</a:t>
            </a:r>
            <a:endParaRPr lang="sl-SI" sz="1200" dirty="0"/>
          </a:p>
          <a:p>
            <a:pPr marL="417910" lvl="1" indent="-160735"/>
            <a:r>
              <a:rPr lang="en" sz="1200" dirty="0"/>
              <a:t>Preparation of documentation.</a:t>
            </a:r>
          </a:p>
          <a:p>
            <a:pPr marL="0" indent="0">
              <a:buNone/>
            </a:pPr>
            <a:r>
              <a:rPr lang="en" sz="1600" dirty="0"/>
              <a:t>Before a researcher applies for the publication of a research data</a:t>
            </a:r>
            <a:r>
              <a:rPr lang="sl-SI" sz="1600" dirty="0"/>
              <a:t>set</a:t>
            </a:r>
            <a:r>
              <a:rPr lang="en" sz="1600" dirty="0"/>
              <a:t> in the national open access infrastructure</a:t>
            </a:r>
            <a:r>
              <a:rPr lang="sl-SI" sz="1600" dirty="0"/>
              <a:t>,</a:t>
            </a:r>
            <a:r>
              <a:rPr lang="en" sz="1600" dirty="0"/>
              <a:t> he must ha</a:t>
            </a:r>
            <a:r>
              <a:rPr lang="sl-SI" sz="1600" dirty="0"/>
              <a:t>ve</a:t>
            </a:r>
            <a:r>
              <a:rPr lang="en" sz="1600" dirty="0"/>
              <a:t>:</a:t>
            </a:r>
          </a:p>
          <a:p>
            <a:pPr lvl="1"/>
            <a:r>
              <a:rPr lang="en" sz="1200" dirty="0"/>
              <a:t>a  </a:t>
            </a:r>
            <a:r>
              <a:rPr lang="sl-SI" sz="1200" dirty="0"/>
              <a:t>data </a:t>
            </a:r>
            <a:r>
              <a:rPr lang="sl-SI" sz="1200" dirty="0" err="1"/>
              <a:t>managament</a:t>
            </a:r>
            <a:r>
              <a:rPr lang="sl-SI" sz="1200" dirty="0"/>
              <a:t> plan </a:t>
            </a:r>
            <a:r>
              <a:rPr lang="en" sz="1200" dirty="0"/>
              <a:t>(if requested by the funder or the organization in which he is employed),</a:t>
            </a:r>
          </a:p>
          <a:p>
            <a:pPr lvl="1"/>
            <a:r>
              <a:rPr lang="en" sz="1200" dirty="0"/>
              <a:t>metadata about the research dataset,</a:t>
            </a:r>
          </a:p>
          <a:p>
            <a:pPr lvl="1"/>
            <a:r>
              <a:rPr lang="en" sz="1200" dirty="0"/>
              <a:t>documentation that is necessary for understanding and using the data,</a:t>
            </a:r>
            <a:endParaRPr lang="sl-SI" sz="1200" dirty="0"/>
          </a:p>
          <a:p>
            <a:pPr lvl="1"/>
            <a:r>
              <a:rPr lang="en" sz="1200" dirty="0"/>
              <a:t>data files in appropriate formats,</a:t>
            </a:r>
            <a:endParaRPr lang="sl-SI" sz="1200" dirty="0"/>
          </a:p>
          <a:p>
            <a:pPr lvl="1"/>
            <a:r>
              <a:rPr lang="sl-SI" sz="1200" dirty="0" err="1"/>
              <a:t>ethical</a:t>
            </a:r>
            <a:r>
              <a:rPr lang="sl-SI" sz="1200" dirty="0"/>
              <a:t> </a:t>
            </a:r>
            <a:r>
              <a:rPr lang="sl-SI" sz="1200" dirty="0" err="1"/>
              <a:t>approval</a:t>
            </a:r>
            <a:r>
              <a:rPr lang="sl-SI" sz="1200" dirty="0"/>
              <a:t> </a:t>
            </a:r>
            <a:r>
              <a:rPr lang="sl-SI" sz="1200" dirty="0" err="1"/>
              <a:t>if</a:t>
            </a:r>
            <a:r>
              <a:rPr lang="sl-SI" sz="1200" dirty="0"/>
              <a:t> </a:t>
            </a:r>
            <a:r>
              <a:rPr lang="en-US" sz="1200" dirty="0"/>
              <a:t> the research </a:t>
            </a:r>
            <a:r>
              <a:rPr lang="sl-SI" sz="1200" dirty="0" err="1"/>
              <a:t>study</a:t>
            </a:r>
            <a:r>
              <a:rPr lang="sl-SI" sz="1200" dirty="0"/>
              <a:t> </a:t>
            </a:r>
            <a:r>
              <a:rPr lang="en-US" sz="1200" dirty="0"/>
              <a:t>involves human</a:t>
            </a:r>
            <a:r>
              <a:rPr lang="sl-SI" sz="1200" dirty="0"/>
              <a:t>s,</a:t>
            </a:r>
            <a:r>
              <a:rPr lang="en-US" sz="1200" dirty="0"/>
              <a:t> animals or environmental data</a:t>
            </a:r>
            <a:r>
              <a:rPr lang="sl-SI" sz="1200" dirty="0"/>
              <a:t>,</a:t>
            </a:r>
            <a:endParaRPr lang="en" sz="1200" dirty="0"/>
          </a:p>
          <a:p>
            <a:pPr lvl="1"/>
            <a:r>
              <a:rPr lang="en" sz="1200" dirty="0"/>
              <a:t>statements of data providers and signed informed consents of research participants,</a:t>
            </a:r>
          </a:p>
          <a:p>
            <a:pPr lvl="1"/>
            <a:r>
              <a:rPr lang="en" sz="1200" dirty="0"/>
              <a:t>defined licenses for the use of research data,</a:t>
            </a:r>
          </a:p>
          <a:p>
            <a:pPr lvl="1"/>
            <a:r>
              <a:rPr lang="en" sz="1200" dirty="0"/>
              <a:t>the software</a:t>
            </a:r>
            <a:r>
              <a:rPr lang="sl-SI" sz="1200" dirty="0"/>
              <a:t>, </a:t>
            </a:r>
            <a:r>
              <a:rPr lang="sl-SI" sz="1200" dirty="0" err="1"/>
              <a:t>containers</a:t>
            </a:r>
            <a:r>
              <a:rPr lang="sl-SI" sz="1200" dirty="0"/>
              <a:t>, </a:t>
            </a:r>
            <a:r>
              <a:rPr lang="sl-SI" sz="1200" dirty="0" err="1"/>
              <a:t>workflows</a:t>
            </a:r>
            <a:r>
              <a:rPr lang="en" sz="1200" dirty="0"/>
              <a:t> that was used to generate or process the data, if he created it himself,</a:t>
            </a:r>
          </a:p>
          <a:p>
            <a:pPr lvl="1"/>
            <a:r>
              <a:rPr lang="en" sz="1200" dirty="0"/>
              <a:t>research notes and other research results, if any.</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3300155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 dirty="0">
                <a:latin typeface="+mn-lt"/>
                <a:ea typeface="+mn-ea"/>
                <a:cs typeface="+mn-cs"/>
              </a:rPr>
              <a:t>Publication phase</a:t>
            </a:r>
            <a:endParaRPr lang="en-US" dirty="0">
              <a:latin typeface="+mn-lt"/>
              <a:ea typeface="+mn-ea"/>
              <a:cs typeface="+mn-cs"/>
            </a:endParaRPr>
          </a:p>
        </p:txBody>
      </p:sp>
      <p:sp>
        <p:nvSpPr>
          <p:cNvPr id="3" name="Označba mesta vsebine 2"/>
          <p:cNvSpPr>
            <a:spLocks noGrp="1"/>
          </p:cNvSpPr>
          <p:nvPr>
            <p:ph idx="1"/>
          </p:nvPr>
        </p:nvSpPr>
        <p:spPr/>
        <p:txBody>
          <a:bodyPr>
            <a:noAutofit/>
          </a:bodyPr>
          <a:lstStyle/>
          <a:p>
            <a:pPr marL="160735" indent="-160735"/>
            <a:r>
              <a:rPr lang="en" sz="1600" dirty="0"/>
              <a:t>The researcher inserts the </a:t>
            </a:r>
            <a:r>
              <a:rPr lang="sl-SI" sz="1600" dirty="0" err="1"/>
              <a:t>research</a:t>
            </a:r>
            <a:r>
              <a:rPr lang="sl-SI" sz="1600" dirty="0"/>
              <a:t> </a:t>
            </a:r>
            <a:r>
              <a:rPr lang="en" sz="1600" dirty="0"/>
              <a:t>data set and other research results into the repository</a:t>
            </a:r>
            <a:r>
              <a:rPr lang="sl-SI" sz="1600" dirty="0"/>
              <a:t> </a:t>
            </a:r>
            <a:r>
              <a:rPr lang="sl-SI" sz="1600" dirty="0" err="1"/>
              <a:t>or</a:t>
            </a:r>
            <a:r>
              <a:rPr lang="sl-SI" sz="1600" dirty="0"/>
              <a:t> data </a:t>
            </a:r>
            <a:r>
              <a:rPr lang="sl-SI" sz="1600" dirty="0" err="1"/>
              <a:t>archive</a:t>
            </a:r>
            <a:r>
              <a:rPr lang="en" sz="1600" dirty="0"/>
              <a:t> himself or his librarian inserts them .</a:t>
            </a:r>
          </a:p>
          <a:p>
            <a:pPr marL="160735" indent="-160735"/>
            <a:r>
              <a:rPr lang="en" sz="1600" dirty="0"/>
              <a:t>The librarian checks the adequacy of the metadata and whether the appropriate documentation is available.</a:t>
            </a:r>
          </a:p>
          <a:p>
            <a:pPr marL="160735" indent="-160735"/>
            <a:r>
              <a:rPr lang="en" sz="1600" dirty="0"/>
              <a:t>The librarian informs the appropriate authority within the institution, which is in charge of checking the appropriateness of data publication and other research results, that the data set and other research results have been uploaded. They are accessible in closed access and are only available via a link that requires a password provided by the librarian.</a:t>
            </a:r>
          </a:p>
          <a:p>
            <a:pPr marL="160735" indent="-160735"/>
            <a:r>
              <a:rPr lang="en" sz="1600" dirty="0"/>
              <a:t>The appropriate body within the institution, which is in charge of checking the adequacy of the data publication, checks the adequacy of the content of the data set and other research results. If the content is appropriate, inform the librarian that the data set and other research results can be published.</a:t>
            </a:r>
            <a:endParaRPr lang="sl-SI" sz="1600" dirty="0"/>
          </a:p>
          <a:p>
            <a:pPr marL="160735" indent="-160735"/>
            <a:r>
              <a:rPr lang="en" sz="1600" dirty="0"/>
              <a:t>The librarian, after a positive response from the body within the institution, which is in charge of checking the appropriateness of data publication, publishes the data set and other research results in </a:t>
            </a:r>
            <a:r>
              <a:rPr lang="en" sz="1600" dirty="0" err="1"/>
              <a:t>the repository </a:t>
            </a:r>
            <a:r>
              <a:rPr lang="en" sz="1600" dirty="0"/>
              <a:t>and performs cataloging in COBISS.</a:t>
            </a:r>
          </a:p>
          <a:p>
            <a:pPr marL="160735" indent="-160735"/>
            <a:r>
              <a:rPr lang="sl-SI" sz="1600" dirty="0"/>
              <a:t>Central </a:t>
            </a:r>
            <a:r>
              <a:rPr lang="sl-SI" sz="1600" dirty="0" err="1"/>
              <a:t>specialised</a:t>
            </a:r>
            <a:r>
              <a:rPr lang="sl-SI" sz="1600" dirty="0"/>
              <a:t> </a:t>
            </a:r>
            <a:r>
              <a:rPr lang="sl-SI" sz="1600" dirty="0" err="1"/>
              <a:t>information</a:t>
            </a:r>
            <a:r>
              <a:rPr lang="sl-SI" sz="1600" dirty="0"/>
              <a:t> centre</a:t>
            </a:r>
            <a:r>
              <a:rPr lang="en" sz="1600" dirty="0"/>
              <a:t> of the scientific field</a:t>
            </a:r>
            <a:r>
              <a:rPr lang="sl-SI" sz="1600" dirty="0"/>
              <a:t>, </a:t>
            </a:r>
            <a:r>
              <a:rPr lang="sl-SI" sz="1600" dirty="0" err="1"/>
              <a:t>established</a:t>
            </a:r>
            <a:r>
              <a:rPr lang="sl-SI" sz="1600" dirty="0"/>
              <a:t> </a:t>
            </a:r>
            <a:r>
              <a:rPr lang="sl-SI" sz="1600" dirty="0" err="1"/>
              <a:t>by</a:t>
            </a:r>
            <a:r>
              <a:rPr lang="sl-SI" sz="1600" dirty="0"/>
              <a:t> </a:t>
            </a:r>
            <a:r>
              <a:rPr lang="sl-SI" sz="1600" dirty="0" err="1"/>
              <a:t>Slovenian</a:t>
            </a:r>
            <a:r>
              <a:rPr lang="sl-SI" sz="1600" dirty="0"/>
              <a:t> </a:t>
            </a:r>
            <a:r>
              <a:rPr lang="sl-SI" sz="1600" dirty="0" err="1"/>
              <a:t>research</a:t>
            </a:r>
            <a:r>
              <a:rPr lang="sl-SI" sz="1600" dirty="0"/>
              <a:t> </a:t>
            </a:r>
            <a:r>
              <a:rPr lang="sl-SI" sz="1600" dirty="0" err="1"/>
              <a:t>and</a:t>
            </a:r>
            <a:r>
              <a:rPr lang="sl-SI" sz="1600" dirty="0"/>
              <a:t> </a:t>
            </a:r>
            <a:r>
              <a:rPr lang="sl-SI" sz="1600" dirty="0" err="1"/>
              <a:t>inovation</a:t>
            </a:r>
            <a:r>
              <a:rPr lang="sl-SI" sz="1600" dirty="0"/>
              <a:t> </a:t>
            </a:r>
            <a:r>
              <a:rPr lang="sl-SI" sz="1600" dirty="0" err="1"/>
              <a:t>agency</a:t>
            </a:r>
            <a:r>
              <a:rPr lang="en" sz="1600" dirty="0"/>
              <a:t> checks the adequacy of the typology, metadata and documentation o</a:t>
            </a:r>
            <a:r>
              <a:rPr lang="sl-SI" sz="1600" dirty="0"/>
              <a:t>f</a:t>
            </a:r>
            <a:r>
              <a:rPr lang="en" sz="1600" dirty="0"/>
              <a:t> the </a:t>
            </a:r>
            <a:r>
              <a:rPr lang="sl-SI" sz="1600" dirty="0" err="1"/>
              <a:t>research</a:t>
            </a:r>
            <a:r>
              <a:rPr lang="sl-SI" sz="1600" dirty="0"/>
              <a:t> </a:t>
            </a:r>
            <a:r>
              <a:rPr lang="en" sz="1600" dirty="0"/>
              <a:t>data set and other research results.</a:t>
            </a:r>
            <a:endParaRPr lang="en-US" sz="1600"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561359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a:latin typeface="+mn-lt"/>
                <a:ea typeface="+mn-ea"/>
                <a:cs typeface="+mn-cs"/>
              </a:rPr>
              <a:t>Digital</a:t>
            </a:r>
            <a:r>
              <a:rPr lang="sl-SI" dirty="0">
                <a:latin typeface="+mn-lt"/>
                <a:ea typeface="+mn-ea"/>
                <a:cs typeface="+mn-cs"/>
              </a:rPr>
              <a:t> </a:t>
            </a:r>
            <a:r>
              <a:rPr lang="sl-SI" dirty="0" err="1">
                <a:latin typeface="+mn-lt"/>
                <a:ea typeface="+mn-ea"/>
                <a:cs typeface="+mn-cs"/>
              </a:rPr>
              <a:t>preservation</a:t>
            </a:r>
            <a:r>
              <a:rPr lang="sl-SI" dirty="0">
                <a:latin typeface="+mn-lt"/>
                <a:ea typeface="+mn-ea"/>
                <a:cs typeface="+mn-cs"/>
              </a:rPr>
              <a:t> </a:t>
            </a:r>
            <a:r>
              <a:rPr lang="en" dirty="0">
                <a:latin typeface="+mn-lt"/>
                <a:ea typeface="+mn-ea"/>
                <a:cs typeface="+mn-cs"/>
              </a:rPr>
              <a:t>phase</a:t>
            </a:r>
            <a:endParaRPr lang="en-US" dirty="0">
              <a:latin typeface="+mn-lt"/>
              <a:ea typeface="+mn-ea"/>
              <a:cs typeface="+mn-cs"/>
            </a:endParaRPr>
          </a:p>
        </p:txBody>
      </p:sp>
      <p:sp>
        <p:nvSpPr>
          <p:cNvPr id="3" name="Označba mesta vsebine 2"/>
          <p:cNvSpPr>
            <a:spLocks noGrp="1"/>
          </p:cNvSpPr>
          <p:nvPr>
            <p:ph idx="1"/>
          </p:nvPr>
        </p:nvSpPr>
        <p:spPr/>
        <p:txBody>
          <a:bodyPr/>
          <a:lstStyle/>
          <a:p>
            <a:r>
              <a:rPr lang="en" dirty="0"/>
              <a:t>Data can be stored in different formats and in several versions. </a:t>
            </a:r>
            <a:r>
              <a:rPr lang="sl-SI" dirty="0" err="1" smtClean="0"/>
              <a:t>For</a:t>
            </a:r>
            <a:r>
              <a:rPr lang="sl-SI" dirty="0" smtClean="0"/>
              <a:t> </a:t>
            </a:r>
            <a:r>
              <a:rPr lang="sl-SI" dirty="0" err="1" smtClean="0"/>
              <a:t>digital</a:t>
            </a:r>
            <a:r>
              <a:rPr lang="sl-SI" dirty="0" smtClean="0"/>
              <a:t> </a:t>
            </a:r>
            <a:r>
              <a:rPr lang="sl-SI" dirty="0" err="1" smtClean="0"/>
              <a:t>preservation</a:t>
            </a:r>
            <a:r>
              <a:rPr lang="sl-SI" dirty="0" smtClean="0"/>
              <a:t> </a:t>
            </a:r>
            <a:r>
              <a:rPr lang="sl-SI" dirty="0" err="1" smtClean="0"/>
              <a:t>of</a:t>
            </a:r>
            <a:r>
              <a:rPr lang="sl-SI" dirty="0" smtClean="0"/>
              <a:t> </a:t>
            </a:r>
            <a:r>
              <a:rPr lang="sl-SI" dirty="0" err="1" smtClean="0"/>
              <a:t>research</a:t>
            </a:r>
            <a:r>
              <a:rPr lang="sl-SI" dirty="0" smtClean="0"/>
              <a:t> data</a:t>
            </a:r>
            <a:r>
              <a:rPr lang="en" dirty="0" smtClean="0"/>
              <a:t>, </a:t>
            </a:r>
            <a:r>
              <a:rPr lang="en" dirty="0"/>
              <a:t>we must ensure </a:t>
            </a:r>
            <a:r>
              <a:rPr lang="en" dirty="0" smtClean="0"/>
              <a:t>the independence </a:t>
            </a:r>
            <a:r>
              <a:rPr lang="en" dirty="0"/>
              <a:t>of the data from the technology. We will establish processes for </a:t>
            </a:r>
            <a:r>
              <a:rPr lang="sl-SI" dirty="0" err="1" smtClean="0"/>
              <a:t>digital</a:t>
            </a:r>
            <a:r>
              <a:rPr lang="sl-SI" dirty="0" smtClean="0"/>
              <a:t> </a:t>
            </a:r>
            <a:r>
              <a:rPr lang="sl-SI" dirty="0" err="1" smtClean="0"/>
              <a:t>preservation</a:t>
            </a:r>
            <a:r>
              <a:rPr lang="sl-SI" dirty="0" smtClean="0"/>
              <a:t> </a:t>
            </a:r>
            <a:r>
              <a:rPr lang="en" dirty="0" smtClean="0"/>
              <a:t>according </a:t>
            </a:r>
            <a:r>
              <a:rPr lang="en" dirty="0"/>
              <a:t>to the OAIS reference model ( </a:t>
            </a:r>
            <a:r>
              <a:rPr lang="en" dirty="0">
                <a:hlinkClick r:id="rId2"/>
              </a:rPr>
              <a:t>ISO 14721 </a:t>
            </a:r>
            <a:r>
              <a:rPr lang="en" dirty="0"/>
              <a:t>) using metadata according to </a:t>
            </a:r>
            <a:r>
              <a:rPr lang="en" dirty="0">
                <a:hlinkClick r:id="rId3"/>
              </a:rPr>
              <a:t>the PREMIS </a:t>
            </a:r>
            <a:r>
              <a:rPr lang="en" dirty="0"/>
              <a:t>meta data standard.</a:t>
            </a:r>
            <a:endParaRPr lang="en-US" dirty="0"/>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429" y="515798"/>
            <a:ext cx="1859972" cy="613791"/>
          </a:xfrm>
          <a:prstGeom prst="rect">
            <a:avLst/>
          </a:prstGeom>
        </p:spPr>
      </p:pic>
    </p:spTree>
    <p:extLst>
      <p:ext uri="{BB962C8B-B14F-4D97-AF65-F5344CB8AC3E}">
        <p14:creationId xmlns:p14="http://schemas.microsoft.com/office/powerpoint/2010/main" val="26393321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smtClean="0"/>
              <a:t> </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p:txBody>
          <a:bodyPr>
            <a:normAutofit/>
          </a:bodyPr>
          <a:lstStyle/>
          <a:p>
            <a:pPr marL="0" indent="0">
              <a:buNone/>
            </a:pPr>
            <a:r>
              <a:rPr lang="sl-SI" sz="28700" dirty="0" smtClean="0"/>
              <a:t>     </a:t>
            </a:r>
            <a:r>
              <a:rPr lang="sl-SI" sz="28700" dirty="0" smtClean="0">
                <a:solidFill>
                  <a:schemeClr val="accent1"/>
                </a:solidFill>
              </a:rPr>
              <a:t>?</a:t>
            </a:r>
            <a:endParaRPr lang="tr-TR" sz="28700" dirty="0">
              <a:solidFill>
                <a:schemeClr val="accent1"/>
              </a:solidFill>
            </a:endParaRPr>
          </a:p>
        </p:txBody>
      </p:sp>
    </p:spTree>
    <p:extLst>
      <p:ext uri="{BB962C8B-B14F-4D97-AF65-F5344CB8AC3E}">
        <p14:creationId xmlns:p14="http://schemas.microsoft.com/office/powerpoint/2010/main" val="337087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a:t>Open Data </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199" y="1825624"/>
            <a:ext cx="11017827" cy="4938857"/>
          </a:xfrm>
        </p:spPr>
        <p:txBody>
          <a:bodyPr>
            <a:normAutofit fontScale="77500" lnSpcReduction="20000"/>
          </a:bodyPr>
          <a:lstStyle/>
          <a:p>
            <a:pPr marL="0" indent="0">
              <a:buNone/>
            </a:pPr>
            <a:r>
              <a:rPr lang="en-US" i="1" dirty="0"/>
              <a:t>A piece of data or content is open if </a:t>
            </a:r>
            <a:r>
              <a:rPr lang="en-US" b="1" i="1" dirty="0"/>
              <a:t>anyone </a:t>
            </a:r>
            <a:r>
              <a:rPr lang="en-US" i="1" dirty="0"/>
              <a:t>is </a:t>
            </a:r>
            <a:r>
              <a:rPr lang="en-US" b="1" i="1" dirty="0"/>
              <a:t>free to use, reuse, and redistribute </a:t>
            </a:r>
            <a:r>
              <a:rPr lang="en-US" i="1" dirty="0"/>
              <a:t>it — subject only, at most, to the requirement to attribute and/or share-alike” -- opendefinition.org </a:t>
            </a:r>
            <a:endParaRPr lang="en-US" dirty="0"/>
          </a:p>
          <a:p>
            <a:pPr marL="0" indent="0">
              <a:buNone/>
            </a:pPr>
            <a:endParaRPr lang="sl-SI" dirty="0"/>
          </a:p>
          <a:p>
            <a:pPr marL="0" indent="0">
              <a:buNone/>
            </a:pPr>
            <a:r>
              <a:rPr lang="en-US" dirty="0"/>
              <a:t>This means, according to the Open Knowledge Foundation: </a:t>
            </a:r>
          </a:p>
          <a:p>
            <a:r>
              <a:rPr lang="en-US" b="1" dirty="0"/>
              <a:t>Availability and Access</a:t>
            </a:r>
            <a:r>
              <a:rPr lang="en-US" dirty="0"/>
              <a:t>: the data must be available as a whole and at no more than a reasonable reproduction cost, preferably by downloading over the internet. The data must also be available in a convenient and modifiable form. </a:t>
            </a:r>
          </a:p>
          <a:p>
            <a:r>
              <a:rPr lang="en-US" b="1" dirty="0"/>
              <a:t>Reuse and Redistribution</a:t>
            </a:r>
            <a:r>
              <a:rPr lang="en-US" dirty="0"/>
              <a:t>: the data must be provided under terms that permit reuse and redistribution including the intermixing with other datasets. </a:t>
            </a:r>
          </a:p>
          <a:p>
            <a:r>
              <a:rPr lang="en-US" b="1" dirty="0"/>
              <a:t>Universal Participation</a:t>
            </a:r>
            <a:r>
              <a:rPr lang="en-US" dirty="0"/>
              <a:t>: everyone must be able to use, reuse and redistribute - there should be no discrimination against fields of </a:t>
            </a:r>
            <a:r>
              <a:rPr lang="en-US" dirty="0" err="1"/>
              <a:t>endeavour</a:t>
            </a:r>
            <a:r>
              <a:rPr lang="en-US" dirty="0"/>
              <a:t> or against persons or groups. For example, ‘non-commercial’ restrictions that would prevent ‘commercial’ use, or restrictions of use for certain purposes (e.g. only in education), are not allowed </a:t>
            </a:r>
            <a:endParaRPr lang="sl-SI" dirty="0"/>
          </a:p>
          <a:p>
            <a:endParaRPr lang="sl-SI" dirty="0"/>
          </a:p>
          <a:p>
            <a:pPr marL="0" indent="0">
              <a:buNone/>
            </a:pPr>
            <a:r>
              <a:rPr lang="sl-SI" dirty="0" smtClean="0"/>
              <a:t>Open </a:t>
            </a:r>
            <a:r>
              <a:rPr lang="sl-SI" dirty="0" err="1"/>
              <a:t>knowledge</a:t>
            </a:r>
            <a:r>
              <a:rPr lang="sl-SI" dirty="0"/>
              <a:t> </a:t>
            </a:r>
            <a:r>
              <a:rPr lang="sl-SI" dirty="0" err="1"/>
              <a:t>fundation</a:t>
            </a:r>
            <a:r>
              <a:rPr lang="sl-SI" dirty="0"/>
              <a:t>: </a:t>
            </a:r>
            <a:r>
              <a:rPr lang="sl-SI" dirty="0" err="1"/>
              <a:t>What</a:t>
            </a:r>
            <a:r>
              <a:rPr lang="sl-SI" dirty="0"/>
              <a:t> is open? </a:t>
            </a:r>
            <a:r>
              <a:rPr lang="sl-SI" dirty="0">
                <a:hlinkClick r:id="rId3"/>
              </a:rPr>
              <a:t>https://okfn.org/en/library/what-is-open/</a:t>
            </a:r>
            <a:r>
              <a:rPr lang="sl-SI" dirty="0"/>
              <a:t> </a:t>
            </a:r>
            <a:endParaRPr lang="en-US" dirty="0"/>
          </a:p>
          <a:p>
            <a:endParaRPr lang="sl-SI" dirty="0"/>
          </a:p>
          <a:p>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Tree>
    <p:extLst>
      <p:ext uri="{BB962C8B-B14F-4D97-AF65-F5344CB8AC3E}">
        <p14:creationId xmlns:p14="http://schemas.microsoft.com/office/powerpoint/2010/main" val="2413743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p:txBody>
          <a:bodyPr/>
          <a:lstStyle/>
          <a:p>
            <a:r>
              <a:rPr lang="sl-SI" dirty="0" err="1"/>
              <a:t>Research</a:t>
            </a:r>
            <a:r>
              <a:rPr lang="sl-SI" dirty="0"/>
              <a:t> Data</a:t>
            </a:r>
            <a:endParaRPr lang="tr-TR" dirty="0"/>
          </a:p>
        </p:txBody>
      </p:sp>
      <p:sp>
        <p:nvSpPr>
          <p:cNvPr id="3" name="İçerik Yer Tutucusu 2">
            <a:extLst>
              <a:ext uri="{FF2B5EF4-FFF2-40B4-BE49-F238E27FC236}">
                <a16:creationId xmlns:a16="http://schemas.microsoft.com/office/drawing/2014/main" xmlns="" id="{F6329C70-BD6C-44A0-9E6B-484DE46321B6}"/>
              </a:ext>
            </a:extLst>
          </p:cNvPr>
          <p:cNvSpPr>
            <a:spLocks noGrp="1"/>
          </p:cNvSpPr>
          <p:nvPr>
            <p:ph idx="1"/>
          </p:nvPr>
        </p:nvSpPr>
        <p:spPr>
          <a:xfrm>
            <a:off x="838199" y="1825624"/>
            <a:ext cx="5521037" cy="4938857"/>
          </a:xfrm>
        </p:spPr>
        <p:txBody>
          <a:bodyPr>
            <a:normAutofit fontScale="77500" lnSpcReduction="20000"/>
          </a:bodyPr>
          <a:lstStyle/>
          <a:p>
            <a:pPr marL="0" indent="0">
              <a:buNone/>
            </a:pPr>
            <a:r>
              <a:rPr lang="sl-SI" dirty="0" err="1" smtClean="0"/>
              <a:t>Types</a:t>
            </a:r>
            <a:r>
              <a:rPr lang="sl-SI" dirty="0" smtClean="0"/>
              <a:t> </a:t>
            </a:r>
            <a:r>
              <a:rPr lang="sl-SI" dirty="0" err="1" smtClean="0"/>
              <a:t>of</a:t>
            </a:r>
            <a:r>
              <a:rPr lang="sl-SI" dirty="0" smtClean="0"/>
              <a:t> data:</a:t>
            </a:r>
          </a:p>
          <a:p>
            <a:pPr marL="0" indent="0">
              <a:buNone/>
            </a:pPr>
            <a:endParaRPr lang="sl-SI" dirty="0" smtClean="0"/>
          </a:p>
          <a:p>
            <a:r>
              <a:rPr lang="sl-SI" dirty="0" err="1" smtClean="0"/>
              <a:t>Raw</a:t>
            </a:r>
            <a:r>
              <a:rPr lang="sl-SI" dirty="0" smtClean="0"/>
              <a:t> </a:t>
            </a:r>
            <a:r>
              <a:rPr lang="sl-SI" dirty="0"/>
              <a:t>/ </a:t>
            </a:r>
            <a:r>
              <a:rPr lang="sl-SI" dirty="0" err="1"/>
              <a:t>Cleaned</a:t>
            </a:r>
            <a:r>
              <a:rPr lang="sl-SI" dirty="0"/>
              <a:t> </a:t>
            </a:r>
            <a:r>
              <a:rPr lang="sl-SI" dirty="0" err="1"/>
              <a:t>or</a:t>
            </a:r>
            <a:r>
              <a:rPr lang="sl-SI" dirty="0"/>
              <a:t> </a:t>
            </a:r>
            <a:r>
              <a:rPr lang="sl-SI" dirty="0" err="1" smtClean="0"/>
              <a:t>Filtered</a:t>
            </a:r>
            <a:endParaRPr lang="sl-SI" dirty="0"/>
          </a:p>
          <a:p>
            <a:r>
              <a:rPr lang="sl-SI" dirty="0" err="1"/>
              <a:t>Field</a:t>
            </a:r>
            <a:r>
              <a:rPr lang="sl-SI" dirty="0"/>
              <a:t> data </a:t>
            </a:r>
          </a:p>
          <a:p>
            <a:r>
              <a:rPr lang="en-GB" dirty="0"/>
              <a:t>Experimental data</a:t>
            </a:r>
            <a:endParaRPr lang="sl-SI" dirty="0"/>
          </a:p>
          <a:p>
            <a:r>
              <a:rPr lang="sl-SI" dirty="0" err="1"/>
              <a:t>Derived</a:t>
            </a:r>
            <a:r>
              <a:rPr lang="sl-SI" dirty="0"/>
              <a:t> data</a:t>
            </a:r>
          </a:p>
          <a:p>
            <a:r>
              <a:rPr lang="sl-SI" dirty="0" err="1"/>
              <a:t>Qualitative</a:t>
            </a:r>
            <a:r>
              <a:rPr lang="sl-SI" dirty="0"/>
              <a:t> / </a:t>
            </a:r>
            <a:r>
              <a:rPr lang="sl-SI" dirty="0" err="1" smtClean="0"/>
              <a:t>Quantitaive</a:t>
            </a:r>
            <a:endParaRPr lang="sl-SI" dirty="0"/>
          </a:p>
          <a:p>
            <a:r>
              <a:rPr lang="sl-SI" dirty="0" err="1"/>
              <a:t>Structured</a:t>
            </a:r>
            <a:r>
              <a:rPr lang="sl-SI" dirty="0"/>
              <a:t> / </a:t>
            </a:r>
            <a:r>
              <a:rPr lang="sl-SI" dirty="0" err="1"/>
              <a:t>Semi-structured</a:t>
            </a:r>
            <a:r>
              <a:rPr lang="sl-SI" dirty="0"/>
              <a:t>/ </a:t>
            </a:r>
            <a:r>
              <a:rPr lang="sl-SI" dirty="0" err="1"/>
              <a:t>Unstructured</a:t>
            </a:r>
            <a:endParaRPr lang="sl-SI" dirty="0"/>
          </a:p>
          <a:p>
            <a:r>
              <a:rPr lang="sl-SI" dirty="0" err="1"/>
              <a:t>Tabular</a:t>
            </a:r>
            <a:r>
              <a:rPr lang="sl-SI" dirty="0"/>
              <a:t>/ </a:t>
            </a:r>
            <a:r>
              <a:rPr lang="sl-SI" dirty="0" err="1"/>
              <a:t>Hierarhical</a:t>
            </a:r>
            <a:r>
              <a:rPr lang="sl-SI" dirty="0"/>
              <a:t> / </a:t>
            </a:r>
            <a:r>
              <a:rPr lang="sl-SI" dirty="0" err="1" smtClean="0"/>
              <a:t>Graphs</a:t>
            </a:r>
            <a:endParaRPr lang="sl-SI" dirty="0"/>
          </a:p>
          <a:p>
            <a:r>
              <a:rPr lang="sl-SI" dirty="0"/>
              <a:t>Open </a:t>
            </a:r>
            <a:r>
              <a:rPr lang="sl-SI" dirty="0" err="1"/>
              <a:t>access</a:t>
            </a:r>
            <a:r>
              <a:rPr lang="sl-SI" dirty="0"/>
              <a:t> / </a:t>
            </a:r>
            <a:r>
              <a:rPr lang="sl-SI" dirty="0" err="1"/>
              <a:t>Restricted</a:t>
            </a:r>
            <a:r>
              <a:rPr lang="sl-SI" dirty="0"/>
              <a:t> </a:t>
            </a:r>
            <a:r>
              <a:rPr lang="sl-SI" dirty="0" err="1"/>
              <a:t>access</a:t>
            </a:r>
            <a:endParaRPr lang="sl-SI" dirty="0"/>
          </a:p>
          <a:p>
            <a:r>
              <a:rPr lang="sl-SI" dirty="0" err="1"/>
              <a:t>Linked</a:t>
            </a:r>
            <a:r>
              <a:rPr lang="sl-SI" dirty="0"/>
              <a:t> data</a:t>
            </a:r>
          </a:p>
          <a:p>
            <a:r>
              <a:rPr lang="sl-SI" dirty="0" err="1"/>
              <a:t>Metadata</a:t>
            </a:r>
            <a:endParaRPr lang="sl-SI" dirty="0"/>
          </a:p>
          <a:p>
            <a:r>
              <a:rPr lang="sl-SI" dirty="0"/>
              <a:t>Big data</a:t>
            </a:r>
            <a:endParaRPr lang="en-GB" dirty="0"/>
          </a:p>
          <a:p>
            <a:endParaRPr lang="sl-SI" dirty="0"/>
          </a:p>
          <a:p>
            <a:endParaRPr lang="sl-SI" dirty="0"/>
          </a:p>
        </p:txBody>
      </p:sp>
      <p:sp>
        <p:nvSpPr>
          <p:cNvPr id="4" name="AutoShape 2" descr="About CC Licenses - Creative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7" name="PoljeZBesedilom 6"/>
          <p:cNvSpPr txBox="1"/>
          <p:nvPr/>
        </p:nvSpPr>
        <p:spPr>
          <a:xfrm>
            <a:off x="6359236" y="1690688"/>
            <a:ext cx="1932709" cy="5293757"/>
          </a:xfrm>
          <a:prstGeom prst="rect">
            <a:avLst/>
          </a:prstGeom>
          <a:noFill/>
        </p:spPr>
        <p:txBody>
          <a:bodyPr wrap="square" rtlCol="0">
            <a:spAutoFit/>
          </a:bodyPr>
          <a:lstStyle/>
          <a:p>
            <a:r>
              <a:rPr lang="sl-SI" sz="2000" dirty="0"/>
              <a:t>Data </a:t>
            </a:r>
            <a:r>
              <a:rPr lang="sl-SI" sz="2000" dirty="0" err="1" smtClean="0"/>
              <a:t>sources</a:t>
            </a:r>
            <a:r>
              <a:rPr lang="sl-SI" sz="2000" dirty="0" smtClean="0"/>
              <a:t>:</a:t>
            </a:r>
          </a:p>
          <a:p>
            <a:endParaRPr lang="sl-SI" sz="2000" dirty="0"/>
          </a:p>
          <a:p>
            <a:pPr marL="285750" indent="-285750">
              <a:buFont typeface="Arial" panose="020B0604020202020204" pitchFamily="34" charset="0"/>
              <a:buChar char="•"/>
            </a:pPr>
            <a:r>
              <a:rPr lang="en" sz="2000" dirty="0"/>
              <a:t>Devices</a:t>
            </a:r>
          </a:p>
          <a:p>
            <a:pPr marL="285750" indent="-285750">
              <a:buFont typeface="Arial" panose="020B0604020202020204" pitchFamily="34" charset="0"/>
              <a:buChar char="•"/>
            </a:pPr>
            <a:r>
              <a:rPr lang="en" sz="2000" dirty="0"/>
              <a:t>Instruments</a:t>
            </a:r>
          </a:p>
          <a:p>
            <a:pPr marL="285750" indent="-285750">
              <a:buFont typeface="Arial" panose="020B0604020202020204" pitchFamily="34" charset="0"/>
              <a:buChar char="•"/>
            </a:pPr>
            <a:r>
              <a:rPr lang="en" sz="2000" dirty="0"/>
              <a:t>Sensors</a:t>
            </a:r>
          </a:p>
          <a:p>
            <a:pPr marL="285750" indent="-285750">
              <a:buFont typeface="Arial" panose="020B0604020202020204" pitchFamily="34" charset="0"/>
              <a:buChar char="•"/>
            </a:pPr>
            <a:r>
              <a:rPr lang="en" sz="2000" dirty="0"/>
              <a:t>Software</a:t>
            </a:r>
          </a:p>
          <a:p>
            <a:pPr marL="285750" indent="-285750">
              <a:buFont typeface="Arial" panose="020B0604020202020204" pitchFamily="34" charset="0"/>
              <a:buChar char="•"/>
            </a:pPr>
            <a:r>
              <a:rPr lang="en" sz="2000" dirty="0"/>
              <a:t>People</a:t>
            </a:r>
          </a:p>
          <a:p>
            <a:pPr marL="285750" indent="-285750">
              <a:buFont typeface="Arial" panose="020B0604020202020204" pitchFamily="34" charset="0"/>
              <a:buChar char="•"/>
            </a:pPr>
            <a:endParaRPr lang="en" sz="2000" dirty="0"/>
          </a:p>
          <a:p>
            <a:pPr marL="285750" indent="-285750">
              <a:buFont typeface="Arial" panose="020B0604020202020204" pitchFamily="34" charset="0"/>
              <a:buChar char="•"/>
            </a:pPr>
            <a:r>
              <a:rPr lang="en" sz="2000" dirty="0"/>
              <a:t>Observations</a:t>
            </a:r>
          </a:p>
          <a:p>
            <a:pPr marL="285750" indent="-285750">
              <a:buFont typeface="Arial" panose="020B0604020202020204" pitchFamily="34" charset="0"/>
              <a:buChar char="•"/>
            </a:pPr>
            <a:r>
              <a:rPr lang="en" sz="2000" dirty="0"/>
              <a:t>Experiments</a:t>
            </a:r>
          </a:p>
          <a:p>
            <a:pPr marL="285750" indent="-285750">
              <a:buFont typeface="Arial" panose="020B0604020202020204" pitchFamily="34" charset="0"/>
              <a:buChar char="•"/>
            </a:pPr>
            <a:r>
              <a:rPr lang="en" sz="2000" dirty="0"/>
              <a:t>Simultations</a:t>
            </a:r>
          </a:p>
          <a:p>
            <a:pPr marL="285750" indent="-285750">
              <a:buFont typeface="Arial" panose="020B0604020202020204" pitchFamily="34" charset="0"/>
              <a:buChar char="•"/>
            </a:pPr>
            <a:r>
              <a:rPr lang="en" sz="2000" dirty="0"/>
              <a:t>Emulations</a:t>
            </a:r>
          </a:p>
          <a:p>
            <a:pPr marL="285750" indent="-285750">
              <a:buFont typeface="Arial" panose="020B0604020202020204" pitchFamily="34" charset="0"/>
              <a:buChar char="•"/>
            </a:pPr>
            <a:r>
              <a:rPr lang="en" sz="2000" dirty="0"/>
              <a:t>Surveys</a:t>
            </a:r>
          </a:p>
          <a:p>
            <a:pPr marL="285750" indent="-285750">
              <a:buFont typeface="Arial" panose="020B0604020202020204" pitchFamily="34" charset="0"/>
              <a:buChar char="•"/>
            </a:pPr>
            <a:r>
              <a:rPr lang="en" sz="2000" dirty="0"/>
              <a:t>Interviews</a:t>
            </a:r>
          </a:p>
          <a:p>
            <a:pPr marL="285750" indent="-285750">
              <a:buFont typeface="Arial" panose="020B0604020202020204" pitchFamily="34" charset="0"/>
              <a:buChar char="•"/>
            </a:pPr>
            <a:r>
              <a:rPr lang="en" sz="2000" dirty="0"/>
              <a:t>Text analysis</a:t>
            </a:r>
          </a:p>
          <a:p>
            <a:pPr marL="285750" indent="-285750">
              <a:buFont typeface="Arial" panose="020B0604020202020204" pitchFamily="34" charset="0"/>
              <a:buChar char="•"/>
            </a:pPr>
            <a:r>
              <a:rPr lang="en" sz="2000" dirty="0"/>
              <a:t>Text mining</a:t>
            </a:r>
          </a:p>
          <a:p>
            <a:endParaRPr lang="sl-SI" dirty="0"/>
          </a:p>
        </p:txBody>
      </p:sp>
      <p:sp>
        <p:nvSpPr>
          <p:cNvPr id="8" name="PoljeZBesedilom 7"/>
          <p:cNvSpPr txBox="1"/>
          <p:nvPr/>
        </p:nvSpPr>
        <p:spPr>
          <a:xfrm>
            <a:off x="8956964" y="1825624"/>
            <a:ext cx="2923308" cy="4524315"/>
          </a:xfrm>
          <a:prstGeom prst="rect">
            <a:avLst/>
          </a:prstGeom>
          <a:noFill/>
        </p:spPr>
        <p:txBody>
          <a:bodyPr wrap="square" rtlCol="0">
            <a:spAutoFit/>
          </a:bodyPr>
          <a:lstStyle/>
          <a:p>
            <a:r>
              <a:rPr lang="sl-SI" dirty="0" smtClean="0"/>
              <a:t>Data </a:t>
            </a:r>
            <a:r>
              <a:rPr lang="sl-SI" dirty="0" err="1" smtClean="0"/>
              <a:t>types</a:t>
            </a:r>
            <a:r>
              <a:rPr lang="sl-SI" dirty="0" smtClean="0"/>
              <a:t>:</a:t>
            </a:r>
          </a:p>
          <a:p>
            <a:endParaRPr lang="sl-SI" dirty="0" smtClean="0"/>
          </a:p>
          <a:p>
            <a:pPr marL="285750" indent="-285750">
              <a:buFont typeface="Arial" panose="020B0604020202020204" pitchFamily="34" charset="0"/>
              <a:buChar char="•"/>
            </a:pPr>
            <a:r>
              <a:rPr lang="sl-SI" dirty="0" err="1"/>
              <a:t>Numeric</a:t>
            </a:r>
            <a:r>
              <a:rPr lang="sl-SI" dirty="0"/>
              <a:t> (</a:t>
            </a:r>
            <a:r>
              <a:rPr lang="sl-SI" dirty="0" err="1"/>
              <a:t>tables</a:t>
            </a:r>
            <a:r>
              <a:rPr lang="sl-SI" dirty="0"/>
              <a:t>, </a:t>
            </a:r>
            <a:r>
              <a:rPr lang="sl-SI" dirty="0" err="1"/>
              <a:t>measurement</a:t>
            </a:r>
            <a:r>
              <a:rPr lang="sl-SI" dirty="0"/>
              <a:t> </a:t>
            </a:r>
            <a:r>
              <a:rPr lang="sl-SI" dirty="0" err="1"/>
              <a:t>results</a:t>
            </a:r>
            <a:r>
              <a:rPr lang="sl-SI" dirty="0"/>
              <a:t>, </a:t>
            </a:r>
            <a:r>
              <a:rPr lang="sl-SI" dirty="0" err="1"/>
              <a:t>counters</a:t>
            </a:r>
            <a:r>
              <a:rPr lang="sl-SI" dirty="0"/>
              <a:t>, </a:t>
            </a:r>
            <a:r>
              <a:rPr lang="sl-SI" dirty="0" err="1"/>
              <a:t>sensor</a:t>
            </a:r>
            <a:r>
              <a:rPr lang="sl-SI" dirty="0"/>
              <a:t> data, </a:t>
            </a:r>
            <a:r>
              <a:rPr lang="sl-SI" dirty="0" err="1"/>
              <a:t>etc</a:t>
            </a:r>
            <a:r>
              <a:rPr lang="sl-SI" dirty="0"/>
              <a:t>.). </a:t>
            </a:r>
            <a:endParaRPr lang="sl-SI" dirty="0" smtClean="0"/>
          </a:p>
          <a:p>
            <a:pPr marL="285750" indent="-285750">
              <a:buFont typeface="Arial" panose="020B0604020202020204" pitchFamily="34" charset="0"/>
              <a:buChar char="•"/>
            </a:pPr>
            <a:r>
              <a:rPr lang="sl-SI" dirty="0" err="1" smtClean="0"/>
              <a:t>Textual</a:t>
            </a:r>
            <a:r>
              <a:rPr lang="sl-SI" dirty="0" smtClean="0"/>
              <a:t> </a:t>
            </a:r>
            <a:r>
              <a:rPr lang="sl-SI" dirty="0"/>
              <a:t>(</a:t>
            </a:r>
            <a:r>
              <a:rPr lang="sl-SI" dirty="0" err="1"/>
              <a:t>books</a:t>
            </a:r>
            <a:r>
              <a:rPr lang="sl-SI" dirty="0"/>
              <a:t>, notes, </a:t>
            </a:r>
            <a:r>
              <a:rPr lang="sl-SI" dirty="0" err="1"/>
              <a:t>surveys</a:t>
            </a:r>
            <a:r>
              <a:rPr lang="sl-SI" dirty="0" smtClean="0"/>
              <a:t>...).</a:t>
            </a:r>
          </a:p>
          <a:p>
            <a:pPr marL="285750" indent="-285750">
              <a:buFont typeface="Arial" panose="020B0604020202020204" pitchFamily="34" charset="0"/>
              <a:buChar char="•"/>
            </a:pPr>
            <a:r>
              <a:rPr lang="sl-SI" dirty="0" err="1" smtClean="0"/>
              <a:t>Audio</a:t>
            </a:r>
            <a:r>
              <a:rPr lang="sl-SI" dirty="0" smtClean="0"/>
              <a:t> </a:t>
            </a:r>
            <a:r>
              <a:rPr lang="sl-SI" dirty="0" err="1"/>
              <a:t>visual</a:t>
            </a:r>
            <a:r>
              <a:rPr lang="sl-SI" dirty="0"/>
              <a:t> data (</a:t>
            </a:r>
            <a:r>
              <a:rPr lang="sl-SI" dirty="0" err="1"/>
              <a:t>images</a:t>
            </a:r>
            <a:r>
              <a:rPr lang="sl-SI" dirty="0"/>
              <a:t>, </a:t>
            </a:r>
            <a:r>
              <a:rPr lang="sl-SI" dirty="0" err="1"/>
              <a:t>sound</a:t>
            </a:r>
            <a:r>
              <a:rPr lang="sl-SI" dirty="0"/>
              <a:t> </a:t>
            </a:r>
            <a:r>
              <a:rPr lang="sl-SI" dirty="0" err="1"/>
              <a:t>recordings</a:t>
            </a:r>
            <a:r>
              <a:rPr lang="sl-SI" dirty="0"/>
              <a:t>, video, </a:t>
            </a:r>
            <a:r>
              <a:rPr lang="sl-SI" dirty="0" err="1"/>
              <a:t>animation</a:t>
            </a:r>
            <a:r>
              <a:rPr lang="sl-SI" dirty="0" smtClean="0"/>
              <a:t>).</a:t>
            </a:r>
          </a:p>
          <a:p>
            <a:pPr marL="285750" indent="-285750">
              <a:buFont typeface="Arial" panose="020B0604020202020204" pitchFamily="34" charset="0"/>
              <a:buChar char="•"/>
            </a:pPr>
            <a:r>
              <a:rPr lang="sl-SI" dirty="0" err="1" smtClean="0"/>
              <a:t>Spatial</a:t>
            </a:r>
            <a:r>
              <a:rPr lang="sl-SI" dirty="0" smtClean="0"/>
              <a:t>.</a:t>
            </a:r>
          </a:p>
          <a:p>
            <a:pPr marL="285750" indent="-285750">
              <a:buFont typeface="Arial" panose="020B0604020202020204" pitchFamily="34" charset="0"/>
              <a:buChar char="•"/>
            </a:pPr>
            <a:r>
              <a:rPr lang="sl-SI" dirty="0" err="1" smtClean="0"/>
              <a:t>Specific</a:t>
            </a:r>
            <a:r>
              <a:rPr lang="sl-SI" dirty="0" smtClean="0"/>
              <a:t> </a:t>
            </a:r>
            <a:r>
              <a:rPr lang="sl-SI" dirty="0"/>
              <a:t>to </a:t>
            </a:r>
            <a:r>
              <a:rPr lang="sl-SI" dirty="0" err="1"/>
              <a:t>the</a:t>
            </a:r>
            <a:r>
              <a:rPr lang="sl-SI" dirty="0"/>
              <a:t> </a:t>
            </a:r>
            <a:r>
              <a:rPr lang="sl-SI" dirty="0" err="1"/>
              <a:t>scientific</a:t>
            </a:r>
            <a:r>
              <a:rPr lang="sl-SI" dirty="0"/>
              <a:t> discipline</a:t>
            </a:r>
            <a:r>
              <a:rPr lang="sl-SI" dirty="0" smtClean="0"/>
              <a:t>.</a:t>
            </a:r>
          </a:p>
          <a:p>
            <a:pPr marL="285750" indent="-285750">
              <a:buFont typeface="Arial" panose="020B0604020202020204" pitchFamily="34" charset="0"/>
              <a:buChar char="•"/>
            </a:pPr>
            <a:r>
              <a:rPr lang="sl-SI" dirty="0" err="1" smtClean="0"/>
              <a:t>Specific</a:t>
            </a:r>
            <a:r>
              <a:rPr lang="sl-SI" dirty="0" smtClean="0"/>
              <a:t> </a:t>
            </a:r>
            <a:r>
              <a:rPr lang="sl-SI" dirty="0"/>
              <a:t>to </a:t>
            </a:r>
            <a:r>
              <a:rPr lang="sl-SI" dirty="0" err="1"/>
              <a:t>the</a:t>
            </a:r>
            <a:r>
              <a:rPr lang="sl-SI" dirty="0"/>
              <a:t> </a:t>
            </a:r>
            <a:r>
              <a:rPr lang="sl-SI" dirty="0" err="1"/>
              <a:t>measuring</a:t>
            </a:r>
            <a:r>
              <a:rPr lang="sl-SI" dirty="0"/>
              <a:t> instrument </a:t>
            </a:r>
            <a:r>
              <a:rPr lang="sl-SI" dirty="0" err="1"/>
              <a:t>or</a:t>
            </a:r>
            <a:r>
              <a:rPr lang="sl-SI" dirty="0"/>
              <a:t> device.</a:t>
            </a:r>
          </a:p>
        </p:txBody>
      </p:sp>
    </p:spTree>
    <p:extLst>
      <p:ext uri="{BB962C8B-B14F-4D97-AF65-F5344CB8AC3E}">
        <p14:creationId xmlns:p14="http://schemas.microsoft.com/office/powerpoint/2010/main" val="255217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048C1F-0C10-47E9-B74E-848247685207}"/>
              </a:ext>
            </a:extLst>
          </p:cNvPr>
          <p:cNvSpPr>
            <a:spLocks noGrp="1"/>
          </p:cNvSpPr>
          <p:nvPr>
            <p:ph type="title"/>
          </p:nvPr>
        </p:nvSpPr>
        <p:spPr>
          <a:xfrm>
            <a:off x="838200" y="365125"/>
            <a:ext cx="8524009" cy="1325563"/>
          </a:xfrm>
        </p:spPr>
        <p:txBody>
          <a:bodyPr/>
          <a:lstStyle/>
          <a:p>
            <a:r>
              <a:rPr lang="en-US" dirty="0"/>
              <a:t>Categorization of the file formats of </a:t>
            </a:r>
            <a:r>
              <a:rPr lang="sl-SI" dirty="0" err="1" smtClean="0"/>
              <a:t>research</a:t>
            </a:r>
            <a:r>
              <a:rPr lang="sl-SI" dirty="0" smtClean="0"/>
              <a:t> data</a:t>
            </a:r>
            <a:endParaRPr lang="tr-TR" dirty="0"/>
          </a:p>
        </p:txBody>
      </p:sp>
      <p:pic>
        <p:nvPicPr>
          <p:cNvPr id="4" name="Označba mesta vsebine 3"/>
          <p:cNvPicPr>
            <a:picLocks noGrp="1" noChangeAspect="1"/>
          </p:cNvPicPr>
          <p:nvPr>
            <p:ph idx="1"/>
          </p:nvPr>
        </p:nvPicPr>
        <p:blipFill>
          <a:blip r:embed="rId3"/>
          <a:stretch>
            <a:fillRect/>
          </a:stretch>
        </p:blipFill>
        <p:spPr>
          <a:xfrm>
            <a:off x="582414" y="1849582"/>
            <a:ext cx="10540622" cy="3557083"/>
          </a:xfrm>
          <a:prstGeom prst="rect">
            <a:avLst/>
          </a:prstGeom>
        </p:spPr>
      </p:pic>
      <p:sp>
        <p:nvSpPr>
          <p:cNvPr id="5" name="PoljeZBesedilom 4"/>
          <p:cNvSpPr txBox="1"/>
          <p:nvPr/>
        </p:nvSpPr>
        <p:spPr>
          <a:xfrm>
            <a:off x="748145" y="5538355"/>
            <a:ext cx="10546773" cy="1200329"/>
          </a:xfrm>
          <a:prstGeom prst="rect">
            <a:avLst/>
          </a:prstGeom>
          <a:noFill/>
        </p:spPr>
        <p:txBody>
          <a:bodyPr wrap="square" rtlCol="0">
            <a:spAutoFit/>
          </a:bodyPr>
          <a:lstStyle/>
          <a:p>
            <a:r>
              <a:rPr lang="sl-SI" dirty="0" err="1"/>
              <a:t>Multipurpose</a:t>
            </a:r>
            <a:r>
              <a:rPr lang="sl-SI" dirty="0"/>
              <a:t> Internet Mail </a:t>
            </a:r>
            <a:r>
              <a:rPr lang="sl-SI" dirty="0" err="1"/>
              <a:t>Extensions</a:t>
            </a:r>
            <a:r>
              <a:rPr lang="sl-SI" dirty="0"/>
              <a:t> (MIME </a:t>
            </a:r>
            <a:r>
              <a:rPr lang="sl-SI" dirty="0" err="1"/>
              <a:t>type</a:t>
            </a:r>
            <a:r>
              <a:rPr lang="sl-SI" dirty="0" smtClean="0"/>
              <a:t>) </a:t>
            </a:r>
            <a:r>
              <a:rPr lang="sl-SI" dirty="0"/>
              <a:t>standard  </a:t>
            </a:r>
            <a:r>
              <a:rPr lang="sl-SI" u="sng" dirty="0">
                <a:hlinkClick r:id="rId4"/>
              </a:rPr>
              <a:t>RFC 6838</a:t>
            </a:r>
            <a:r>
              <a:rPr lang="sl-SI" u="sng" dirty="0"/>
              <a:t> - </a:t>
            </a:r>
            <a:r>
              <a:rPr lang="sl-SI" u="sng" dirty="0">
                <a:hlinkClick r:id="rId5"/>
              </a:rPr>
              <a:t>https://www.iana.org/assignments/media-types/media-types.xhtml</a:t>
            </a:r>
            <a:r>
              <a:rPr lang="sl-SI" u="sng" dirty="0"/>
              <a:t> </a:t>
            </a:r>
          </a:p>
          <a:p>
            <a:r>
              <a:rPr lang="sl-SI" dirty="0" err="1" smtClean="0"/>
              <a:t>Scientific</a:t>
            </a:r>
            <a:r>
              <a:rPr lang="sl-SI" dirty="0" smtClean="0"/>
              <a:t> data </a:t>
            </a:r>
            <a:r>
              <a:rPr lang="sl-SI" dirty="0" err="1" smtClean="0"/>
              <a:t>formats</a:t>
            </a:r>
            <a:r>
              <a:rPr lang="sl-SI" dirty="0" smtClean="0"/>
              <a:t> </a:t>
            </a:r>
            <a:r>
              <a:rPr lang="sl-SI" dirty="0"/>
              <a:t>- </a:t>
            </a:r>
            <a:r>
              <a:rPr lang="sl-SI" dirty="0">
                <a:hlinkClick r:id="rId6"/>
              </a:rPr>
              <a:t>http://justsolve.archiveteam.org/index.php/Scientific_Data_formats</a:t>
            </a:r>
            <a:r>
              <a:rPr lang="sl-SI" dirty="0"/>
              <a:t> </a:t>
            </a:r>
          </a:p>
          <a:p>
            <a:endParaRPr lang="sl-SI" dirty="0"/>
          </a:p>
        </p:txBody>
      </p:sp>
    </p:spTree>
    <p:extLst>
      <p:ext uri="{BB962C8B-B14F-4D97-AF65-F5344CB8AC3E}">
        <p14:creationId xmlns:p14="http://schemas.microsoft.com/office/powerpoint/2010/main" val="2113807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TotalTime>
  <Words>5133</Words>
  <Application>Microsoft Office PowerPoint</Application>
  <PresentationFormat>Širokozaslonsko</PresentationFormat>
  <Paragraphs>563</Paragraphs>
  <Slides>64</Slides>
  <Notes>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64</vt:i4>
      </vt:variant>
    </vt:vector>
  </HeadingPairs>
  <TitlesOfParts>
    <vt:vector size="70" baseType="lpstr">
      <vt:lpstr>Arial</vt:lpstr>
      <vt:lpstr>Calibri</vt:lpstr>
      <vt:lpstr>Calibri Light</vt:lpstr>
      <vt:lpstr>LucidaGrande</vt:lpstr>
      <vt:lpstr>Tahoma</vt:lpstr>
      <vt:lpstr>Office Teması</vt:lpstr>
      <vt:lpstr>Data managament life cycle, handling sensitive data in relation to academic integrity</vt:lpstr>
      <vt:lpstr>Learning objectives</vt:lpstr>
      <vt:lpstr>Openscience</vt:lpstr>
      <vt:lpstr>Promoting openness at different stages of the research process</vt:lpstr>
      <vt:lpstr>Open Reproducible Research</vt:lpstr>
      <vt:lpstr>Open Science Tools</vt:lpstr>
      <vt:lpstr>Open Data </vt:lpstr>
      <vt:lpstr>Research Data</vt:lpstr>
      <vt:lpstr>Categorization of the file formats of research data</vt:lpstr>
      <vt:lpstr>5 Star Open Data</vt:lpstr>
      <vt:lpstr>Problems with academic integrity regarding data publication</vt:lpstr>
      <vt:lpstr>What's in the can?</vt:lpstr>
      <vt:lpstr>Now you know!</vt:lpstr>
      <vt:lpstr>What these numbers mean?</vt:lpstr>
      <vt:lpstr>Now you know!</vt:lpstr>
      <vt:lpstr>Important sources for metadata</vt:lpstr>
      <vt:lpstr>Research data lifecycle</vt:lpstr>
      <vt:lpstr>Planning and searching for data sources </vt:lpstr>
      <vt:lpstr>What the research data management plan should contain?</vt:lpstr>
      <vt:lpstr>What the research data management plan should contain  - continued?</vt:lpstr>
      <vt:lpstr>Sharing sensitive data</vt:lpstr>
      <vt:lpstr>Types of identifying information</vt:lpstr>
      <vt:lpstr>Techniques for data desensitization</vt:lpstr>
      <vt:lpstr>Sharing Sensitive Data with Confidence: The Datatags System</vt:lpstr>
      <vt:lpstr>Informed consent</vt:lpstr>
      <vt:lpstr>Informed consent - continued</vt:lpstr>
      <vt:lpstr>Application for ethical approval</vt:lpstr>
      <vt:lpstr>PowerPointova predstavitev</vt:lpstr>
      <vt:lpstr>Data processing and analysis</vt:lpstr>
      <vt:lpstr> Clear license information is important because... </vt:lpstr>
      <vt:lpstr>Four key tips when publishing information about the licence</vt:lpstr>
      <vt:lpstr> Clear licence information - example </vt:lpstr>
      <vt:lpstr> Different data have different licensing needs </vt:lpstr>
      <vt:lpstr> Licensing approaches: Creative Commons (1) </vt:lpstr>
      <vt:lpstr>Licensing approaches: Creative Commons (2) </vt:lpstr>
      <vt:lpstr> Good practices for licensing your data </vt:lpstr>
      <vt:lpstr> Using an open and unrestricting license for your data </vt:lpstr>
      <vt:lpstr> Good practices for licensing your metadata </vt:lpstr>
      <vt:lpstr>Machine readability of licenses – use Open Digital Right Language</vt:lpstr>
      <vt:lpstr>Publishing and sharing data</vt:lpstr>
      <vt:lpstr>Data sharing in genomic research</vt:lpstr>
      <vt:lpstr>Long term managament</vt:lpstr>
      <vt:lpstr>Citing data</vt:lpstr>
      <vt:lpstr>Persistent identifiers</vt:lpstr>
      <vt:lpstr>Persistent identifiers</vt:lpstr>
      <vt:lpstr>FAIR digital object</vt:lpstr>
      <vt:lpstr>PowerPointova predstavitev</vt:lpstr>
      <vt:lpstr>Structure of a Digital Specimen Digital Object (DSDO)</vt:lpstr>
      <vt:lpstr>PID graph</vt:lpstr>
      <vt:lpstr>How to achieve interoperability  between data islands?</vt:lpstr>
      <vt:lpstr>Example of a semantic description of a patient's fever</vt:lpstr>
      <vt:lpstr>FAIR (Findable, Accessible, Interoperable, Reusable)</vt:lpstr>
      <vt:lpstr>Links related to the research data managament</vt:lpstr>
      <vt:lpstr>Structure diagram of Slovenian national open access infrastructure</vt:lpstr>
      <vt:lpstr>Achievements</vt:lpstr>
      <vt:lpstr>PowerPointova predstavitev</vt:lpstr>
      <vt:lpstr>PowerPointova predstavitev</vt:lpstr>
      <vt:lpstr> </vt:lpstr>
      <vt:lpstr>PowerPointova predstavitev</vt:lpstr>
      <vt:lpstr>Establishing processes to support the handling of research data in the national open access infrastructure</vt:lpstr>
      <vt:lpstr>Phase before publication of research data and required documentation</vt:lpstr>
      <vt:lpstr>Publication phase</vt:lpstr>
      <vt:lpstr>Digital preservation phase</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BAŞLIK BURAYA</dc:title>
  <dc:creator>Kazim İnem</dc:creator>
  <cp:lastModifiedBy>Uporabnik sistema Windows</cp:lastModifiedBy>
  <cp:revision>43</cp:revision>
  <dcterms:created xsi:type="dcterms:W3CDTF">2022-04-10T22:06:07Z</dcterms:created>
  <dcterms:modified xsi:type="dcterms:W3CDTF">2023-08-25T07:42:20Z</dcterms:modified>
</cp:coreProperties>
</file>