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  <p:sldMasterId id="2147483684" r:id="rId3"/>
  </p:sldMasterIdLst>
  <p:notesMasterIdLst>
    <p:notesMasterId r:id="rId51"/>
  </p:notesMasterIdLst>
  <p:sldIdLst>
    <p:sldId id="30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301" r:id="rId12"/>
    <p:sldId id="302" r:id="rId13"/>
    <p:sldId id="264" r:id="rId14"/>
    <p:sldId id="265" r:id="rId15"/>
    <p:sldId id="266" r:id="rId16"/>
    <p:sldId id="300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303" r:id="rId40"/>
    <p:sldId id="304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g3i+BooRxo2gw2nrnF/wQqnVWU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98052-EBE9-1540-A327-285C6B292993}" v="5" dt="2023-08-22T07:06:41.803"/>
  </p1510:revLst>
</p1510:revInfo>
</file>

<file path=ppt/tableStyles.xml><?xml version="1.0" encoding="utf-8"?>
<a:tblStyleLst xmlns:a="http://schemas.openxmlformats.org/drawingml/2006/main" def="{76F7CE2E-0FDC-4935-9D0A-EFF0799FBDB4}">
  <a:tblStyle styleId="{76F7CE2E-0FDC-4935-9D0A-EFF0799FBDB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EF"/>
          </a:solidFill>
        </a:fill>
      </a:tcStyle>
    </a:wholeTbl>
    <a:band1H>
      <a:tcTxStyle/>
      <a:tcStyle>
        <a:tcBdr/>
        <a:fill>
          <a:solidFill>
            <a:srgbClr val="CADD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D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40" d="100"/>
          <a:sy n="140" d="100"/>
        </p:scale>
        <p:origin x="840" y="184"/>
      </p:cViewPr>
      <p:guideLst>
        <p:guide orient="horz" pos="2160"/>
        <p:guide pos="2880"/>
        <p:guide pos="3840"/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microsoft.com/office/2016/11/relationships/changesInfo" Target="changesInfos/changesInfo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Foltýnek" userId="e0e7ce6bdc1ef62e" providerId="LiveId" clId="{1D498052-EBE9-1540-A327-285C6B292993}"/>
    <pc:docChg chg="undo custSel addSld delSld modSld">
      <pc:chgData name="Tomáš Foltýnek" userId="e0e7ce6bdc1ef62e" providerId="LiveId" clId="{1D498052-EBE9-1540-A327-285C6B292993}" dt="2023-08-22T07:06:50.612" v="24" actId="1076"/>
      <pc:docMkLst>
        <pc:docMk/>
      </pc:docMkLst>
      <pc:sldChg chg="del">
        <pc:chgData name="Tomáš Foltýnek" userId="e0e7ce6bdc1ef62e" providerId="LiveId" clId="{1D498052-EBE9-1540-A327-285C6B292993}" dt="2023-08-21T07:03:30.932" v="10" actId="2696"/>
        <pc:sldMkLst>
          <pc:docMk/>
          <pc:sldMk cId="0" sldId="256"/>
        </pc:sldMkLst>
      </pc:sldChg>
      <pc:sldChg chg="addSp modSp mod">
        <pc:chgData name="Tomáš Foltýnek" userId="e0e7ce6bdc1ef62e" providerId="LiveId" clId="{1D498052-EBE9-1540-A327-285C6B292993}" dt="2023-08-22T07:06:50.612" v="24" actId="1076"/>
        <pc:sldMkLst>
          <pc:docMk/>
          <pc:sldMk cId="0" sldId="268"/>
        </pc:sldMkLst>
        <pc:spChg chg="add mod">
          <ac:chgData name="Tomáš Foltýnek" userId="e0e7ce6bdc1ef62e" providerId="LiveId" clId="{1D498052-EBE9-1540-A327-285C6B292993}" dt="2023-08-22T07:06:50.612" v="24" actId="1076"/>
          <ac:spMkLst>
            <pc:docMk/>
            <pc:sldMk cId="0" sldId="268"/>
            <ac:spMk id="3" creationId="{BC3B2E47-4A1D-FFC0-955C-6E59C7B60B01}"/>
          </ac:spMkLst>
        </pc:spChg>
        <pc:picChg chg="add mod">
          <ac:chgData name="Tomáš Foltýnek" userId="e0e7ce6bdc1ef62e" providerId="LiveId" clId="{1D498052-EBE9-1540-A327-285C6B292993}" dt="2023-08-22T07:06:30.046" v="13" actId="1076"/>
          <ac:picMkLst>
            <pc:docMk/>
            <pc:sldMk cId="0" sldId="268"/>
            <ac:picMk id="2" creationId="{8F15779A-7324-61C4-BF31-46D57E56F1C6}"/>
          </ac:picMkLst>
        </pc:picChg>
      </pc:sldChg>
      <pc:sldChg chg="modSp add del mod setBg">
        <pc:chgData name="Tomáš Foltýnek" userId="e0e7ce6bdc1ef62e" providerId="LiveId" clId="{1D498052-EBE9-1540-A327-285C6B292993}" dt="2023-08-21T07:03:14.425" v="9" actId="14100"/>
        <pc:sldMkLst>
          <pc:docMk/>
          <pc:sldMk cId="436364741" sldId="305"/>
        </pc:sldMkLst>
        <pc:spChg chg="mod">
          <ac:chgData name="Tomáš Foltýnek" userId="e0e7ce6bdc1ef62e" providerId="LiveId" clId="{1D498052-EBE9-1540-A327-285C6B292993}" dt="2023-08-21T07:03:08.735" v="7" actId="20577"/>
          <ac:spMkLst>
            <pc:docMk/>
            <pc:sldMk cId="436364741" sldId="305"/>
            <ac:spMk id="2" creationId="{BC42F84E-9F2C-4C02-B4B2-E143ABC95BB8}"/>
          </ac:spMkLst>
        </pc:spChg>
        <pc:spChg chg="mod">
          <ac:chgData name="Tomáš Foltýnek" userId="e0e7ce6bdc1ef62e" providerId="LiveId" clId="{1D498052-EBE9-1540-A327-285C6B292993}" dt="2023-08-21T07:03:14.425" v="9" actId="14100"/>
          <ac:spMkLst>
            <pc:docMk/>
            <pc:sldMk cId="436364741" sldId="305"/>
            <ac:spMk id="3" creationId="{F60DA8BF-AA61-43F4-A1C0-AAAC6B73E788}"/>
          </ac:spMkLst>
        </pc:spChg>
      </pc:sldChg>
    </pc:docChg>
  </pc:docChgLst>
  <pc:docChgLst>
    <pc:chgData userId="e0e7ce6bdc1ef62e" providerId="LiveId" clId="{FDE55EE0-473A-4B65-BF55-1DF135B30594}"/>
    <pc:docChg chg="custSel addSld delSld modSld sldOrd">
      <pc:chgData name="" userId="e0e7ce6bdc1ef62e" providerId="LiveId" clId="{FDE55EE0-473A-4B65-BF55-1DF135B30594}" dt="2023-08-18T08:09:05.921" v="338" actId="2696"/>
      <pc:docMkLst>
        <pc:docMk/>
      </pc:docMkLst>
      <pc:sldChg chg="modSp">
        <pc:chgData name="" userId="e0e7ce6bdc1ef62e" providerId="LiveId" clId="{FDE55EE0-473A-4B65-BF55-1DF135B30594}" dt="2023-08-18T07:23:30.121" v="96" actId="20577"/>
        <pc:sldMkLst>
          <pc:docMk/>
          <pc:sldMk cId="0" sldId="263"/>
        </pc:sldMkLst>
        <pc:spChg chg="mod">
          <ac:chgData name="" userId="e0e7ce6bdc1ef62e" providerId="LiveId" clId="{FDE55EE0-473A-4B65-BF55-1DF135B30594}" dt="2023-08-18T07:23:30.121" v="96" actId="20577"/>
          <ac:spMkLst>
            <pc:docMk/>
            <pc:sldMk cId="0" sldId="263"/>
            <ac:spMk id="272" creationId="{00000000-0000-0000-0000-000000000000}"/>
          </ac:spMkLst>
        </pc:spChg>
      </pc:sldChg>
      <pc:sldChg chg="addSp modSp">
        <pc:chgData name="" userId="e0e7ce6bdc1ef62e" providerId="LiveId" clId="{FDE55EE0-473A-4B65-BF55-1DF135B30594}" dt="2023-08-18T07:22:05.430" v="70" actId="27636"/>
        <pc:sldMkLst>
          <pc:docMk/>
          <pc:sldMk cId="0" sldId="276"/>
        </pc:sldMkLst>
        <pc:spChg chg="mod">
          <ac:chgData name="" userId="e0e7ce6bdc1ef62e" providerId="LiveId" clId="{FDE55EE0-473A-4B65-BF55-1DF135B30594}" dt="2023-08-18T07:22:05.430" v="70" actId="27636"/>
          <ac:spMkLst>
            <pc:docMk/>
            <pc:sldMk cId="0" sldId="276"/>
            <ac:spMk id="366" creationId="{00000000-0000-0000-0000-000000000000}"/>
          </ac:spMkLst>
        </pc:spChg>
        <pc:picChg chg="add mod">
          <ac:chgData name="" userId="e0e7ce6bdc1ef62e" providerId="LiveId" clId="{FDE55EE0-473A-4B65-BF55-1DF135B30594}" dt="2023-08-18T07:21:25.884" v="53" actId="14100"/>
          <ac:picMkLst>
            <pc:docMk/>
            <pc:sldMk cId="0" sldId="276"/>
            <ac:picMk id="1026" creationId="{A40997E0-58D2-4AAE-8C41-BE3E0859D8BF}"/>
          </ac:picMkLst>
        </pc:picChg>
      </pc:sldChg>
      <pc:sldChg chg="modSp">
        <pc:chgData name="" userId="e0e7ce6bdc1ef62e" providerId="LiveId" clId="{FDE55EE0-473A-4B65-BF55-1DF135B30594}" dt="2023-08-18T07:45:42.153" v="126" actId="790"/>
        <pc:sldMkLst>
          <pc:docMk/>
          <pc:sldMk cId="0" sldId="289"/>
        </pc:sldMkLst>
        <pc:spChg chg="mod">
          <ac:chgData name="" userId="e0e7ce6bdc1ef62e" providerId="LiveId" clId="{FDE55EE0-473A-4B65-BF55-1DF135B30594}" dt="2023-08-18T07:45:42.153" v="126" actId="790"/>
          <ac:spMkLst>
            <pc:docMk/>
            <pc:sldMk cId="0" sldId="289"/>
            <ac:spMk id="462" creationId="{00000000-0000-0000-0000-000000000000}"/>
          </ac:spMkLst>
        </pc:spChg>
      </pc:sldChg>
      <pc:sldChg chg="del">
        <pc:chgData name="" userId="e0e7ce6bdc1ef62e" providerId="LiveId" clId="{FDE55EE0-473A-4B65-BF55-1DF135B30594}" dt="2023-08-18T08:09:05.921" v="338" actId="2696"/>
        <pc:sldMkLst>
          <pc:docMk/>
          <pc:sldMk cId="0" sldId="290"/>
        </pc:sldMkLst>
      </pc:sldChg>
      <pc:sldChg chg="modTransition">
        <pc:chgData name="" userId="e0e7ce6bdc1ef62e" providerId="LiveId" clId="{FDE55EE0-473A-4B65-BF55-1DF135B30594}" dt="2023-08-18T08:00:29.157" v="336"/>
        <pc:sldMkLst>
          <pc:docMk/>
          <pc:sldMk cId="0" sldId="291"/>
        </pc:sldMkLst>
      </pc:sldChg>
      <pc:sldChg chg="modTransition">
        <pc:chgData name="" userId="e0e7ce6bdc1ef62e" providerId="LiveId" clId="{FDE55EE0-473A-4B65-BF55-1DF135B30594}" dt="2023-08-18T08:00:29.157" v="336"/>
        <pc:sldMkLst>
          <pc:docMk/>
          <pc:sldMk cId="0" sldId="292"/>
        </pc:sldMkLst>
      </pc:sldChg>
      <pc:sldChg chg="modSp add">
        <pc:chgData name="" userId="e0e7ce6bdc1ef62e" providerId="LiveId" clId="{FDE55EE0-473A-4B65-BF55-1DF135B30594}" dt="2023-08-18T07:23:41.605" v="97" actId="790"/>
        <pc:sldMkLst>
          <pc:docMk/>
          <pc:sldMk cId="566269305" sldId="301"/>
        </pc:sldMkLst>
        <pc:spChg chg="mod">
          <ac:chgData name="" userId="e0e7ce6bdc1ef62e" providerId="LiveId" clId="{FDE55EE0-473A-4B65-BF55-1DF135B30594}" dt="2023-08-18T07:23:41.605" v="97" actId="790"/>
          <ac:spMkLst>
            <pc:docMk/>
            <pc:sldMk cId="566269305" sldId="301"/>
            <ac:spMk id="365" creationId="{00000000-0000-0000-0000-000000000000}"/>
          </ac:spMkLst>
        </pc:spChg>
      </pc:sldChg>
      <pc:sldChg chg="modSp add ord">
        <pc:chgData name="" userId="e0e7ce6bdc1ef62e" providerId="LiveId" clId="{FDE55EE0-473A-4B65-BF55-1DF135B30594}" dt="2023-08-18T07:59:48.933" v="335" actId="790"/>
        <pc:sldMkLst>
          <pc:docMk/>
          <pc:sldMk cId="2471787600" sldId="302"/>
        </pc:sldMkLst>
        <pc:spChg chg="mod">
          <ac:chgData name="" userId="e0e7ce6bdc1ef62e" providerId="LiveId" clId="{FDE55EE0-473A-4B65-BF55-1DF135B30594}" dt="2023-08-18T07:58:13.692" v="168" actId="790"/>
          <ac:spMkLst>
            <pc:docMk/>
            <pc:sldMk cId="2471787600" sldId="302"/>
            <ac:spMk id="271" creationId="{00000000-0000-0000-0000-000000000000}"/>
          </ac:spMkLst>
        </pc:spChg>
        <pc:spChg chg="mod">
          <ac:chgData name="" userId="e0e7ce6bdc1ef62e" providerId="LiveId" clId="{FDE55EE0-473A-4B65-BF55-1DF135B30594}" dt="2023-08-18T07:59:48.933" v="335" actId="790"/>
          <ac:spMkLst>
            <pc:docMk/>
            <pc:sldMk cId="2471787600" sldId="302"/>
            <ac:spMk id="272" creationId="{00000000-0000-0000-0000-000000000000}"/>
          </ac:spMkLst>
        </pc:spChg>
      </pc:sldChg>
      <pc:sldChg chg="add">
        <pc:chgData name="" userId="e0e7ce6bdc1ef62e" providerId="LiveId" clId="{FDE55EE0-473A-4B65-BF55-1DF135B30594}" dt="2023-08-18T08:09:02.499" v="337"/>
        <pc:sldMkLst>
          <pc:docMk/>
          <pc:sldMk cId="0" sldId="303"/>
        </pc:sldMkLst>
      </pc:sldChg>
      <pc:sldChg chg="add">
        <pc:chgData name="" userId="e0e7ce6bdc1ef62e" providerId="LiveId" clId="{FDE55EE0-473A-4B65-BF55-1DF135B30594}" dt="2023-08-18T08:09:02.499" v="337"/>
        <pc:sldMkLst>
          <pc:docMk/>
          <pc:sldMk cId="0" sldId="30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ATA\Mendelu\Granty\2016%20CoE%20Balkan\Results\Cases-IPPHEAE-SEEPPAI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ATA\Mendelu\Granty\2016%20CoE%20Balkan\Results\Cases-IPPHEAE-SEEPPAI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 cleaned'!$J$1</c:f>
              <c:strCache>
                <c:ptCount val="1"/>
                <c:pt idx="0">
                  <c:v>Serious plagiarism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'A cleaned'!$I$2:$I$27</c:f>
              <c:strCache>
                <c:ptCount val="26"/>
                <c:pt idx="0">
                  <c:v>Malta</c:v>
                </c:pt>
                <c:pt idx="1">
                  <c:v>Ireland</c:v>
                </c:pt>
                <c:pt idx="2">
                  <c:v>Slovakia</c:v>
                </c:pt>
                <c:pt idx="3">
                  <c:v>Germany</c:v>
                </c:pt>
                <c:pt idx="4">
                  <c:v>Austria</c:v>
                </c:pt>
                <c:pt idx="5">
                  <c:v>Croatia</c:v>
                </c:pt>
                <c:pt idx="6">
                  <c:v>Czech Rep.</c:v>
                </c:pt>
                <c:pt idx="7">
                  <c:v>Bosnia and Herzegovina</c:v>
                </c:pt>
                <c:pt idx="8">
                  <c:v>United Kingdom</c:v>
                </c:pt>
                <c:pt idx="9">
                  <c:v>Montenegro</c:v>
                </c:pt>
                <c:pt idx="10">
                  <c:v>Poland</c:v>
                </c:pt>
                <c:pt idx="11">
                  <c:v>France</c:v>
                </c:pt>
                <c:pt idx="12">
                  <c:v>Portugal</c:v>
                </c:pt>
                <c:pt idx="13">
                  <c:v>Serbia</c:v>
                </c:pt>
                <c:pt idx="14">
                  <c:v>Finland</c:v>
                </c:pt>
                <c:pt idx="15">
                  <c:v>Slovenia</c:v>
                </c:pt>
                <c:pt idx="16">
                  <c:v>Romania</c:v>
                </c:pt>
                <c:pt idx="17">
                  <c:v>Greece</c:v>
                </c:pt>
                <c:pt idx="18">
                  <c:v>Cyprus</c:v>
                </c:pt>
                <c:pt idx="19">
                  <c:v>Spain</c:v>
                </c:pt>
                <c:pt idx="20">
                  <c:v>Albania</c:v>
                </c:pt>
                <c:pt idx="21">
                  <c:v>Latvia</c:v>
                </c:pt>
                <c:pt idx="22">
                  <c:v>Estonia</c:v>
                </c:pt>
                <c:pt idx="23">
                  <c:v>Lithuania</c:v>
                </c:pt>
                <c:pt idx="24">
                  <c:v>Macedonia</c:v>
                </c:pt>
                <c:pt idx="25">
                  <c:v>Bulgaria</c:v>
                </c:pt>
              </c:strCache>
            </c:strRef>
          </c:cat>
          <c:val>
            <c:numRef>
              <c:f>'A cleaned'!$J$2:$J$27</c:f>
              <c:numCache>
                <c:formatCode>0%</c:formatCode>
                <c:ptCount val="26"/>
                <c:pt idx="0">
                  <c:v>0.87323943661971826</c:v>
                </c:pt>
                <c:pt idx="1">
                  <c:v>0.85185185185185186</c:v>
                </c:pt>
                <c:pt idx="2">
                  <c:v>0.81538461538461537</c:v>
                </c:pt>
                <c:pt idx="3">
                  <c:v>0.82978723404255317</c:v>
                </c:pt>
                <c:pt idx="4">
                  <c:v>0.83612662942271876</c:v>
                </c:pt>
                <c:pt idx="5">
                  <c:v>0.75</c:v>
                </c:pt>
                <c:pt idx="6">
                  <c:v>0.72910662824207495</c:v>
                </c:pt>
                <c:pt idx="7">
                  <c:v>0.74193548387096775</c:v>
                </c:pt>
                <c:pt idx="8">
                  <c:v>0.72839506172839508</c:v>
                </c:pt>
                <c:pt idx="9">
                  <c:v>0.70588235294117652</c:v>
                </c:pt>
                <c:pt idx="10">
                  <c:v>0.66019417475728159</c:v>
                </c:pt>
                <c:pt idx="11">
                  <c:v>0.5546875</c:v>
                </c:pt>
                <c:pt idx="12">
                  <c:v>0.73770491803278693</c:v>
                </c:pt>
                <c:pt idx="13">
                  <c:v>0.90476190476190477</c:v>
                </c:pt>
                <c:pt idx="14">
                  <c:v>0.78658536585365857</c:v>
                </c:pt>
                <c:pt idx="15">
                  <c:v>0.66666666666666663</c:v>
                </c:pt>
                <c:pt idx="16">
                  <c:v>0.67612293144208035</c:v>
                </c:pt>
                <c:pt idx="17">
                  <c:v>0.5625</c:v>
                </c:pt>
                <c:pt idx="18">
                  <c:v>0.60191082802547768</c:v>
                </c:pt>
                <c:pt idx="19">
                  <c:v>0.71830985915492962</c:v>
                </c:pt>
                <c:pt idx="20">
                  <c:v>0.5714285714285714</c:v>
                </c:pt>
                <c:pt idx="21">
                  <c:v>0.5625</c:v>
                </c:pt>
                <c:pt idx="22">
                  <c:v>0.72340425531914898</c:v>
                </c:pt>
                <c:pt idx="23">
                  <c:v>0.41739130434782606</c:v>
                </c:pt>
                <c:pt idx="24">
                  <c:v>0.66666666666666663</c:v>
                </c:pt>
                <c:pt idx="25">
                  <c:v>0.60227272727272729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13-45A4-A328-F181136F2FF3}"/>
            </c:ext>
          </c:extLst>
        </c:ser>
        <c:ser>
          <c:idx val="1"/>
          <c:order val="1"/>
          <c:tx>
            <c:strRef>
              <c:f>'A cleaned'!$K$1</c:f>
              <c:strCache>
                <c:ptCount val="1"/>
                <c:pt idx="0">
                  <c:v>Plagiarism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'A cleaned'!$I$2:$I$27</c:f>
              <c:strCache>
                <c:ptCount val="26"/>
                <c:pt idx="0">
                  <c:v>Malta</c:v>
                </c:pt>
                <c:pt idx="1">
                  <c:v>Ireland</c:v>
                </c:pt>
                <c:pt idx="2">
                  <c:v>Slovakia</c:v>
                </c:pt>
                <c:pt idx="3">
                  <c:v>Germany</c:v>
                </c:pt>
                <c:pt idx="4">
                  <c:v>Austria</c:v>
                </c:pt>
                <c:pt idx="5">
                  <c:v>Croatia</c:v>
                </c:pt>
                <c:pt idx="6">
                  <c:v>Czech Rep.</c:v>
                </c:pt>
                <c:pt idx="7">
                  <c:v>Bosnia and Herzegovina</c:v>
                </c:pt>
                <c:pt idx="8">
                  <c:v>United Kingdom</c:v>
                </c:pt>
                <c:pt idx="9">
                  <c:v>Montenegro</c:v>
                </c:pt>
                <c:pt idx="10">
                  <c:v>Poland</c:v>
                </c:pt>
                <c:pt idx="11">
                  <c:v>France</c:v>
                </c:pt>
                <c:pt idx="12">
                  <c:v>Portugal</c:v>
                </c:pt>
                <c:pt idx="13">
                  <c:v>Serbia</c:v>
                </c:pt>
                <c:pt idx="14">
                  <c:v>Finland</c:v>
                </c:pt>
                <c:pt idx="15">
                  <c:v>Slovenia</c:v>
                </c:pt>
                <c:pt idx="16">
                  <c:v>Romania</c:v>
                </c:pt>
                <c:pt idx="17">
                  <c:v>Greece</c:v>
                </c:pt>
                <c:pt idx="18">
                  <c:v>Cyprus</c:v>
                </c:pt>
                <c:pt idx="19">
                  <c:v>Spain</c:v>
                </c:pt>
                <c:pt idx="20">
                  <c:v>Albania</c:v>
                </c:pt>
                <c:pt idx="21">
                  <c:v>Latvia</c:v>
                </c:pt>
                <c:pt idx="22">
                  <c:v>Estonia</c:v>
                </c:pt>
                <c:pt idx="23">
                  <c:v>Lithuania</c:v>
                </c:pt>
                <c:pt idx="24">
                  <c:v>Macedonia</c:v>
                </c:pt>
                <c:pt idx="25">
                  <c:v>Bulgaria</c:v>
                </c:pt>
              </c:strCache>
            </c:strRef>
          </c:cat>
          <c:val>
            <c:numRef>
              <c:f>'A cleaned'!$K$2:$K$27</c:f>
              <c:numCache>
                <c:formatCode>0%</c:formatCode>
                <c:ptCount val="26"/>
                <c:pt idx="0">
                  <c:v>0.12676056338028169</c:v>
                </c:pt>
                <c:pt idx="1">
                  <c:v>0.13580246913580246</c:v>
                </c:pt>
                <c:pt idx="2">
                  <c:v>0.16923076923076924</c:v>
                </c:pt>
                <c:pt idx="3">
                  <c:v>0.14893617021276595</c:v>
                </c:pt>
                <c:pt idx="4">
                  <c:v>0.13966480446927373</c:v>
                </c:pt>
                <c:pt idx="5">
                  <c:v>0.21428571428571427</c:v>
                </c:pt>
                <c:pt idx="6">
                  <c:v>0.2276657060518732</c:v>
                </c:pt>
                <c:pt idx="7">
                  <c:v>0.20967741935483872</c:v>
                </c:pt>
                <c:pt idx="8">
                  <c:v>0.21296296296296297</c:v>
                </c:pt>
                <c:pt idx="9">
                  <c:v>0.23529411764705882</c:v>
                </c:pt>
                <c:pt idx="10">
                  <c:v>0.27831715210355989</c:v>
                </c:pt>
                <c:pt idx="11">
                  <c:v>0.3828125</c:v>
                </c:pt>
                <c:pt idx="12">
                  <c:v>0.19672131147540983</c:v>
                </c:pt>
                <c:pt idx="13">
                  <c:v>2.8571428571428571E-2</c:v>
                </c:pt>
                <c:pt idx="14">
                  <c:v>0.1402439024390244</c:v>
                </c:pt>
                <c:pt idx="15">
                  <c:v>0.25</c:v>
                </c:pt>
                <c:pt idx="16">
                  <c:v>0.23877068557919623</c:v>
                </c:pt>
                <c:pt idx="17">
                  <c:v>0.34375</c:v>
                </c:pt>
                <c:pt idx="18">
                  <c:v>0.30254777070063693</c:v>
                </c:pt>
                <c:pt idx="19">
                  <c:v>0.18309859154929578</c:v>
                </c:pt>
                <c:pt idx="20">
                  <c:v>0.30612244897959184</c:v>
                </c:pt>
                <c:pt idx="21">
                  <c:v>0.3125</c:v>
                </c:pt>
                <c:pt idx="22">
                  <c:v>0.1276595744680851</c:v>
                </c:pt>
                <c:pt idx="23">
                  <c:v>0.38260869565217392</c:v>
                </c:pt>
                <c:pt idx="24">
                  <c:v>0.1111111111111111</c:v>
                </c:pt>
                <c:pt idx="25">
                  <c:v>0.14772727272727273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13-45A4-A328-F181136F2FF3}"/>
            </c:ext>
          </c:extLst>
        </c:ser>
        <c:ser>
          <c:idx val="2"/>
          <c:order val="2"/>
          <c:tx>
            <c:strRef>
              <c:f>'A cleaned'!$L$1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'A cleaned'!$I$2:$I$27</c:f>
              <c:strCache>
                <c:ptCount val="26"/>
                <c:pt idx="0">
                  <c:v>Malta</c:v>
                </c:pt>
                <c:pt idx="1">
                  <c:v>Ireland</c:v>
                </c:pt>
                <c:pt idx="2">
                  <c:v>Slovakia</c:v>
                </c:pt>
                <c:pt idx="3">
                  <c:v>Germany</c:v>
                </c:pt>
                <c:pt idx="4">
                  <c:v>Austria</c:v>
                </c:pt>
                <c:pt idx="5">
                  <c:v>Croatia</c:v>
                </c:pt>
                <c:pt idx="6">
                  <c:v>Czech Rep.</c:v>
                </c:pt>
                <c:pt idx="7">
                  <c:v>Bosnia and Herzegovina</c:v>
                </c:pt>
                <c:pt idx="8">
                  <c:v>United Kingdom</c:v>
                </c:pt>
                <c:pt idx="9">
                  <c:v>Montenegro</c:v>
                </c:pt>
                <c:pt idx="10">
                  <c:v>Poland</c:v>
                </c:pt>
                <c:pt idx="11">
                  <c:v>France</c:v>
                </c:pt>
                <c:pt idx="12">
                  <c:v>Portugal</c:v>
                </c:pt>
                <c:pt idx="13">
                  <c:v>Serbia</c:v>
                </c:pt>
                <c:pt idx="14">
                  <c:v>Finland</c:v>
                </c:pt>
                <c:pt idx="15">
                  <c:v>Slovenia</c:v>
                </c:pt>
                <c:pt idx="16">
                  <c:v>Romania</c:v>
                </c:pt>
                <c:pt idx="17">
                  <c:v>Greece</c:v>
                </c:pt>
                <c:pt idx="18">
                  <c:v>Cyprus</c:v>
                </c:pt>
                <c:pt idx="19">
                  <c:v>Spain</c:v>
                </c:pt>
                <c:pt idx="20">
                  <c:v>Albania</c:v>
                </c:pt>
                <c:pt idx="21">
                  <c:v>Latvia</c:v>
                </c:pt>
                <c:pt idx="22">
                  <c:v>Estonia</c:v>
                </c:pt>
                <c:pt idx="23">
                  <c:v>Lithuania</c:v>
                </c:pt>
                <c:pt idx="24">
                  <c:v>Macedonia</c:v>
                </c:pt>
                <c:pt idx="25">
                  <c:v>Bulgaria</c:v>
                </c:pt>
              </c:strCache>
            </c:strRef>
          </c:cat>
          <c:val>
            <c:numRef>
              <c:f>'A cleaned'!$L$2:$L$27</c:f>
              <c:numCache>
                <c:formatCode>0%</c:formatCode>
                <c:ptCount val="26"/>
                <c:pt idx="0">
                  <c:v>0</c:v>
                </c:pt>
                <c:pt idx="1">
                  <c:v>1.2345679012345678E-2</c:v>
                </c:pt>
                <c:pt idx="2">
                  <c:v>1.0256410256410256E-2</c:v>
                </c:pt>
                <c:pt idx="3">
                  <c:v>2.1276595744680851E-2</c:v>
                </c:pt>
                <c:pt idx="4">
                  <c:v>1.6759776536312849E-2</c:v>
                </c:pt>
                <c:pt idx="5">
                  <c:v>2.976190476190476E-2</c:v>
                </c:pt>
                <c:pt idx="6">
                  <c:v>3.1700288184438041E-2</c:v>
                </c:pt>
                <c:pt idx="7">
                  <c:v>4.8387096774193547E-2</c:v>
                </c:pt>
                <c:pt idx="8">
                  <c:v>3.0864197530864196E-2</c:v>
                </c:pt>
                <c:pt idx="9">
                  <c:v>5.8823529411764705E-2</c:v>
                </c:pt>
                <c:pt idx="10">
                  <c:v>4.8543689320388349E-2</c:v>
                </c:pt>
                <c:pt idx="11">
                  <c:v>4.6875E-2</c:v>
                </c:pt>
                <c:pt idx="12">
                  <c:v>6.0109289617486336E-2</c:v>
                </c:pt>
                <c:pt idx="13">
                  <c:v>5.7142857142857141E-2</c:v>
                </c:pt>
                <c:pt idx="14">
                  <c:v>6.7073170731707321E-2</c:v>
                </c:pt>
                <c:pt idx="15">
                  <c:v>8.3333333333333329E-2</c:v>
                </c:pt>
                <c:pt idx="16">
                  <c:v>7.8014184397163122E-2</c:v>
                </c:pt>
                <c:pt idx="17">
                  <c:v>6.25E-2</c:v>
                </c:pt>
                <c:pt idx="18">
                  <c:v>7.0063694267515922E-2</c:v>
                </c:pt>
                <c:pt idx="19">
                  <c:v>1.4084507042253521E-2</c:v>
                </c:pt>
                <c:pt idx="20">
                  <c:v>8.1632653061224483E-2</c:v>
                </c:pt>
                <c:pt idx="21">
                  <c:v>6.25E-2</c:v>
                </c:pt>
                <c:pt idx="22">
                  <c:v>0.1276595744680851</c:v>
                </c:pt>
                <c:pt idx="23">
                  <c:v>0.11304347826086956</c:v>
                </c:pt>
                <c:pt idx="24">
                  <c:v>0.1111111111111111</c:v>
                </c:pt>
                <c:pt idx="25">
                  <c:v>0.20454545454545456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13-45A4-A328-F181136F2FF3}"/>
            </c:ext>
          </c:extLst>
        </c:ser>
        <c:ser>
          <c:idx val="3"/>
          <c:order val="3"/>
          <c:tx>
            <c:strRef>
              <c:f>'A cleaned'!$M$1</c:f>
              <c:strCache>
                <c:ptCount val="1"/>
                <c:pt idx="0">
                  <c:v>Not plagiarism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 cleaned'!$I$2:$I$27</c:f>
              <c:strCache>
                <c:ptCount val="26"/>
                <c:pt idx="0">
                  <c:v>Malta</c:v>
                </c:pt>
                <c:pt idx="1">
                  <c:v>Ireland</c:v>
                </c:pt>
                <c:pt idx="2">
                  <c:v>Slovakia</c:v>
                </c:pt>
                <c:pt idx="3">
                  <c:v>Germany</c:v>
                </c:pt>
                <c:pt idx="4">
                  <c:v>Austria</c:v>
                </c:pt>
                <c:pt idx="5">
                  <c:v>Croatia</c:v>
                </c:pt>
                <c:pt idx="6">
                  <c:v>Czech Rep.</c:v>
                </c:pt>
                <c:pt idx="7">
                  <c:v>Bosnia and Herzegovina</c:v>
                </c:pt>
                <c:pt idx="8">
                  <c:v>United Kingdom</c:v>
                </c:pt>
                <c:pt idx="9">
                  <c:v>Montenegro</c:v>
                </c:pt>
                <c:pt idx="10">
                  <c:v>Poland</c:v>
                </c:pt>
                <c:pt idx="11">
                  <c:v>France</c:v>
                </c:pt>
                <c:pt idx="12">
                  <c:v>Portugal</c:v>
                </c:pt>
                <c:pt idx="13">
                  <c:v>Serbia</c:v>
                </c:pt>
                <c:pt idx="14">
                  <c:v>Finland</c:v>
                </c:pt>
                <c:pt idx="15">
                  <c:v>Slovenia</c:v>
                </c:pt>
                <c:pt idx="16">
                  <c:v>Romania</c:v>
                </c:pt>
                <c:pt idx="17">
                  <c:v>Greece</c:v>
                </c:pt>
                <c:pt idx="18">
                  <c:v>Cyprus</c:v>
                </c:pt>
                <c:pt idx="19">
                  <c:v>Spain</c:v>
                </c:pt>
                <c:pt idx="20">
                  <c:v>Albania</c:v>
                </c:pt>
                <c:pt idx="21">
                  <c:v>Latvia</c:v>
                </c:pt>
                <c:pt idx="22">
                  <c:v>Estonia</c:v>
                </c:pt>
                <c:pt idx="23">
                  <c:v>Lithuania</c:v>
                </c:pt>
                <c:pt idx="24">
                  <c:v>Macedonia</c:v>
                </c:pt>
                <c:pt idx="25">
                  <c:v>Bulgaria</c:v>
                </c:pt>
              </c:strCache>
            </c:strRef>
          </c:cat>
          <c:val>
            <c:numRef>
              <c:f>'A cleaned'!$M$2:$M$27</c:f>
              <c:numCache>
                <c:formatCode>0%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5.1282051282051282E-3</c:v>
                </c:pt>
                <c:pt idx="3">
                  <c:v>0</c:v>
                </c:pt>
                <c:pt idx="4">
                  <c:v>7.4487895716945996E-3</c:v>
                </c:pt>
                <c:pt idx="5">
                  <c:v>5.9523809523809521E-3</c:v>
                </c:pt>
                <c:pt idx="6">
                  <c:v>1.1527377521613832E-2</c:v>
                </c:pt>
                <c:pt idx="7">
                  <c:v>0</c:v>
                </c:pt>
                <c:pt idx="8">
                  <c:v>2.7777777777777776E-2</c:v>
                </c:pt>
                <c:pt idx="9">
                  <c:v>0</c:v>
                </c:pt>
                <c:pt idx="10">
                  <c:v>1.2944983818770227E-2</c:v>
                </c:pt>
                <c:pt idx="11">
                  <c:v>1.5625E-2</c:v>
                </c:pt>
                <c:pt idx="12">
                  <c:v>5.4644808743169399E-3</c:v>
                </c:pt>
                <c:pt idx="13">
                  <c:v>9.5238095238095247E-3</c:v>
                </c:pt>
                <c:pt idx="14">
                  <c:v>6.0975609756097563E-3</c:v>
                </c:pt>
                <c:pt idx="15">
                  <c:v>0</c:v>
                </c:pt>
                <c:pt idx="16">
                  <c:v>7.0921985815602835E-3</c:v>
                </c:pt>
                <c:pt idx="17">
                  <c:v>3.125E-2</c:v>
                </c:pt>
                <c:pt idx="18">
                  <c:v>2.5477707006369428E-2</c:v>
                </c:pt>
                <c:pt idx="19">
                  <c:v>8.4507042253521125E-2</c:v>
                </c:pt>
                <c:pt idx="20">
                  <c:v>4.0816326530612242E-2</c:v>
                </c:pt>
                <c:pt idx="21">
                  <c:v>6.25E-2</c:v>
                </c:pt>
                <c:pt idx="22">
                  <c:v>2.1276595744680851E-2</c:v>
                </c:pt>
                <c:pt idx="23">
                  <c:v>8.6956521739130432E-2</c:v>
                </c:pt>
                <c:pt idx="24">
                  <c:v>0.1111111111111111</c:v>
                </c:pt>
                <c:pt idx="25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13-45A4-A328-F181136F2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197952"/>
        <c:axId val="207668928"/>
      </c:barChart>
      <c:catAx>
        <c:axId val="20319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CZ"/>
          </a:p>
        </c:txPr>
        <c:crossAx val="207668928"/>
        <c:crosses val="autoZero"/>
        <c:auto val="1"/>
        <c:lblAlgn val="ctr"/>
        <c:lblOffset val="100"/>
        <c:noMultiLvlLbl val="0"/>
      </c:catAx>
      <c:valAx>
        <c:axId val="20766892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31979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 cleaned'!$J$1</c:f>
              <c:strCache>
                <c:ptCount val="1"/>
                <c:pt idx="0">
                  <c:v>Serious plagiarism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'D cleaned'!$I$2:$I$27</c:f>
              <c:strCache>
                <c:ptCount val="26"/>
                <c:pt idx="0">
                  <c:v>Slovakia</c:v>
                </c:pt>
                <c:pt idx="1">
                  <c:v>Czech Rep.</c:v>
                </c:pt>
                <c:pt idx="2">
                  <c:v>Ireland</c:v>
                </c:pt>
                <c:pt idx="3">
                  <c:v>Austria</c:v>
                </c:pt>
                <c:pt idx="4">
                  <c:v>Slovenia</c:v>
                </c:pt>
                <c:pt idx="5">
                  <c:v>Bosnia and Herzegovina</c:v>
                </c:pt>
                <c:pt idx="6">
                  <c:v>Cyprus</c:v>
                </c:pt>
                <c:pt idx="7">
                  <c:v>Malta</c:v>
                </c:pt>
                <c:pt idx="8">
                  <c:v>Macedonia</c:v>
                </c:pt>
                <c:pt idx="9">
                  <c:v>United Kingdom</c:v>
                </c:pt>
                <c:pt idx="10">
                  <c:v>Serbia</c:v>
                </c:pt>
                <c:pt idx="11">
                  <c:v>Croatia</c:v>
                </c:pt>
                <c:pt idx="12">
                  <c:v>Portugal</c:v>
                </c:pt>
                <c:pt idx="13">
                  <c:v>Greece</c:v>
                </c:pt>
                <c:pt idx="14">
                  <c:v>Finland</c:v>
                </c:pt>
                <c:pt idx="15">
                  <c:v>Albania</c:v>
                </c:pt>
                <c:pt idx="16">
                  <c:v>Germany</c:v>
                </c:pt>
                <c:pt idx="17">
                  <c:v>Spain</c:v>
                </c:pt>
                <c:pt idx="18">
                  <c:v>Estonia</c:v>
                </c:pt>
                <c:pt idx="19">
                  <c:v>Poland</c:v>
                </c:pt>
                <c:pt idx="20">
                  <c:v>France</c:v>
                </c:pt>
                <c:pt idx="21">
                  <c:v>Lithuania</c:v>
                </c:pt>
                <c:pt idx="22">
                  <c:v>Romania</c:v>
                </c:pt>
                <c:pt idx="23">
                  <c:v>Montenegro</c:v>
                </c:pt>
                <c:pt idx="24">
                  <c:v>Bulgaria</c:v>
                </c:pt>
                <c:pt idx="25">
                  <c:v>Latvia</c:v>
                </c:pt>
              </c:strCache>
            </c:strRef>
          </c:cat>
          <c:val>
            <c:numRef>
              <c:f>'D cleaned'!$J$2:$J$27</c:f>
              <c:numCache>
                <c:formatCode>0%</c:formatCode>
                <c:ptCount val="26"/>
                <c:pt idx="0">
                  <c:v>0.33505154639175255</c:v>
                </c:pt>
                <c:pt idx="1">
                  <c:v>0.29941860465116277</c:v>
                </c:pt>
                <c:pt idx="2">
                  <c:v>0.34567901234567899</c:v>
                </c:pt>
                <c:pt idx="3">
                  <c:v>0.29300567107750475</c:v>
                </c:pt>
                <c:pt idx="4">
                  <c:v>0.25</c:v>
                </c:pt>
                <c:pt idx="5">
                  <c:v>0.16393442622950818</c:v>
                </c:pt>
                <c:pt idx="6">
                  <c:v>0.23151125401929259</c:v>
                </c:pt>
                <c:pt idx="7">
                  <c:v>0.25</c:v>
                </c:pt>
                <c:pt idx="8">
                  <c:v>0.22222222222222221</c:v>
                </c:pt>
                <c:pt idx="9">
                  <c:v>0.234375</c:v>
                </c:pt>
                <c:pt idx="10">
                  <c:v>0.25757575757575757</c:v>
                </c:pt>
                <c:pt idx="11">
                  <c:v>0.23170731707317074</c:v>
                </c:pt>
                <c:pt idx="12">
                  <c:v>0.13043478260869565</c:v>
                </c:pt>
                <c:pt idx="13">
                  <c:v>0.16129032258064516</c:v>
                </c:pt>
                <c:pt idx="14">
                  <c:v>0.19631901840490798</c:v>
                </c:pt>
                <c:pt idx="15">
                  <c:v>8.5106382978723402E-2</c:v>
                </c:pt>
                <c:pt idx="16">
                  <c:v>0.13043478260869565</c:v>
                </c:pt>
                <c:pt idx="17">
                  <c:v>0.10144927536231885</c:v>
                </c:pt>
                <c:pt idx="18">
                  <c:v>8.5106382978723402E-2</c:v>
                </c:pt>
                <c:pt idx="19">
                  <c:v>8.4828711256117462E-2</c:v>
                </c:pt>
                <c:pt idx="20">
                  <c:v>0.13385826771653545</c:v>
                </c:pt>
                <c:pt idx="21">
                  <c:v>0.15652173913043479</c:v>
                </c:pt>
                <c:pt idx="22">
                  <c:v>4.4009779951100246E-2</c:v>
                </c:pt>
                <c:pt idx="23">
                  <c:v>0.11764705882352941</c:v>
                </c:pt>
                <c:pt idx="24">
                  <c:v>0.14117647058823529</c:v>
                </c:pt>
                <c:pt idx="25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CB-413F-B4FC-D9E2E63B87EB}"/>
            </c:ext>
          </c:extLst>
        </c:ser>
        <c:ser>
          <c:idx val="1"/>
          <c:order val="1"/>
          <c:tx>
            <c:strRef>
              <c:f>'D cleaned'!$K$1</c:f>
              <c:strCache>
                <c:ptCount val="1"/>
                <c:pt idx="0">
                  <c:v>Plagiarism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'D cleaned'!$I$2:$I$27</c:f>
              <c:strCache>
                <c:ptCount val="26"/>
                <c:pt idx="0">
                  <c:v>Slovakia</c:v>
                </c:pt>
                <c:pt idx="1">
                  <c:v>Czech Rep.</c:v>
                </c:pt>
                <c:pt idx="2">
                  <c:v>Ireland</c:v>
                </c:pt>
                <c:pt idx="3">
                  <c:v>Austria</c:v>
                </c:pt>
                <c:pt idx="4">
                  <c:v>Slovenia</c:v>
                </c:pt>
                <c:pt idx="5">
                  <c:v>Bosnia and Herzegovina</c:v>
                </c:pt>
                <c:pt idx="6">
                  <c:v>Cyprus</c:v>
                </c:pt>
                <c:pt idx="7">
                  <c:v>Malta</c:v>
                </c:pt>
                <c:pt idx="8">
                  <c:v>Macedonia</c:v>
                </c:pt>
                <c:pt idx="9">
                  <c:v>United Kingdom</c:v>
                </c:pt>
                <c:pt idx="10">
                  <c:v>Serbia</c:v>
                </c:pt>
                <c:pt idx="11">
                  <c:v>Croatia</c:v>
                </c:pt>
                <c:pt idx="12">
                  <c:v>Portugal</c:v>
                </c:pt>
                <c:pt idx="13">
                  <c:v>Greece</c:v>
                </c:pt>
                <c:pt idx="14">
                  <c:v>Finland</c:v>
                </c:pt>
                <c:pt idx="15">
                  <c:v>Albania</c:v>
                </c:pt>
                <c:pt idx="16">
                  <c:v>Germany</c:v>
                </c:pt>
                <c:pt idx="17">
                  <c:v>Spain</c:v>
                </c:pt>
                <c:pt idx="18">
                  <c:v>Estonia</c:v>
                </c:pt>
                <c:pt idx="19">
                  <c:v>Poland</c:v>
                </c:pt>
                <c:pt idx="20">
                  <c:v>France</c:v>
                </c:pt>
                <c:pt idx="21">
                  <c:v>Lithuania</c:v>
                </c:pt>
                <c:pt idx="22">
                  <c:v>Romania</c:v>
                </c:pt>
                <c:pt idx="23">
                  <c:v>Montenegro</c:v>
                </c:pt>
                <c:pt idx="24">
                  <c:v>Bulgaria</c:v>
                </c:pt>
                <c:pt idx="25">
                  <c:v>Latvia</c:v>
                </c:pt>
              </c:strCache>
            </c:strRef>
          </c:cat>
          <c:val>
            <c:numRef>
              <c:f>'D cleaned'!$K$2:$K$27</c:f>
              <c:numCache>
                <c:formatCode>0%</c:formatCode>
                <c:ptCount val="26"/>
                <c:pt idx="0">
                  <c:v>0.47938144329896909</c:v>
                </c:pt>
                <c:pt idx="1">
                  <c:v>0.46511627906976744</c:v>
                </c:pt>
                <c:pt idx="2">
                  <c:v>0.40740740740740738</c:v>
                </c:pt>
                <c:pt idx="3">
                  <c:v>0.45179584120982985</c:v>
                </c:pt>
                <c:pt idx="4">
                  <c:v>0.47222222222222221</c:v>
                </c:pt>
                <c:pt idx="5">
                  <c:v>0.54098360655737709</c:v>
                </c:pt>
                <c:pt idx="6">
                  <c:v>0.45016077170418006</c:v>
                </c:pt>
                <c:pt idx="7">
                  <c:v>0.4264705882352941</c:v>
                </c:pt>
                <c:pt idx="8">
                  <c:v>0.44444444444444442</c:v>
                </c:pt>
                <c:pt idx="9">
                  <c:v>0.43125000000000002</c:v>
                </c:pt>
                <c:pt idx="10">
                  <c:v>0.40151515151515149</c:v>
                </c:pt>
                <c:pt idx="11">
                  <c:v>0.3902439024390244</c:v>
                </c:pt>
                <c:pt idx="12">
                  <c:v>0.4891304347826087</c:v>
                </c:pt>
                <c:pt idx="13">
                  <c:v>0.45161290322580644</c:v>
                </c:pt>
                <c:pt idx="14">
                  <c:v>0.39263803680981596</c:v>
                </c:pt>
                <c:pt idx="15">
                  <c:v>0.44680851063829785</c:v>
                </c:pt>
                <c:pt idx="16">
                  <c:v>0.39130434782608697</c:v>
                </c:pt>
                <c:pt idx="17">
                  <c:v>0.42028985507246375</c:v>
                </c:pt>
                <c:pt idx="18">
                  <c:v>0.40425531914893614</c:v>
                </c:pt>
                <c:pt idx="19">
                  <c:v>0.39967373572593801</c:v>
                </c:pt>
                <c:pt idx="20">
                  <c:v>0.31496062992125984</c:v>
                </c:pt>
                <c:pt idx="21">
                  <c:v>0.28695652173913044</c:v>
                </c:pt>
                <c:pt idx="22">
                  <c:v>0.32273838630806845</c:v>
                </c:pt>
                <c:pt idx="23">
                  <c:v>0.23529411764705882</c:v>
                </c:pt>
                <c:pt idx="24">
                  <c:v>0.11764705882352941</c:v>
                </c:pt>
                <c:pt idx="25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CB-413F-B4FC-D9E2E63B87EB}"/>
            </c:ext>
          </c:extLst>
        </c:ser>
        <c:ser>
          <c:idx val="2"/>
          <c:order val="2"/>
          <c:tx>
            <c:strRef>
              <c:f>'D cleaned'!$L$1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'D cleaned'!$I$2:$I$27</c:f>
              <c:strCache>
                <c:ptCount val="26"/>
                <c:pt idx="0">
                  <c:v>Slovakia</c:v>
                </c:pt>
                <c:pt idx="1">
                  <c:v>Czech Rep.</c:v>
                </c:pt>
                <c:pt idx="2">
                  <c:v>Ireland</c:v>
                </c:pt>
                <c:pt idx="3">
                  <c:v>Austria</c:v>
                </c:pt>
                <c:pt idx="4">
                  <c:v>Slovenia</c:v>
                </c:pt>
                <c:pt idx="5">
                  <c:v>Bosnia and Herzegovina</c:v>
                </c:pt>
                <c:pt idx="6">
                  <c:v>Cyprus</c:v>
                </c:pt>
                <c:pt idx="7">
                  <c:v>Malta</c:v>
                </c:pt>
                <c:pt idx="8">
                  <c:v>Macedonia</c:v>
                </c:pt>
                <c:pt idx="9">
                  <c:v>United Kingdom</c:v>
                </c:pt>
                <c:pt idx="10">
                  <c:v>Serbia</c:v>
                </c:pt>
                <c:pt idx="11">
                  <c:v>Croatia</c:v>
                </c:pt>
                <c:pt idx="12">
                  <c:v>Portugal</c:v>
                </c:pt>
                <c:pt idx="13">
                  <c:v>Greece</c:v>
                </c:pt>
                <c:pt idx="14">
                  <c:v>Finland</c:v>
                </c:pt>
                <c:pt idx="15">
                  <c:v>Albania</c:v>
                </c:pt>
                <c:pt idx="16">
                  <c:v>Germany</c:v>
                </c:pt>
                <c:pt idx="17">
                  <c:v>Spain</c:v>
                </c:pt>
                <c:pt idx="18">
                  <c:v>Estonia</c:v>
                </c:pt>
                <c:pt idx="19">
                  <c:v>Poland</c:v>
                </c:pt>
                <c:pt idx="20">
                  <c:v>France</c:v>
                </c:pt>
                <c:pt idx="21">
                  <c:v>Lithuania</c:v>
                </c:pt>
                <c:pt idx="22">
                  <c:v>Romania</c:v>
                </c:pt>
                <c:pt idx="23">
                  <c:v>Montenegro</c:v>
                </c:pt>
                <c:pt idx="24">
                  <c:v>Bulgaria</c:v>
                </c:pt>
                <c:pt idx="25">
                  <c:v>Latvia</c:v>
                </c:pt>
              </c:strCache>
            </c:strRef>
          </c:cat>
          <c:val>
            <c:numRef>
              <c:f>'D cleaned'!$L$2:$L$27</c:f>
              <c:numCache>
                <c:formatCode>0%</c:formatCode>
                <c:ptCount val="26"/>
                <c:pt idx="0">
                  <c:v>0.12371134020618557</c:v>
                </c:pt>
                <c:pt idx="1">
                  <c:v>0.18023255813953487</c:v>
                </c:pt>
                <c:pt idx="2">
                  <c:v>0.16049382716049382</c:v>
                </c:pt>
                <c:pt idx="3">
                  <c:v>0.15879017013232513</c:v>
                </c:pt>
                <c:pt idx="4">
                  <c:v>0.22222222222222221</c:v>
                </c:pt>
                <c:pt idx="5">
                  <c:v>0.21311475409836064</c:v>
                </c:pt>
                <c:pt idx="6">
                  <c:v>0.24758842443729903</c:v>
                </c:pt>
                <c:pt idx="7">
                  <c:v>0.23529411764705882</c:v>
                </c:pt>
                <c:pt idx="8">
                  <c:v>0.22222222222222221</c:v>
                </c:pt>
                <c:pt idx="9">
                  <c:v>0.21562500000000001</c:v>
                </c:pt>
                <c:pt idx="10">
                  <c:v>0.26515151515151514</c:v>
                </c:pt>
                <c:pt idx="11">
                  <c:v>0.29268292682926828</c:v>
                </c:pt>
                <c:pt idx="12">
                  <c:v>0.32608695652173914</c:v>
                </c:pt>
                <c:pt idx="13">
                  <c:v>0.25806451612903225</c:v>
                </c:pt>
                <c:pt idx="14">
                  <c:v>0.31901840490797545</c:v>
                </c:pt>
                <c:pt idx="15">
                  <c:v>0.2978723404255319</c:v>
                </c:pt>
                <c:pt idx="16">
                  <c:v>0.2608695652173913</c:v>
                </c:pt>
                <c:pt idx="17">
                  <c:v>0.27536231884057971</c:v>
                </c:pt>
                <c:pt idx="18">
                  <c:v>0.40425531914893614</c:v>
                </c:pt>
                <c:pt idx="19">
                  <c:v>0.42088091353996737</c:v>
                </c:pt>
                <c:pt idx="20">
                  <c:v>0.38582677165354329</c:v>
                </c:pt>
                <c:pt idx="21">
                  <c:v>0.39130434782608697</c:v>
                </c:pt>
                <c:pt idx="22">
                  <c:v>0.47677261613691929</c:v>
                </c:pt>
                <c:pt idx="23">
                  <c:v>0.47058823529411764</c:v>
                </c:pt>
                <c:pt idx="24">
                  <c:v>0.47058823529411764</c:v>
                </c:pt>
                <c:pt idx="25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CB-413F-B4FC-D9E2E63B87EB}"/>
            </c:ext>
          </c:extLst>
        </c:ser>
        <c:ser>
          <c:idx val="3"/>
          <c:order val="3"/>
          <c:tx>
            <c:strRef>
              <c:f>'D cleaned'!$M$1</c:f>
              <c:strCache>
                <c:ptCount val="1"/>
                <c:pt idx="0">
                  <c:v>Not plagiarism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'D cleaned'!$I$2:$I$27</c:f>
              <c:strCache>
                <c:ptCount val="26"/>
                <c:pt idx="0">
                  <c:v>Slovakia</c:v>
                </c:pt>
                <c:pt idx="1">
                  <c:v>Czech Rep.</c:v>
                </c:pt>
                <c:pt idx="2">
                  <c:v>Ireland</c:v>
                </c:pt>
                <c:pt idx="3">
                  <c:v>Austria</c:v>
                </c:pt>
                <c:pt idx="4">
                  <c:v>Slovenia</c:v>
                </c:pt>
                <c:pt idx="5">
                  <c:v>Bosnia and Herzegovina</c:v>
                </c:pt>
                <c:pt idx="6">
                  <c:v>Cyprus</c:v>
                </c:pt>
                <c:pt idx="7">
                  <c:v>Malta</c:v>
                </c:pt>
                <c:pt idx="8">
                  <c:v>Macedonia</c:v>
                </c:pt>
                <c:pt idx="9">
                  <c:v>United Kingdom</c:v>
                </c:pt>
                <c:pt idx="10">
                  <c:v>Serbia</c:v>
                </c:pt>
                <c:pt idx="11">
                  <c:v>Croatia</c:v>
                </c:pt>
                <c:pt idx="12">
                  <c:v>Portugal</c:v>
                </c:pt>
                <c:pt idx="13">
                  <c:v>Greece</c:v>
                </c:pt>
                <c:pt idx="14">
                  <c:v>Finland</c:v>
                </c:pt>
                <c:pt idx="15">
                  <c:v>Albania</c:v>
                </c:pt>
                <c:pt idx="16">
                  <c:v>Germany</c:v>
                </c:pt>
                <c:pt idx="17">
                  <c:v>Spain</c:v>
                </c:pt>
                <c:pt idx="18">
                  <c:v>Estonia</c:v>
                </c:pt>
                <c:pt idx="19">
                  <c:v>Poland</c:v>
                </c:pt>
                <c:pt idx="20">
                  <c:v>France</c:v>
                </c:pt>
                <c:pt idx="21">
                  <c:v>Lithuania</c:v>
                </c:pt>
                <c:pt idx="22">
                  <c:v>Romania</c:v>
                </c:pt>
                <c:pt idx="23">
                  <c:v>Montenegro</c:v>
                </c:pt>
                <c:pt idx="24">
                  <c:v>Bulgaria</c:v>
                </c:pt>
                <c:pt idx="25">
                  <c:v>Latvia</c:v>
                </c:pt>
              </c:strCache>
            </c:strRef>
          </c:cat>
          <c:val>
            <c:numRef>
              <c:f>'D cleaned'!$M$2:$M$27</c:f>
              <c:numCache>
                <c:formatCode>0%</c:formatCode>
                <c:ptCount val="26"/>
                <c:pt idx="0">
                  <c:v>6.1855670103092786E-2</c:v>
                </c:pt>
                <c:pt idx="1">
                  <c:v>5.5232558139534885E-2</c:v>
                </c:pt>
                <c:pt idx="2">
                  <c:v>8.6419753086419748E-2</c:v>
                </c:pt>
                <c:pt idx="3">
                  <c:v>9.6408317580340269E-2</c:v>
                </c:pt>
                <c:pt idx="4">
                  <c:v>5.5555555555555552E-2</c:v>
                </c:pt>
                <c:pt idx="5">
                  <c:v>8.1967213114754092E-2</c:v>
                </c:pt>
                <c:pt idx="6">
                  <c:v>7.0739549839228297E-2</c:v>
                </c:pt>
                <c:pt idx="7">
                  <c:v>8.8235294117647065E-2</c:v>
                </c:pt>
                <c:pt idx="8">
                  <c:v>0.1111111111111111</c:v>
                </c:pt>
                <c:pt idx="9">
                  <c:v>0.11874999999999999</c:v>
                </c:pt>
                <c:pt idx="10">
                  <c:v>7.575757575757576E-2</c:v>
                </c:pt>
                <c:pt idx="11">
                  <c:v>8.5365853658536592E-2</c:v>
                </c:pt>
                <c:pt idx="12">
                  <c:v>5.434782608695652E-2</c:v>
                </c:pt>
                <c:pt idx="13">
                  <c:v>0.12903225806451613</c:v>
                </c:pt>
                <c:pt idx="14">
                  <c:v>9.202453987730061E-2</c:v>
                </c:pt>
                <c:pt idx="15">
                  <c:v>0.1702127659574468</c:v>
                </c:pt>
                <c:pt idx="16">
                  <c:v>0.21739130434782608</c:v>
                </c:pt>
                <c:pt idx="17">
                  <c:v>0.20289855072463769</c:v>
                </c:pt>
                <c:pt idx="18">
                  <c:v>0.10638297872340426</c:v>
                </c:pt>
                <c:pt idx="19">
                  <c:v>9.461663947797716E-2</c:v>
                </c:pt>
                <c:pt idx="20">
                  <c:v>0.16535433070866143</c:v>
                </c:pt>
                <c:pt idx="21">
                  <c:v>0.16521739130434782</c:v>
                </c:pt>
                <c:pt idx="22">
                  <c:v>0.15647921760391198</c:v>
                </c:pt>
                <c:pt idx="23">
                  <c:v>0.17647058823529413</c:v>
                </c:pt>
                <c:pt idx="24">
                  <c:v>0.27058823529411763</c:v>
                </c:pt>
                <c:pt idx="25">
                  <c:v>0.4375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CB-413F-B4FC-D9E2E63B8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867648"/>
        <c:axId val="207624384"/>
      </c:barChart>
      <c:catAx>
        <c:axId val="211867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CZ"/>
          </a:p>
        </c:txPr>
        <c:crossAx val="207624384"/>
        <c:crosses val="autoZero"/>
        <c:auto val="1"/>
        <c:lblAlgn val="ctr"/>
        <c:lblOffset val="100"/>
        <c:noMultiLvlLbl val="0"/>
      </c:catAx>
      <c:valAx>
        <c:axId val="20762438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1867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CZ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lagiarism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lagiarism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Source of the text: </a:t>
            </a:r>
            <a:r>
              <a:rPr lang="en-US" sz="1200" u="sng">
                <a:solidFill>
                  <a:schemeClr val="hlink"/>
                </a:solidFill>
                <a:hlinkClick r:id="rId3"/>
              </a:rPr>
              <a:t>https://en.wikipedia.org/wiki/Plagiarism</a:t>
            </a:r>
            <a:endParaRPr sz="12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Source of the text: </a:t>
            </a:r>
            <a:r>
              <a:rPr lang="en-US" sz="1200" u="sng">
                <a:solidFill>
                  <a:schemeClr val="hlink"/>
                </a:solidFill>
                <a:hlinkClick r:id="rId3"/>
              </a:rPr>
              <a:t>https://en.wikipedia.org/wiki/Plagiarism</a:t>
            </a:r>
            <a:endParaRPr sz="12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0" name="Google Shape;49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students understand your expectations?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Training, guidance and support for students.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Testing to see whether students understand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Awareness of consequences and penalties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Staff training and development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Consistent approach and actions by staff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of tools – policy, training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more could be done?</a:t>
            </a:r>
            <a:endParaRPr/>
          </a:p>
        </p:txBody>
      </p:sp>
      <p:sp>
        <p:nvSpPr>
          <p:cNvPr id="491" name="Google Shape;491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0" name="Google Shape;560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7" name="Google Shape;567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7473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57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6"/>
          <p:cNvSpPr txBox="1">
            <a:spLocks noGrp="1"/>
          </p:cNvSpPr>
          <p:nvPr>
            <p:ph type="ctrTitle"/>
          </p:nvPr>
        </p:nvSpPr>
        <p:spPr>
          <a:xfrm>
            <a:off x="222422" y="1371599"/>
            <a:ext cx="8612659" cy="14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6"/>
          <p:cNvSpPr txBox="1">
            <a:spLocks noGrp="1"/>
          </p:cNvSpPr>
          <p:nvPr>
            <p:ph type="subTitle" idx="1"/>
          </p:nvPr>
        </p:nvSpPr>
        <p:spPr>
          <a:xfrm>
            <a:off x="3762631" y="2926214"/>
            <a:ext cx="5072449" cy="847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7474"/>
              </a:buClr>
              <a:buSzPts val="2400"/>
              <a:buNone/>
              <a:defRPr sz="2400">
                <a:solidFill>
                  <a:srgbClr val="747474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4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7"/>
          <p:cNvSpPr>
            <a:spLocks noGrp="1"/>
          </p:cNvSpPr>
          <p:nvPr>
            <p:ph type="pic" idx="2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57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5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8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8"/>
          <p:cNvSpPr txBox="1">
            <a:spLocks noGrp="1"/>
          </p:cNvSpPr>
          <p:nvPr>
            <p:ph type="body" idx="1"/>
          </p:nvPr>
        </p:nvSpPr>
        <p:spPr>
          <a:xfrm rot="5400000">
            <a:off x="2830500" y="-1052127"/>
            <a:ext cx="3482999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5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9"/>
          <p:cNvSpPr txBox="1">
            <a:spLocks noGrp="1"/>
          </p:cNvSpPr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9"/>
          <p:cNvSpPr txBox="1">
            <a:spLocks noGrp="1"/>
          </p:cNvSpPr>
          <p:nvPr>
            <p:ph type="body" idx="1"/>
          </p:nvPr>
        </p:nvSpPr>
        <p:spPr>
          <a:xfrm rot="5400000">
            <a:off x="1349574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5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Úvodní snímek">
  <p:cSld name="4_Úvodní sníme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0"/>
          <p:cNvSpPr txBox="1">
            <a:spLocks noGrp="1"/>
          </p:cNvSpPr>
          <p:nvPr>
            <p:ph type="ctrTitle"/>
          </p:nvPr>
        </p:nvSpPr>
        <p:spPr>
          <a:xfrm>
            <a:off x="683568" y="1275607"/>
            <a:ext cx="7772400" cy="91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0"/>
          <p:cNvSpPr txBox="1">
            <a:spLocks noGrp="1"/>
          </p:cNvSpPr>
          <p:nvPr>
            <p:ph type="subTitle" idx="1"/>
          </p:nvPr>
        </p:nvSpPr>
        <p:spPr>
          <a:xfrm>
            <a:off x="1403648" y="2517744"/>
            <a:ext cx="640080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2800"/>
              <a:buNone/>
              <a:defRPr>
                <a:solidFill>
                  <a:srgbClr val="939293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2800"/>
              <a:buNone/>
              <a:defRPr>
                <a:solidFill>
                  <a:srgbClr val="939293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2800"/>
              <a:buNone/>
              <a:defRPr>
                <a:solidFill>
                  <a:srgbClr val="939293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2800"/>
              <a:buNone/>
              <a:defRPr>
                <a:solidFill>
                  <a:srgbClr val="939293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1800"/>
              <a:buNone/>
              <a:defRPr>
                <a:solidFill>
                  <a:srgbClr val="939293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1800"/>
              <a:buNone/>
              <a:defRPr>
                <a:solidFill>
                  <a:srgbClr val="939293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1800"/>
              <a:buNone/>
              <a:defRPr>
                <a:solidFill>
                  <a:srgbClr val="939293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1800"/>
              <a:buNone/>
              <a:defRPr>
                <a:solidFill>
                  <a:srgbClr val="939293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60"/>
          <p:cNvSpPr txBox="1">
            <a:spLocks noGrp="1"/>
          </p:cNvSpPr>
          <p:nvPr>
            <p:ph type="body" idx="2"/>
          </p:nvPr>
        </p:nvSpPr>
        <p:spPr>
          <a:xfrm>
            <a:off x="1403649" y="3057525"/>
            <a:ext cx="6408712" cy="37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60"/>
          <p:cNvSpPr txBox="1">
            <a:spLocks noGrp="1"/>
          </p:cNvSpPr>
          <p:nvPr>
            <p:ph type="body" idx="3"/>
          </p:nvPr>
        </p:nvSpPr>
        <p:spPr>
          <a:xfrm>
            <a:off x="1475658" y="3975906"/>
            <a:ext cx="6408712" cy="37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60"/>
          <p:cNvSpPr txBox="1">
            <a:spLocks noGrp="1"/>
          </p:cNvSpPr>
          <p:nvPr>
            <p:ph type="body" idx="4"/>
          </p:nvPr>
        </p:nvSpPr>
        <p:spPr>
          <a:xfrm>
            <a:off x="1403649" y="195486"/>
            <a:ext cx="6408712" cy="37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asic Layout">
  <p:cSld name="4_Basic Layou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9"/>
          <p:cNvSpPr/>
          <p:nvPr/>
        </p:nvSpPr>
        <p:spPr>
          <a:xfrm>
            <a:off x="3816606" y="2514208"/>
            <a:ext cx="1296145" cy="2648247"/>
          </a:xfrm>
          <a:custGeom>
            <a:avLst/>
            <a:gdLst/>
            <a:ahLst/>
            <a:cxnLst/>
            <a:rect l="l" t="t" r="r" b="b"/>
            <a:pathLst>
              <a:path w="3292922" h="6728001" extrusionOk="0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rgbClr val="BFBFB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9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 b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9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476"/>
              </a:buClr>
              <a:buSzPts val="1400"/>
              <a:buNone/>
              <a:defRPr sz="1400" b="0">
                <a:solidFill>
                  <a:srgbClr val="7674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1"/>
          <p:cNvSpPr txBox="1">
            <a:spLocks noGrp="1"/>
          </p:cNvSpPr>
          <p:nvPr>
            <p:ph type="ctrTitle"/>
          </p:nvPr>
        </p:nvSpPr>
        <p:spPr>
          <a:xfrm>
            <a:off x="222426" y="1371603"/>
            <a:ext cx="8612659" cy="14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1"/>
          <p:cNvSpPr txBox="1">
            <a:spLocks noGrp="1"/>
          </p:cNvSpPr>
          <p:nvPr>
            <p:ph type="subTitle" idx="1"/>
          </p:nvPr>
        </p:nvSpPr>
        <p:spPr>
          <a:xfrm>
            <a:off x="3762635" y="2926214"/>
            <a:ext cx="5072449" cy="847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7474"/>
              </a:buClr>
              <a:buSzPts val="2400"/>
              <a:buNone/>
              <a:defRPr sz="2400">
                <a:solidFill>
                  <a:srgbClr val="747474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2" name="Google Shape;112;p6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2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2"/>
          <p:cNvSpPr txBox="1">
            <a:spLocks noGrp="1"/>
          </p:cNvSpPr>
          <p:nvPr>
            <p:ph type="body" idx="1"/>
          </p:nvPr>
        </p:nvSpPr>
        <p:spPr>
          <a:xfrm>
            <a:off x="628650" y="1149728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6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obsah">
  <p:cSld name="Pouze obsah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3"/>
          <p:cNvSpPr txBox="1">
            <a:spLocks noGrp="1"/>
          </p:cNvSpPr>
          <p:nvPr>
            <p:ph type="body" idx="1"/>
          </p:nvPr>
        </p:nvSpPr>
        <p:spPr>
          <a:xfrm>
            <a:off x="628650" y="273846"/>
            <a:ext cx="7886700" cy="435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6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 txBox="1"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4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9293"/>
              </a:buClr>
              <a:buSzPts val="2400"/>
              <a:buNone/>
              <a:defRPr sz="2400">
                <a:solidFill>
                  <a:srgbClr val="93929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2000"/>
              <a:buNone/>
              <a:defRPr sz="2000">
                <a:solidFill>
                  <a:srgbClr val="93929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1800"/>
              <a:buNone/>
              <a:defRPr sz="1800">
                <a:solidFill>
                  <a:srgbClr val="93929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1600"/>
              <a:buNone/>
              <a:defRPr sz="1600">
                <a:solidFill>
                  <a:srgbClr val="93929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1600"/>
              <a:buNone/>
              <a:defRPr sz="1600">
                <a:solidFill>
                  <a:srgbClr val="93929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1600"/>
              <a:buNone/>
              <a:defRPr sz="1600">
                <a:solidFill>
                  <a:srgbClr val="93929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1600"/>
              <a:buNone/>
              <a:defRPr sz="1600">
                <a:solidFill>
                  <a:srgbClr val="93929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1600"/>
              <a:buNone/>
              <a:defRPr sz="1600">
                <a:solidFill>
                  <a:srgbClr val="93929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1600"/>
              <a:buNone/>
              <a:defRPr sz="1600">
                <a:solidFill>
                  <a:srgbClr val="939293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6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6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5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6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6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7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6"/>
          <p:cNvSpPr txBox="1"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6"/>
          <p:cNvSpPr txBox="1">
            <a:spLocks noGrp="1"/>
          </p:cNvSpPr>
          <p:nvPr>
            <p:ph type="body" idx="1"/>
          </p:nvPr>
        </p:nvSpPr>
        <p:spPr>
          <a:xfrm>
            <a:off x="629843" y="1260872"/>
            <a:ext cx="386834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66"/>
          <p:cNvSpPr txBox="1">
            <a:spLocks noGrp="1"/>
          </p:cNvSpPr>
          <p:nvPr>
            <p:ph type="body" idx="2"/>
          </p:nvPr>
        </p:nvSpPr>
        <p:spPr>
          <a:xfrm>
            <a:off x="629843" y="1878806"/>
            <a:ext cx="386834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66"/>
          <p:cNvSpPr txBox="1">
            <a:spLocks noGrp="1"/>
          </p:cNvSpPr>
          <p:nvPr>
            <p:ph type="body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Google Shape;144;p66"/>
          <p:cNvSpPr txBox="1">
            <a:spLocks noGrp="1"/>
          </p:cNvSpPr>
          <p:nvPr>
            <p:ph type="body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6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7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6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6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6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9"/>
          <p:cNvSpPr txBox="1">
            <a:spLocks noGrp="1"/>
          </p:cNvSpPr>
          <p:nvPr>
            <p:ph type="body" idx="1"/>
          </p:nvPr>
        </p:nvSpPr>
        <p:spPr>
          <a:xfrm>
            <a:off x="3887391" y="740575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0" name="Google Shape;160;p69"/>
          <p:cNvSpPr txBox="1">
            <a:spLocks noGrp="1"/>
          </p:cNvSpPr>
          <p:nvPr>
            <p:ph type="body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1" name="Google Shape;161;p6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70"/>
          <p:cNvSpPr>
            <a:spLocks noGrp="1"/>
          </p:cNvSpPr>
          <p:nvPr>
            <p:ph type="pic" idx="2"/>
          </p:nvPr>
        </p:nvSpPr>
        <p:spPr>
          <a:xfrm>
            <a:off x="3887391" y="740575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70"/>
          <p:cNvSpPr txBox="1">
            <a:spLocks noGrp="1"/>
          </p:cNvSpPr>
          <p:nvPr>
            <p:ph type="body" idx="1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7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7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1"/>
          <p:cNvSpPr txBox="1">
            <a:spLocks noGrp="1"/>
          </p:cNvSpPr>
          <p:nvPr>
            <p:ph type="body" idx="1"/>
          </p:nvPr>
        </p:nvSpPr>
        <p:spPr>
          <a:xfrm rot="5400000">
            <a:off x="2830500" y="-1052123"/>
            <a:ext cx="3482999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7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7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7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2"/>
          <p:cNvSpPr txBox="1">
            <a:spLocks noGrp="1"/>
          </p:cNvSpPr>
          <p:nvPr>
            <p:ph type="title"/>
          </p:nvPr>
        </p:nvSpPr>
        <p:spPr>
          <a:xfrm rot="5400000">
            <a:off x="5350074" y="1467450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72"/>
          <p:cNvSpPr txBox="1">
            <a:spLocks noGrp="1"/>
          </p:cNvSpPr>
          <p:nvPr>
            <p:ph type="body" idx="1"/>
          </p:nvPr>
        </p:nvSpPr>
        <p:spPr>
          <a:xfrm rot="5400000">
            <a:off x="1349575" y="-447075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7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7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7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Úvodní snímek">
  <p:cSld name="4_Úvodní sníme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3"/>
          <p:cNvSpPr txBox="1">
            <a:spLocks noGrp="1"/>
          </p:cNvSpPr>
          <p:nvPr>
            <p:ph type="ctrTitle"/>
          </p:nvPr>
        </p:nvSpPr>
        <p:spPr>
          <a:xfrm>
            <a:off x="683568" y="1275607"/>
            <a:ext cx="7772400" cy="91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73"/>
          <p:cNvSpPr txBox="1">
            <a:spLocks noGrp="1"/>
          </p:cNvSpPr>
          <p:nvPr>
            <p:ph type="subTitle" idx="1"/>
          </p:nvPr>
        </p:nvSpPr>
        <p:spPr>
          <a:xfrm>
            <a:off x="1403648" y="2517744"/>
            <a:ext cx="640080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2800"/>
              <a:buNone/>
              <a:defRPr>
                <a:solidFill>
                  <a:srgbClr val="939293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2800"/>
              <a:buNone/>
              <a:defRPr>
                <a:solidFill>
                  <a:srgbClr val="939293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2800"/>
              <a:buNone/>
              <a:defRPr>
                <a:solidFill>
                  <a:srgbClr val="939293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2800"/>
              <a:buNone/>
              <a:defRPr>
                <a:solidFill>
                  <a:srgbClr val="939293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1800"/>
              <a:buNone/>
              <a:defRPr>
                <a:solidFill>
                  <a:srgbClr val="939293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1800"/>
              <a:buNone/>
              <a:defRPr>
                <a:solidFill>
                  <a:srgbClr val="939293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1800"/>
              <a:buNone/>
              <a:defRPr>
                <a:solidFill>
                  <a:srgbClr val="939293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1800"/>
              <a:buNone/>
              <a:defRPr>
                <a:solidFill>
                  <a:srgbClr val="939293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73"/>
          <p:cNvSpPr txBox="1">
            <a:spLocks noGrp="1"/>
          </p:cNvSpPr>
          <p:nvPr>
            <p:ph type="body" idx="2"/>
          </p:nvPr>
        </p:nvSpPr>
        <p:spPr>
          <a:xfrm>
            <a:off x="1403649" y="3057527"/>
            <a:ext cx="6408712" cy="37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73"/>
          <p:cNvSpPr txBox="1">
            <a:spLocks noGrp="1"/>
          </p:cNvSpPr>
          <p:nvPr>
            <p:ph type="body" idx="3"/>
          </p:nvPr>
        </p:nvSpPr>
        <p:spPr>
          <a:xfrm>
            <a:off x="1475658" y="3975908"/>
            <a:ext cx="6408712" cy="37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73"/>
          <p:cNvSpPr txBox="1">
            <a:spLocks noGrp="1"/>
          </p:cNvSpPr>
          <p:nvPr>
            <p:ph type="body" idx="4"/>
          </p:nvPr>
        </p:nvSpPr>
        <p:spPr>
          <a:xfrm>
            <a:off x="1403649" y="195488"/>
            <a:ext cx="6408712" cy="37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74" descr="E:\002-KIMS BUSINESS\007-02-Fullslidesppt-Contents\20161206\02-\color-penci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55036"/>
            <a:ext cx="9144000" cy="218846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91" name="Google Shape;191;p74"/>
          <p:cNvSpPr txBox="1">
            <a:spLocks noGrp="1"/>
          </p:cNvSpPr>
          <p:nvPr>
            <p:ph type="body" idx="1"/>
          </p:nvPr>
        </p:nvSpPr>
        <p:spPr>
          <a:xfrm>
            <a:off x="0" y="815725"/>
            <a:ext cx="9144000" cy="58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74"/>
          <p:cNvSpPr txBox="1">
            <a:spLocks noGrp="1"/>
          </p:cNvSpPr>
          <p:nvPr>
            <p:ph type="body" idx="2"/>
          </p:nvPr>
        </p:nvSpPr>
        <p:spPr>
          <a:xfrm>
            <a:off x="-148" y="1402690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asic Layout">
  <p:cSld name="6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>
              <a:alpha val="7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5"/>
          <p:cNvSpPr/>
          <p:nvPr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5"/>
          <p:cNvSpPr txBox="1">
            <a:spLocks noGrp="1"/>
          </p:cNvSpPr>
          <p:nvPr>
            <p:ph type="body" idx="1"/>
          </p:nvPr>
        </p:nvSpPr>
        <p:spPr>
          <a:xfrm>
            <a:off x="0" y="51471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 b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75"/>
          <p:cNvSpPr txBox="1">
            <a:spLocks noGrp="1"/>
          </p:cNvSpPr>
          <p:nvPr>
            <p:ph type="body" idx="2"/>
          </p:nvPr>
        </p:nvSpPr>
        <p:spPr>
          <a:xfrm>
            <a:off x="0" y="627535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476"/>
              </a:buClr>
              <a:buSzPts val="1400"/>
              <a:buNone/>
              <a:defRPr sz="1400" b="0">
                <a:solidFill>
                  <a:srgbClr val="7674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75"/>
          <p:cNvSpPr/>
          <p:nvPr/>
        </p:nvSpPr>
        <p:spPr>
          <a:xfrm>
            <a:off x="0" y="2787774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5"/>
          <p:cNvSpPr>
            <a:spLocks noGrp="1"/>
          </p:cNvSpPr>
          <p:nvPr>
            <p:ph type="pic" idx="3"/>
          </p:nvPr>
        </p:nvSpPr>
        <p:spPr>
          <a:xfrm>
            <a:off x="3054200" y="1347616"/>
            <a:ext cx="2767817" cy="18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4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4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0"/>
          <p:cNvSpPr txBox="1"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50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0"/>
          <p:cNvSpPr txBox="1">
            <a:spLocks noGrp="1"/>
          </p:cNvSpPr>
          <p:nvPr>
            <p:ph type="body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body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76" descr="E:\002-KIMS BUSINESS\007-02-Fullslidesppt-Contents\20161206\02-\blue-pencil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95" y="2859783"/>
            <a:ext cx="3867829" cy="228371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76"/>
          <p:cNvSpPr txBox="1">
            <a:spLocks noGrp="1"/>
          </p:cNvSpPr>
          <p:nvPr>
            <p:ph type="body" idx="1"/>
          </p:nvPr>
        </p:nvSpPr>
        <p:spPr>
          <a:xfrm>
            <a:off x="683568" y="483519"/>
            <a:ext cx="2592288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 b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76"/>
          <p:cNvSpPr txBox="1">
            <a:spLocks noGrp="1"/>
          </p:cNvSpPr>
          <p:nvPr>
            <p:ph type="body" idx="2"/>
          </p:nvPr>
        </p:nvSpPr>
        <p:spPr>
          <a:xfrm>
            <a:off x="683568" y="1707654"/>
            <a:ext cx="259228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476"/>
              </a:buClr>
              <a:buSzPts val="1400"/>
              <a:buNone/>
              <a:defRPr sz="1400" b="0">
                <a:solidFill>
                  <a:srgbClr val="7674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76"/>
          <p:cNvSpPr/>
          <p:nvPr/>
        </p:nvSpPr>
        <p:spPr>
          <a:xfrm>
            <a:off x="7303325" y="106878"/>
            <a:ext cx="1662545" cy="15437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solidFill>
          <a:schemeClr val="accent2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77" descr="C:\Users\WIN7\Downloads\color-1305606_192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3340100"/>
          </a:xfrm>
          <a:prstGeom prst="rect">
            <a:avLst/>
          </a:prstGeom>
          <a:solidFill>
            <a:srgbClr val="FE51C2"/>
          </a:solidFill>
          <a:ln>
            <a:noFill/>
          </a:ln>
        </p:spPr>
      </p:pic>
      <p:sp>
        <p:nvSpPr>
          <p:cNvPr id="207" name="Google Shape;207;p77"/>
          <p:cNvSpPr txBox="1">
            <a:spLocks noGrp="1"/>
          </p:cNvSpPr>
          <p:nvPr>
            <p:ph type="body" idx="1"/>
          </p:nvPr>
        </p:nvSpPr>
        <p:spPr>
          <a:xfrm>
            <a:off x="0" y="3794744"/>
            <a:ext cx="9144000" cy="57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77"/>
          <p:cNvSpPr txBox="1">
            <a:spLocks noGrp="1"/>
          </p:cNvSpPr>
          <p:nvPr>
            <p:ph type="body" idx="2"/>
          </p:nvPr>
        </p:nvSpPr>
        <p:spPr>
          <a:xfrm>
            <a:off x="-148" y="4370808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asic Layout">
  <p:cSld name="2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>
              <a:alpha val="7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8"/>
          <p:cNvSpPr/>
          <p:nvPr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8"/>
          <p:cNvSpPr txBox="1">
            <a:spLocks noGrp="1"/>
          </p:cNvSpPr>
          <p:nvPr>
            <p:ph type="body" idx="1"/>
          </p:nvPr>
        </p:nvSpPr>
        <p:spPr>
          <a:xfrm>
            <a:off x="0" y="22588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 b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78"/>
          <p:cNvSpPr txBox="1">
            <a:spLocks noGrp="1"/>
          </p:cNvSpPr>
          <p:nvPr>
            <p:ph type="body" idx="2"/>
          </p:nvPr>
        </p:nvSpPr>
        <p:spPr>
          <a:xfrm>
            <a:off x="0" y="80195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476"/>
              </a:buClr>
              <a:buSzPts val="1400"/>
              <a:buNone/>
              <a:defRPr sz="1400" b="0">
                <a:solidFill>
                  <a:srgbClr val="7674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pty">
  <p:cSld name="Empty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7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7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Layout">
  <p:cSld name="Section Break Layout">
    <p:bg>
      <p:bgPr>
        <a:solidFill>
          <a:schemeClr val="accent3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0"/>
          <p:cNvSpPr txBox="1">
            <a:spLocks noGrp="1"/>
          </p:cNvSpPr>
          <p:nvPr>
            <p:ph type="body" idx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80"/>
          <p:cNvSpPr txBox="1">
            <a:spLocks noGrp="1"/>
          </p:cNvSpPr>
          <p:nvPr>
            <p:ph type="body" idx="2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1" name="Google Shape;221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683823" cy="5148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4805F8-3D23-443F-8E0B-0A91ADE9E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6F5F542-3CA0-4A21-B2DF-9406B5AB2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C617BC-155C-41BD-BE22-BB3CFB6B5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8FA2-6DEE-4668-8798-FF24C059BBFB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4E7CF8-F00C-410E-AF23-491CD784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8147FEA-24CD-46CC-8499-F3AD69BE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2377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E4BF62-92AA-46B2-8534-C8E9651E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40E2EF-46B8-4045-9F80-4561CB9FA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FAEFBB-4D88-4DC0-853A-009EB84D7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8FA2-6DEE-4668-8798-FF24C059BBFB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CAD937-B8F9-4E05-85DE-79EBBBCA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D8028A-879F-477C-A578-442ADFB6C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7459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AAF86C-A09B-4216-B16B-315F20852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DF4F266-655E-43FF-A41F-42404B4FE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AA94FF-B514-4B57-90DE-EAE53D1C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8FA2-6DEE-4668-8798-FF24C059BBFB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901FD1A-816D-4BA2-945A-0D410B9B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AF52DA-229C-4E53-A4D1-F12AF743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5395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E93A84-B6CC-48F9-889B-1F9E84FC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98E2E5-C224-4578-B591-999FD72A0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07BF23-BA51-459F-B180-2D32F53C7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5E4CB6A-EABD-475E-8A95-A675242DE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8FA2-6DEE-4668-8798-FF24C059BBFB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C4E961A-2149-4800-A6F2-0573C265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A11292-56DA-4996-B926-75E4020E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6778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E040F7-9359-46BD-A27C-8E26EDEF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545C256-9FFB-4631-BB77-8DAE62B89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0E407E8-2233-447F-907F-0EFE32511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88633DD-CA2C-4E59-B285-5F1FCD1AF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EA3191A-2C84-43B7-B2A9-CBA8F422B4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55FAF74-FDBC-42C1-9B1A-A337423A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8FA2-6DEE-4668-8798-FF24C059BBFB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7A06355-8B20-4A5F-A75A-2E57E06C1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20BB1B1-ED23-4C75-8A22-4D7DEF2E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579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obsah">
  <p:cSld name="Pouze obsah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1"/>
          <p:cNvSpPr txBox="1">
            <a:spLocks noGrp="1"/>
          </p:cNvSpPr>
          <p:nvPr>
            <p:ph type="body" idx="1"/>
          </p:nvPr>
        </p:nvSpPr>
        <p:spPr>
          <a:xfrm>
            <a:off x="628650" y="273846"/>
            <a:ext cx="7886700" cy="435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B8501C-416E-4FC5-B7C5-B0A12010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022FA3C-60B3-4304-A264-1C1794C5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8FA2-6DEE-4668-8798-FF24C059BBFB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E7B80CC-487E-4AC1-9126-FFDEA534B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61440CA-25AA-4622-936F-8731D9EC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80810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1962305-D276-4ED5-9D17-5182AB9AC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8FA2-6DEE-4668-8798-FF24C059BBFB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B389F96-E429-4E2D-A388-8D4F7C63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C9152D3-662B-4A24-84CD-93445E2E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101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4DA2CA-5920-43FF-8B1C-55F4DE77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7DDAFE-3B4A-467A-B607-C0C3D0D3A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D14A6F1-7CF3-4A82-A73E-E79FCF65B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4C097CB-1DE5-41DE-886F-7051E3DD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8FA2-6DEE-4668-8798-FF24C059BBFB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3D3AD4-F917-4568-8137-E08C9F1EC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9A84EF3-0FF5-44DB-98A7-88A0A545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384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59C263-7E8E-4FA5-A002-0E757F4F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E694222-0D46-42B9-A3F4-7BB7C4FB9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26C6D70-9927-435A-9156-26D39BB82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6FE92D6-7237-455A-B1DE-CD0C06C3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8FA2-6DEE-4668-8798-FF24C059BBFB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70A1AC1-3577-4367-A366-8A785BA0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D596F3E-3444-4933-922C-89F29353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6593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072C6E-BD81-404F-AA8B-E0C43674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B368729-E9F8-4B06-A2F8-9361F48D8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B942D7C-0A1F-45F4-971D-47776065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8FA2-6DEE-4668-8798-FF24C059BBFB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8CCA26-FCB9-4D32-B2C9-3F11B4C4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3BA9ADA-DD43-4A14-BCFC-353A18497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498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D647DEF-281A-44AF-BF12-5141987C8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691450C-809E-4BA0-947A-B625FB9AD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D03715-16C8-41F2-82FF-E90298B3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8FA2-6DEE-4668-8798-FF24C059BBFB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1A9D90B-FF3C-436A-B604-7F8270CC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A03A4D-D8C3-494C-8C5E-FB51F214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745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2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2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9293"/>
              </a:buClr>
              <a:buSzPts val="2400"/>
              <a:buNone/>
              <a:defRPr sz="2400">
                <a:solidFill>
                  <a:srgbClr val="93929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2000"/>
              <a:buNone/>
              <a:defRPr sz="2000">
                <a:solidFill>
                  <a:srgbClr val="93929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1800"/>
              <a:buNone/>
              <a:defRPr sz="1800">
                <a:solidFill>
                  <a:srgbClr val="93929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1600"/>
              <a:buNone/>
              <a:defRPr sz="1600">
                <a:solidFill>
                  <a:srgbClr val="93929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1600"/>
              <a:buNone/>
              <a:defRPr sz="1600">
                <a:solidFill>
                  <a:srgbClr val="93929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1600"/>
              <a:buNone/>
              <a:defRPr sz="1600">
                <a:solidFill>
                  <a:srgbClr val="93929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1600"/>
              <a:buNone/>
              <a:defRPr sz="1600">
                <a:solidFill>
                  <a:srgbClr val="93929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1600"/>
              <a:buNone/>
              <a:defRPr sz="1600">
                <a:solidFill>
                  <a:srgbClr val="93929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293"/>
              </a:buClr>
              <a:buSzPts val="1600"/>
              <a:buNone/>
              <a:defRPr sz="1600">
                <a:solidFill>
                  <a:srgbClr val="939293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4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6"/>
          <p:cNvSpPr txBox="1">
            <a:spLocks noGrp="1"/>
          </p:cNvSpPr>
          <p:nvPr>
            <p:ph type="body" idx="1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56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437121" y="86723"/>
            <a:ext cx="1442720" cy="12301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5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45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  <a:defRPr sz="4000" b="0" i="0" u="none" strike="noStrike" cap="none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4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8"/>
          <p:cNvSpPr/>
          <p:nvPr/>
        </p:nvSpPr>
        <p:spPr>
          <a:xfrm>
            <a:off x="5" y="4766311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8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  <a:defRPr sz="4000" b="0" i="0" u="none" strike="noStrike" cap="none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48"/>
          <p:cNvSpPr txBox="1">
            <a:spLocks noGrp="1"/>
          </p:cNvSpPr>
          <p:nvPr>
            <p:ph type="body" idx="1"/>
          </p:nvPr>
        </p:nvSpPr>
        <p:spPr>
          <a:xfrm>
            <a:off x="628650" y="1149728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4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4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4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p48" descr="C:\Data\Dropbox\ENAI\Grafika\logo_final-022.png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801881" y="154379"/>
            <a:ext cx="1104612" cy="9645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F173B16-794C-4EF4-AD5B-7AD25D07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7AE5A6-E943-42DF-AE0D-C35BB4AF0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6A6DB71-62AF-4081-BF4B-DCAE5460D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78FA2-6DEE-4668-8798-FF24C059BBFB}" type="datetimeFigureOut">
              <a:rPr lang="tr-TR" smtClean="0"/>
              <a:t>21.08.2023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7ACF66-04CA-4690-8A4B-FDA99E65A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963764-FA20-42B5-B8F5-805AEFF2B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60AEB-6E1B-4251-BE52-F43F4BD664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449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ajpy.12005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tomas.foltynek@academicintegrity.eu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ta.dlabolova@academicintegrity.eu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42F84E-9F2C-4C02-B4B2-E143ABC95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060" y="472678"/>
            <a:ext cx="8339756" cy="150627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the borderline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plagiarism?</a:t>
            </a:r>
            <a:endParaRPr lang="tr-T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60DA8BF-AA61-43F4-A1C0-AAAC6B73E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390674"/>
            <a:ext cx="6858000" cy="565539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Tomáš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Foltýnek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475060" y="3171826"/>
            <a:ext cx="8193881" cy="56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9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3</a:t>
            </a:r>
            <a:r>
              <a:rPr lang="en-US" sz="900" b="1" kern="1200" baseline="300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rd</a:t>
            </a:r>
            <a:r>
              <a:rPr lang="en-US" sz="9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ENAI Academic Integrity Summer School 2023</a:t>
            </a:r>
            <a:r>
              <a:rPr lang="sl-SI" sz="9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9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21st – 25th August 2023</a:t>
            </a:r>
            <a:r>
              <a:rPr lang="sl-SI" sz="9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9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Faculty of Electrical Engineering and Computer Science, University of Maribor, Slovenia</a:t>
            </a:r>
          </a:p>
          <a:p>
            <a:pPr defTabSz="685800">
              <a:buClrTx/>
            </a:pPr>
            <a:endParaRPr lang="en-US" sz="825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defTabSz="685800">
              <a:buClrTx/>
            </a:pPr>
            <a:endParaRPr lang="sl-SI" sz="135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36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 dirty="0"/>
              <a:t>What is the problem?</a:t>
            </a:r>
          </a:p>
        </p:txBody>
      </p:sp>
      <p:sp>
        <p:nvSpPr>
          <p:cNvPr id="272" name="Google Shape;272;p8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Why should be universities dealing with plagiarism?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Why should politicians – </a:t>
            </a:r>
            <a:r>
              <a:rPr lang="en-US" dirty="0" err="1"/>
              <a:t>plagiarisers</a:t>
            </a:r>
            <a:r>
              <a:rPr lang="en-US" dirty="0"/>
              <a:t> resign?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Who is harmed by plagiarism?</a:t>
            </a:r>
          </a:p>
        </p:txBody>
      </p:sp>
    </p:spTree>
    <p:extLst>
      <p:ext uri="{BB962C8B-B14F-4D97-AF65-F5344CB8AC3E}">
        <p14:creationId xmlns:p14="http://schemas.microsoft.com/office/powerpoint/2010/main" val="2471787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Definition</a:t>
            </a:r>
            <a:endParaRPr/>
          </a:p>
        </p:txBody>
      </p:sp>
      <p:sp>
        <p:nvSpPr>
          <p:cNvPr id="278" name="Google Shape;278;p9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672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What do you understand by plagiarism?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endParaRPr sz="175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25"/>
              <a:buNone/>
            </a:pPr>
            <a:r>
              <a:rPr lang="en-US" sz="2125" b="1" i="1"/>
              <a:t>the use of ideas, content, or structures</a:t>
            </a:r>
            <a:endParaRPr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25"/>
              <a:buNone/>
            </a:pPr>
            <a:r>
              <a:rPr lang="en-US" sz="2125" b="1" i="1"/>
              <a:t>without appropriately acknowledging the source</a:t>
            </a:r>
            <a:endParaRPr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25"/>
              <a:buNone/>
            </a:pPr>
            <a:r>
              <a:rPr lang="en-US" sz="2125" b="1" i="1"/>
              <a:t>to benefit in a setting where originality is expected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endParaRPr sz="1750" i="1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</a:pPr>
            <a:r>
              <a:rPr lang="en-US" sz="1250" i="1"/>
              <a:t>Published in: Foltýnek, T., Meuschke, N., &amp; Gipp, B. (2019). Academic Plagiarism Detection: A Systematic Literature Review. ACM Comput. Surv., 52(6), 112:1--112:42. https://doi.org/10.1145/3345317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</a:pPr>
            <a:r>
              <a:rPr lang="en-US" sz="1250" i="1"/>
              <a:t>Based on: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</a:pPr>
            <a:r>
              <a:rPr lang="en-US" sz="1250" i="1"/>
              <a:t>Meuschke, N., &amp; Gipp, B. (2013). State-of-the-art in detecting academic plagiarism. International Journal for Educational Integrity, 9(1): 50-57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</a:pPr>
            <a:r>
              <a:rPr lang="en-US" sz="1250" i="1"/>
              <a:t>Fishman, T. (2009). ‘We Know It When We See It’ Is Not Good Enough: Toward a Standard Definition of Plagiarism That Transcends Theft, Fraud, and Copyright. In Proceedings 4th Asia Pacific Conference on Educational Integrity (4APCEI), 5, 2009. </a:t>
            </a:r>
            <a:endParaRPr sz="125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2"/>
              <a:buNone/>
            </a:pPr>
            <a:endParaRPr sz="1312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endParaRPr sz="175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Plagiarism includes…</a:t>
            </a:r>
            <a:endParaRPr/>
          </a:p>
        </p:txBody>
      </p:sp>
      <p:sp>
        <p:nvSpPr>
          <p:cNvPr id="284" name="Google Shape;284;p10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US" sz="1960"/>
              <a:t>Using the </a:t>
            </a:r>
            <a:r>
              <a:rPr lang="en-US" sz="1960" b="1"/>
              <a:t>work of someone else </a:t>
            </a:r>
            <a:r>
              <a:rPr lang="en-US" sz="1960"/>
              <a:t>and presenting it as your own</a:t>
            </a:r>
            <a:endParaRPr/>
          </a:p>
          <a:p>
            <a:pPr marL="228600" lvl="0" indent="-10414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endParaRPr sz="1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US" sz="1960"/>
              <a:t>Presenting </a:t>
            </a:r>
            <a:r>
              <a:rPr lang="en-US" sz="1960" b="1"/>
              <a:t>translation or paraphrase </a:t>
            </a:r>
            <a:r>
              <a:rPr lang="en-US" sz="1960"/>
              <a:t>of another work as original</a:t>
            </a:r>
            <a:endParaRPr sz="1960"/>
          </a:p>
          <a:p>
            <a:pPr marL="685800" lvl="1" indent="-10414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endParaRPr sz="1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US" sz="1960"/>
              <a:t>Using </a:t>
            </a:r>
            <a:r>
              <a:rPr lang="en-US" sz="1960" b="1"/>
              <a:t>your own previously published work</a:t>
            </a:r>
            <a:r>
              <a:rPr lang="en-US" sz="1960"/>
              <a:t> without proper acknowledgement</a:t>
            </a:r>
            <a:endParaRPr/>
          </a:p>
          <a:p>
            <a:pPr marL="685800" lvl="1" indent="-10414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endParaRPr sz="1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US" sz="1960" b="1"/>
              <a:t>Failing to correctly cite </a:t>
            </a:r>
            <a:r>
              <a:rPr lang="en-US" sz="1960"/>
              <a:t>and reference another source</a:t>
            </a:r>
            <a:endParaRPr/>
          </a:p>
          <a:p>
            <a:pPr marL="685800" lvl="1" indent="-10414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endParaRPr sz="1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US" sz="1960"/>
              <a:t>Not giving due credit for the </a:t>
            </a:r>
            <a:r>
              <a:rPr lang="en-US" sz="1960" b="1"/>
              <a:t>contribution of someone else </a:t>
            </a:r>
            <a:r>
              <a:rPr lang="en-US" sz="1960"/>
              <a:t>to your work</a:t>
            </a:r>
            <a:endParaRPr/>
          </a:p>
          <a:p>
            <a:pPr marL="228600" lvl="0" indent="-10414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endParaRPr sz="196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is NOT plagiarism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1"/>
          <p:cNvSpPr txBox="1">
            <a:spLocks noGrp="1"/>
          </p:cNvSpPr>
          <p:nvPr>
            <p:ph type="body" idx="1"/>
          </p:nvPr>
        </p:nvSpPr>
        <p:spPr>
          <a:xfrm>
            <a:off x="627181" y="1599642"/>
            <a:ext cx="6915150" cy="291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You don’t have to provide the source of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General knowledge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General knowledge of your field</a:t>
            </a:r>
            <a:endParaRPr/>
          </a:p>
          <a:p>
            <a:pPr marL="685800" lvl="1" indent="-77469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Someone else’s contribution not influencing content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Proofreading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Typographic corrections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Formatting</a:t>
            </a:r>
            <a:endParaRPr sz="2380"/>
          </a:p>
          <a:p>
            <a:pPr marL="228600" lvl="0" indent="-774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0F817-68A8-40B5-8FB8-D4758F766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22" y="1371599"/>
            <a:ext cx="8612659" cy="185216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Where is the borderline?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2971E-6BA9-422C-9736-2F6C2E302A2F}"/>
              </a:ext>
            </a:extLst>
          </p:cNvPr>
          <p:cNvSpPr/>
          <p:nvPr/>
        </p:nvSpPr>
        <p:spPr>
          <a:xfrm>
            <a:off x="222422" y="3637577"/>
            <a:ext cx="1739867" cy="125479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03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Where is the borderline?</a:t>
            </a:r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US" sz="2170" dirty="0"/>
              <a:t>We will go through 8 scenarios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US" sz="2170" dirty="0"/>
              <a:t>In each scenario, </a:t>
            </a:r>
            <a:r>
              <a:rPr lang="en-US" sz="2170" u="sng" dirty="0"/>
              <a:t>40 % of student work is taken </a:t>
            </a:r>
            <a:r>
              <a:rPr lang="en-US" sz="2170" dirty="0"/>
              <a:t>from other sources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US" sz="2170" dirty="0"/>
              <a:t>For each case, decide whether you consider it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 dirty="0"/>
              <a:t>Serious plagiarism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 dirty="0"/>
              <a:t>Plagiarism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 dirty="0"/>
              <a:t>Not sure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 dirty="0"/>
              <a:t>Not plagiarism</a:t>
            </a:r>
            <a:endParaRPr sz="217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15779A-7324-61C4-BF31-46D57E56F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120" y="2571750"/>
            <a:ext cx="1892630" cy="18996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3B2E47-4A1D-FFC0-955C-6E59C7B60B01}"/>
              </a:ext>
            </a:extLst>
          </p:cNvPr>
          <p:cNvSpPr txBox="1"/>
          <p:nvPr/>
        </p:nvSpPr>
        <p:spPr>
          <a:xfrm>
            <a:off x="7373445" y="4458987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Worksheet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Scenario no. 1</a:t>
            </a:r>
            <a:endParaRPr/>
          </a:p>
        </p:txBody>
      </p:sp>
      <p:sp>
        <p:nvSpPr>
          <p:cNvPr id="308" name="Google Shape;308;p14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09" name="Google Shape;3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8918" y="1161106"/>
            <a:ext cx="3986163" cy="406669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310" name="Google Shape;310;p14"/>
          <p:cNvSpPr/>
          <p:nvPr/>
        </p:nvSpPr>
        <p:spPr>
          <a:xfrm>
            <a:off x="6154964" y="964362"/>
            <a:ext cx="820234" cy="3934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40 %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Scenario no. 2</a:t>
            </a:r>
            <a:endParaRPr/>
          </a:p>
        </p:txBody>
      </p:sp>
      <p:sp>
        <p:nvSpPr>
          <p:cNvPr id="316" name="Google Shape;316;p15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17" name="Google Shape;31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494" y="1148200"/>
            <a:ext cx="7169011" cy="3995300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318" name="Google Shape;318;p15"/>
          <p:cNvSpPr/>
          <p:nvPr/>
        </p:nvSpPr>
        <p:spPr>
          <a:xfrm>
            <a:off x="4161883" y="815085"/>
            <a:ext cx="820234" cy="3934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40 %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Scenario no. 3</a:t>
            </a:r>
            <a:endParaRPr/>
          </a:p>
        </p:txBody>
      </p:sp>
      <p:sp>
        <p:nvSpPr>
          <p:cNvPr id="325" name="Google Shape;325;p16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26" name="Google Shape;326;p16"/>
          <p:cNvSpPr/>
          <p:nvPr/>
        </p:nvSpPr>
        <p:spPr>
          <a:xfrm>
            <a:off x="3796339" y="4735096"/>
            <a:ext cx="596864" cy="208255"/>
          </a:xfrm>
          <a:prstGeom prst="ellipse">
            <a:avLst/>
          </a:prstGeom>
          <a:noFill/>
          <a:ln w="57150" cap="flat" cmpd="sng">
            <a:solidFill>
              <a:srgbClr val="006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4161883" y="815085"/>
            <a:ext cx="820234" cy="3934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40 %</a:t>
            </a:r>
            <a:endParaRPr/>
          </a:p>
        </p:txBody>
      </p:sp>
      <p:pic>
        <p:nvPicPr>
          <p:cNvPr id="328" name="Google Shape;3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8752" y="1109382"/>
            <a:ext cx="6886495" cy="3993776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Scenario no. 4</a:t>
            </a:r>
            <a:endParaRPr/>
          </a:p>
        </p:txBody>
      </p:sp>
      <p:sp>
        <p:nvSpPr>
          <p:cNvPr id="334" name="Google Shape;334;p17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35" name="Google Shape;33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3676" y="1149724"/>
            <a:ext cx="3756648" cy="3996764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336" name="Google Shape;336;p17"/>
          <p:cNvSpPr/>
          <p:nvPr/>
        </p:nvSpPr>
        <p:spPr>
          <a:xfrm>
            <a:off x="6040207" y="952980"/>
            <a:ext cx="820234" cy="3934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40 %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Acknowledgement of Authors</a:t>
            </a:r>
            <a:endParaRPr/>
          </a:p>
        </p:txBody>
      </p:sp>
      <p:sp>
        <p:nvSpPr>
          <p:cNvPr id="234" name="Google Shape;234;p2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EU funded project “Impact of Policies for Plagiarism in Higher Education across Europe”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Irene Glendinning, Coventry University, UK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Tomáš Foltýnek, Mendel University in Brno</a:t>
            </a:r>
            <a:r>
              <a:rPr lang="cs-CZ" dirty="0"/>
              <a:t> / Masaryk University</a:t>
            </a:r>
            <a:r>
              <a:rPr lang="en-US" dirty="0"/>
              <a:t>, Czechia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Dita Dlabolová, Mendel University in Brno</a:t>
            </a:r>
            <a:r>
              <a:rPr lang="cs-CZ" dirty="0"/>
              <a:t> / ENAI</a:t>
            </a:r>
            <a:r>
              <a:rPr lang="en-US" dirty="0"/>
              <a:t>, Czechia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Ansgar Schäfer, University of Konstanz, Germany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Scenario no. 5</a:t>
            </a:r>
            <a:endParaRPr/>
          </a:p>
        </p:txBody>
      </p:sp>
      <p:sp>
        <p:nvSpPr>
          <p:cNvPr id="342" name="Google Shape;342;p18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43" name="Google Shape;34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653" y="1149724"/>
            <a:ext cx="8604694" cy="399801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344" name="Google Shape;344;p18"/>
          <p:cNvSpPr/>
          <p:nvPr/>
        </p:nvSpPr>
        <p:spPr>
          <a:xfrm>
            <a:off x="4161883" y="912638"/>
            <a:ext cx="820234" cy="3934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40 %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9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Some words changed (6, 7, 8)</a:t>
            </a:r>
            <a:endParaRPr/>
          </a:p>
        </p:txBody>
      </p:sp>
      <p:pic>
        <p:nvPicPr>
          <p:cNvPr id="351" name="Google Shape;35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949560"/>
            <a:ext cx="9144001" cy="1988766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352" name="Google Shape;352;p19"/>
          <p:cNvSpPr txBox="1"/>
          <p:nvPr/>
        </p:nvSpPr>
        <p:spPr>
          <a:xfrm>
            <a:off x="154547" y="1270752"/>
            <a:ext cx="28886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Student’s submission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9"/>
          <p:cNvSpPr txBox="1"/>
          <p:nvPr/>
        </p:nvSpPr>
        <p:spPr>
          <a:xfrm>
            <a:off x="5112912" y="1298638"/>
            <a:ext cx="25542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original source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9"/>
          <p:cNvSpPr/>
          <p:nvPr/>
        </p:nvSpPr>
        <p:spPr>
          <a:xfrm>
            <a:off x="3620972" y="1752816"/>
            <a:ext cx="820234" cy="3934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40 %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0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What Do You Think?</a:t>
            </a:r>
            <a:endParaRPr/>
          </a:p>
        </p:txBody>
      </p:sp>
      <p:graphicFrame>
        <p:nvGraphicFramePr>
          <p:cNvPr id="360" name="Google Shape;360;p20"/>
          <p:cNvGraphicFramePr/>
          <p:nvPr/>
        </p:nvGraphicFramePr>
        <p:xfrm>
          <a:off x="628651" y="1163470"/>
          <a:ext cx="8226250" cy="3549775"/>
        </p:xfrm>
        <a:graphic>
          <a:graphicData uri="http://schemas.openxmlformats.org/drawingml/2006/table">
            <a:tbl>
              <a:tblPr firstRow="1" bandRow="1">
                <a:noFill/>
                <a:tableStyleId>{76F7CE2E-0FDC-4935-9D0A-EFF0799FBDB4}</a:tableStyleId>
              </a:tblPr>
              <a:tblGrid>
                <a:gridCol w="44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40 % of a student work is taken from other sources…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dirty="0"/>
                        <a:t>word for word with no quotations, no references and no in-text citations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dirty="0"/>
                        <a:t>word for word with no quotations, has references, no in-text citations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dirty="0"/>
                        <a:t>word for word with no quotations, has references and in-text citations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4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dirty="0"/>
                        <a:t>consisting of many short phrases throughout from many sources with no quotations, no references or in-text citations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5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dirty="0"/>
                        <a:t>consisting of many short phrases throughout from many sources with quotations, references and in-text citations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6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dirty="0"/>
                        <a:t>some words changed with no quotations, no references and no in-text citations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7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/>
                        <a:t>some words changed with no quotations, has references, no in-text citations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8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dirty="0"/>
                        <a:t>some words changed with no quotations, has references and in-text citations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Voting</a:t>
            </a:r>
            <a:endParaRPr/>
          </a:p>
        </p:txBody>
      </p:sp>
      <p:sp>
        <p:nvSpPr>
          <p:cNvPr id="366" name="Google Shape;366;p21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4704367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Go to</a:t>
            </a:r>
            <a:endParaRPr lang="cs-CZ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5400" b="1" dirty="0"/>
              <a:t>www.menti.com</a:t>
            </a:r>
            <a:endParaRPr sz="54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Enter code</a:t>
            </a:r>
            <a:endParaRPr lang="cs-CZ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5400" b="1" dirty="0"/>
              <a:t>32 20 84 6</a:t>
            </a:r>
            <a:endParaRPr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0997E0-58D2-4AAE-8C41-BE3E0859D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86" y="1224607"/>
            <a:ext cx="3533714" cy="353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2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Scenario no. 1</a:t>
            </a:r>
            <a:endParaRPr/>
          </a:p>
        </p:txBody>
      </p:sp>
      <p:sp>
        <p:nvSpPr>
          <p:cNvPr id="372" name="Google Shape;372;p22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73" name="Google Shape;37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8918" y="1161106"/>
            <a:ext cx="3986163" cy="406669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374" name="Google Shape;374;p22"/>
          <p:cNvSpPr/>
          <p:nvPr/>
        </p:nvSpPr>
        <p:spPr>
          <a:xfrm>
            <a:off x="6154964" y="964362"/>
            <a:ext cx="820234" cy="3934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40 %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Scenario no. 2</a:t>
            </a:r>
            <a:endParaRPr/>
          </a:p>
        </p:txBody>
      </p:sp>
      <p:sp>
        <p:nvSpPr>
          <p:cNvPr id="380" name="Google Shape;380;p23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81" name="Google Shape;38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494" y="1148200"/>
            <a:ext cx="7169011" cy="3995300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382" name="Google Shape;382;p23"/>
          <p:cNvSpPr/>
          <p:nvPr/>
        </p:nvSpPr>
        <p:spPr>
          <a:xfrm>
            <a:off x="4161883" y="815085"/>
            <a:ext cx="820234" cy="3934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40 %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Scenario no. 3</a:t>
            </a:r>
            <a:endParaRPr/>
          </a:p>
        </p:txBody>
      </p:sp>
      <p:sp>
        <p:nvSpPr>
          <p:cNvPr id="389" name="Google Shape;389;p24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90" name="Google Shape;390;p24"/>
          <p:cNvSpPr/>
          <p:nvPr/>
        </p:nvSpPr>
        <p:spPr>
          <a:xfrm>
            <a:off x="3796339" y="4735096"/>
            <a:ext cx="596864" cy="208255"/>
          </a:xfrm>
          <a:prstGeom prst="ellipse">
            <a:avLst/>
          </a:prstGeom>
          <a:noFill/>
          <a:ln w="57150" cap="flat" cmpd="sng">
            <a:solidFill>
              <a:srgbClr val="006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4"/>
          <p:cNvSpPr/>
          <p:nvPr/>
        </p:nvSpPr>
        <p:spPr>
          <a:xfrm>
            <a:off x="4161883" y="815085"/>
            <a:ext cx="820234" cy="3934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40 %</a:t>
            </a:r>
            <a:endParaRPr/>
          </a:p>
        </p:txBody>
      </p:sp>
      <p:pic>
        <p:nvPicPr>
          <p:cNvPr id="392" name="Google Shape;39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8752" y="1109382"/>
            <a:ext cx="6886495" cy="3993776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5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Example from Mr. Apple‘s blog:</a:t>
            </a:r>
            <a:endParaRPr/>
          </a:p>
        </p:txBody>
      </p:sp>
      <p:sp>
        <p:nvSpPr>
          <p:cNvPr id="398" name="Google Shape;398;p25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Ms. Carrot says about Mr. Lemon: Mr. Lemon is yellow. She also adds about him that he is a citrus. Then Ms. Carrot mentioned that Mr. Lemon is sour. And he is also salty. Ms. Carrot also revealed a very surprising fact that Mr. Lemon grows on trees!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6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Example from Mr. Apple‘s blog:</a:t>
            </a:r>
            <a:endParaRPr/>
          </a:p>
        </p:txBody>
      </p:sp>
      <p:sp>
        <p:nvSpPr>
          <p:cNvPr id="404" name="Google Shape;404;p26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Ms. Carrot says about Mr. Lemon: Mr. Lemon is yellow. She also adds about him that he is a citrus. Then Ms. Carrot mentioned that Mr. Lemon is sour. </a:t>
            </a:r>
            <a:r>
              <a:rPr lang="en-US" b="1">
                <a:solidFill>
                  <a:srgbClr val="FF0066"/>
                </a:solidFill>
              </a:rPr>
              <a:t>And he is also salty. </a:t>
            </a:r>
            <a:r>
              <a:rPr lang="en-US"/>
              <a:t>Ms. Carrot also revealed a very surprising fact that Mr. Lemon grows on trees!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7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Example from Mr. Apple‘s blog:</a:t>
            </a:r>
            <a:endParaRPr/>
          </a:p>
        </p:txBody>
      </p:sp>
      <p:sp>
        <p:nvSpPr>
          <p:cNvPr id="410" name="Google Shape;410;p27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99"/>
              </a:buClr>
              <a:buSzPts val="2800"/>
              <a:buNone/>
            </a:pPr>
            <a:r>
              <a:rPr lang="en-US">
                <a:solidFill>
                  <a:srgbClr val="009999"/>
                </a:solidFill>
              </a:rPr>
              <a:t>Ms. Carrot says </a:t>
            </a:r>
            <a:r>
              <a:rPr lang="en-US"/>
              <a:t>about Mr. Lemon: Mr. Lemon is yellow. </a:t>
            </a:r>
            <a:r>
              <a:rPr lang="en-US">
                <a:solidFill>
                  <a:srgbClr val="009999"/>
                </a:solidFill>
              </a:rPr>
              <a:t>She also adds </a:t>
            </a:r>
            <a:r>
              <a:rPr lang="en-US"/>
              <a:t>about him that he is a citrus. Then </a:t>
            </a:r>
            <a:r>
              <a:rPr lang="en-US">
                <a:solidFill>
                  <a:srgbClr val="009999"/>
                </a:solidFill>
              </a:rPr>
              <a:t>Ms. Carrot mentioned that </a:t>
            </a:r>
            <a:r>
              <a:rPr lang="en-US"/>
              <a:t>Mr. Lemon is sour. </a:t>
            </a:r>
            <a:r>
              <a:rPr lang="en-US" b="1">
                <a:solidFill>
                  <a:srgbClr val="FF0066"/>
                </a:solidFill>
              </a:rPr>
              <a:t>And he is also salty. </a:t>
            </a:r>
            <a:r>
              <a:rPr lang="en-US">
                <a:solidFill>
                  <a:srgbClr val="009999"/>
                </a:solidFill>
              </a:rPr>
              <a:t>Ms. Carrot also revealed </a:t>
            </a:r>
            <a:r>
              <a:rPr lang="en-US"/>
              <a:t>a very surprising fact that Mr. Lemon grows on trees!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Structure of the Workshop</a:t>
            </a:r>
            <a:endParaRPr/>
          </a:p>
        </p:txBody>
      </p:sp>
      <p:sp>
        <p:nvSpPr>
          <p:cNvPr id="241" name="Google Shape;241;p3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Examples of plagiarism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Definitions of plagiarism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Where is the borderline? Judgment of cases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Reasons for plagiarism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Prevention of plagiarism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Discussion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8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Scenario no. 4</a:t>
            </a:r>
            <a:endParaRPr/>
          </a:p>
        </p:txBody>
      </p:sp>
      <p:sp>
        <p:nvSpPr>
          <p:cNvPr id="416" name="Google Shape;416;p28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17" name="Google Shape;41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3676" y="1149724"/>
            <a:ext cx="3756648" cy="3996764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418" name="Google Shape;418;p28"/>
          <p:cNvSpPr/>
          <p:nvPr/>
        </p:nvSpPr>
        <p:spPr>
          <a:xfrm>
            <a:off x="6040207" y="952980"/>
            <a:ext cx="820234" cy="3934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40 %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9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Scenario no. 5</a:t>
            </a:r>
            <a:endParaRPr/>
          </a:p>
        </p:txBody>
      </p:sp>
      <p:sp>
        <p:nvSpPr>
          <p:cNvPr id="424" name="Google Shape;424;p29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25" name="Google Shape;42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653" y="1149724"/>
            <a:ext cx="8604694" cy="399801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426" name="Google Shape;426;p29"/>
          <p:cNvSpPr/>
          <p:nvPr/>
        </p:nvSpPr>
        <p:spPr>
          <a:xfrm>
            <a:off x="4161883" y="912638"/>
            <a:ext cx="820234" cy="3934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40 %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0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Some words changed (6, 7, 8)</a:t>
            </a:r>
            <a:endParaRPr/>
          </a:p>
        </p:txBody>
      </p:sp>
      <p:pic>
        <p:nvPicPr>
          <p:cNvPr id="433" name="Google Shape;43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949560"/>
            <a:ext cx="9144001" cy="1988766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434" name="Google Shape;434;p30"/>
          <p:cNvSpPr txBox="1"/>
          <p:nvPr/>
        </p:nvSpPr>
        <p:spPr>
          <a:xfrm>
            <a:off x="154547" y="1270752"/>
            <a:ext cx="28886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Student’s submission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0"/>
          <p:cNvSpPr txBox="1"/>
          <p:nvPr/>
        </p:nvSpPr>
        <p:spPr>
          <a:xfrm>
            <a:off x="5112912" y="1298638"/>
            <a:ext cx="25542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original source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0"/>
          <p:cNvSpPr/>
          <p:nvPr/>
        </p:nvSpPr>
        <p:spPr>
          <a:xfrm>
            <a:off x="3620972" y="1752816"/>
            <a:ext cx="820234" cy="3934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40 %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Where is the borderline?</a:t>
            </a:r>
            <a:endParaRPr/>
          </a:p>
        </p:txBody>
      </p:sp>
      <p:sp>
        <p:nvSpPr>
          <p:cNvPr id="442" name="Google Shape;442;p31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Focus on scenarios 1 and 6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Which of them is worse?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do European students think about these cases?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7" name="Google Shape;447;p32"/>
          <p:cNvGraphicFramePr/>
          <p:nvPr/>
        </p:nvGraphicFramePr>
        <p:xfrm>
          <a:off x="630249" y="1491630"/>
          <a:ext cx="8095007" cy="3234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8" name="Google Shape;448;p32"/>
          <p:cNvSpPr txBox="1">
            <a:spLocks noGrp="1"/>
          </p:cNvSpPr>
          <p:nvPr>
            <p:ph type="title"/>
          </p:nvPr>
        </p:nvSpPr>
        <p:spPr>
          <a:xfrm>
            <a:off x="546936" y="627534"/>
            <a:ext cx="715741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2800"/>
              <a:buFont typeface="Calibri"/>
              <a:buNone/>
            </a:pPr>
            <a:r>
              <a:rPr lang="en-US" sz="2800"/>
              <a:t>40% of student’s work copied </a:t>
            </a:r>
            <a:r>
              <a:rPr lang="en-US" sz="2800" b="1"/>
              <a:t>word for word </a:t>
            </a:r>
            <a:r>
              <a:rPr lang="en-US" sz="2800"/>
              <a:t>with no quotation, references or citations (1)</a:t>
            </a:r>
            <a:endParaRPr/>
          </a:p>
        </p:txBody>
      </p:sp>
      <p:sp>
        <p:nvSpPr>
          <p:cNvPr id="449" name="Google Shape;449;p32"/>
          <p:cNvSpPr txBox="1"/>
          <p:nvPr/>
        </p:nvSpPr>
        <p:spPr>
          <a:xfrm>
            <a:off x="0" y="4725824"/>
            <a:ext cx="37172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IPPHEAE 2013, SEEPPAI 2018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4" name="Google Shape;454;p33"/>
          <p:cNvGraphicFramePr/>
          <p:nvPr/>
        </p:nvGraphicFramePr>
        <p:xfrm>
          <a:off x="628650" y="1491630"/>
          <a:ext cx="8079514" cy="3268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5" name="Google Shape;455;p33"/>
          <p:cNvSpPr txBox="1">
            <a:spLocks noGrp="1"/>
          </p:cNvSpPr>
          <p:nvPr>
            <p:ph type="title"/>
          </p:nvPr>
        </p:nvSpPr>
        <p:spPr>
          <a:xfrm>
            <a:off x="628650" y="627534"/>
            <a:ext cx="72377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2800"/>
              <a:buFont typeface="Calibri"/>
              <a:buNone/>
            </a:pPr>
            <a:r>
              <a:rPr lang="en-US" sz="2800"/>
              <a:t>40% of student’s work copied, </a:t>
            </a:r>
            <a:r>
              <a:rPr lang="en-US" sz="2800" b="1"/>
              <a:t>some words changed</a:t>
            </a:r>
            <a:r>
              <a:rPr lang="en-US" sz="2800"/>
              <a:t>, no quotations, ref. or citations (6)</a:t>
            </a:r>
            <a:endParaRPr/>
          </a:p>
        </p:txBody>
      </p:sp>
      <p:sp>
        <p:nvSpPr>
          <p:cNvPr id="456" name="Google Shape;456;p33"/>
          <p:cNvSpPr txBox="1"/>
          <p:nvPr/>
        </p:nvSpPr>
        <p:spPr>
          <a:xfrm>
            <a:off x="0" y="4725824"/>
            <a:ext cx="37172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IPPHEAE 2013, SEEPPAI 2018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4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Looking for reasons</a:t>
            </a:r>
            <a:endParaRPr/>
          </a:p>
        </p:txBody>
      </p:sp>
      <p:sp>
        <p:nvSpPr>
          <p:cNvPr id="462" name="Google Shape;462;p34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i="1" dirty="0"/>
              <a:t>Why do students </a:t>
            </a:r>
            <a:r>
              <a:rPr lang="en-US" b="1" i="1" dirty="0" err="1"/>
              <a:t>plagiarise</a:t>
            </a:r>
            <a:r>
              <a:rPr lang="en-US" b="1" i="1" dirty="0"/>
              <a:t>?</a:t>
            </a: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b="1" i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i="1" dirty="0"/>
              <a:t>Write down three most important reasons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97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800"/>
              <a:buNone/>
            </a:pPr>
            <a:r>
              <a:rPr lang="en-US"/>
              <a:t>Causes: The Fraud Triangle</a:t>
            </a:r>
            <a:endParaRPr/>
          </a:p>
        </p:txBody>
      </p:sp>
      <p:sp>
        <p:nvSpPr>
          <p:cNvPr id="497" name="Google Shape;497;p97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Char char="•"/>
            </a:pPr>
            <a:r>
              <a:rPr lang="en-US"/>
              <a:t>Pressure / Motive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69498"/>
              <a:buChar char="•"/>
            </a:pPr>
            <a:r>
              <a:rPr lang="en-US"/>
              <a:t>Need to pass a course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69498"/>
              <a:buChar char="•"/>
            </a:pPr>
            <a:r>
              <a:rPr lang="en-US"/>
              <a:t>Need to get a degree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Char char="•"/>
            </a:pPr>
            <a:r>
              <a:rPr lang="en-US"/>
              <a:t>Opportunity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69498"/>
              <a:buChar char="•"/>
            </a:pPr>
            <a:r>
              <a:rPr lang="en-US"/>
              <a:t>Weak detection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Char char="•"/>
            </a:pPr>
            <a:r>
              <a:rPr lang="en-US"/>
              <a:t>Rationalization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69498"/>
              <a:buChar char="•"/>
            </a:pPr>
            <a:r>
              <a:rPr lang="en-US"/>
              <a:t>Everybody is doing it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69498"/>
              <a:buChar char="•"/>
            </a:pPr>
            <a:r>
              <a:rPr lang="en-US"/>
              <a:t>Risk-benefit assessment</a:t>
            </a:r>
            <a:endParaRPr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69498"/>
              <a:buNone/>
            </a:pPr>
            <a:endParaRPr/>
          </a:p>
        </p:txBody>
      </p:sp>
      <p:pic>
        <p:nvPicPr>
          <p:cNvPr id="498" name="Google Shape;498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0503" y="510777"/>
            <a:ext cx="4019962" cy="3482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97"/>
          <p:cNvSpPr txBox="1"/>
          <p:nvPr/>
        </p:nvSpPr>
        <p:spPr>
          <a:xfrm>
            <a:off x="6701925" y="4034125"/>
            <a:ext cx="239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DavidBailey [</a:t>
            </a:r>
            <a:r>
              <a:rPr lang="en-US" sz="1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98"/>
          <p:cNvSpPr txBox="1"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800"/>
              <a:buNone/>
            </a:pPr>
            <a:r>
              <a:rPr lang="en-US" sz="4000"/>
              <a:t>Why do students plagiarize?</a:t>
            </a:r>
            <a:endParaRPr/>
          </a:p>
        </p:txBody>
      </p:sp>
      <p:sp>
        <p:nvSpPr>
          <p:cNvPr id="505" name="Google Shape;505;p9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Teachers</a:t>
            </a:r>
            <a:endParaRPr/>
          </a:p>
        </p:txBody>
      </p:sp>
      <p:sp>
        <p:nvSpPr>
          <p:cNvPr id="506" name="Google Shape;506;p9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dirty="0"/>
              <a:t>It’s easy to cut and paste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dirty="0"/>
              <a:t>They don’t think plagiarism is wrong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dirty="0"/>
              <a:t>Lecturer will not care</a:t>
            </a:r>
            <a:endParaRPr dirty="0"/>
          </a:p>
        </p:txBody>
      </p:sp>
      <p:sp>
        <p:nvSpPr>
          <p:cNvPr id="507" name="Google Shape;507;p98"/>
          <p:cNvSpPr txBox="1">
            <a:spLocks noGrp="1"/>
          </p:cNvSpPr>
          <p:nvPr>
            <p:ph type="body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Students</a:t>
            </a:r>
            <a:endParaRPr/>
          </a:p>
        </p:txBody>
      </p:sp>
      <p:sp>
        <p:nvSpPr>
          <p:cNvPr id="508" name="Google Shape;508;p98"/>
          <p:cNvSpPr txBox="1">
            <a:spLocks noGrp="1"/>
          </p:cNvSpPr>
          <p:nvPr>
            <p:ph type="body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/>
              <a:t>Run out of time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/>
              <a:t>Unable to cope with the workload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/>
              <a:t>Their own work is not good enough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509" name="Google Shape;509;p98"/>
          <p:cNvSpPr txBox="1"/>
          <p:nvPr/>
        </p:nvSpPr>
        <p:spPr>
          <a:xfrm>
            <a:off x="283026" y="4377447"/>
            <a:ext cx="88172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from the IPPHEAE project (2013; N students = 3980; N teachers = 702; 27 EU countries)</a:t>
            </a:r>
            <a:endParaRPr/>
          </a:p>
        </p:txBody>
      </p:sp>
      <p:sp>
        <p:nvSpPr>
          <p:cNvPr id="510" name="Google Shape;510;p98"/>
          <p:cNvSpPr txBox="1"/>
          <p:nvPr/>
        </p:nvSpPr>
        <p:spPr>
          <a:xfrm>
            <a:off x="8391672" y="1761064"/>
            <a:ext cx="5116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0B7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400" b="1" i="0" u="none" strike="noStrike" cap="none">
              <a:solidFill>
                <a:srgbClr val="F0B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98"/>
          <p:cNvSpPr txBox="1"/>
          <p:nvPr/>
        </p:nvSpPr>
        <p:spPr>
          <a:xfrm>
            <a:off x="8391671" y="2401309"/>
            <a:ext cx="5116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0B7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400" b="1" i="0" u="none" strike="noStrike" cap="none">
              <a:solidFill>
                <a:srgbClr val="F0B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98"/>
          <p:cNvSpPr txBox="1"/>
          <p:nvPr/>
        </p:nvSpPr>
        <p:spPr>
          <a:xfrm>
            <a:off x="8391671" y="3238231"/>
            <a:ext cx="5309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0B7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1400" b="1" i="0" u="none" strike="noStrike" cap="none">
              <a:solidFill>
                <a:srgbClr val="F0B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98"/>
          <p:cNvSpPr txBox="1"/>
          <p:nvPr/>
        </p:nvSpPr>
        <p:spPr>
          <a:xfrm>
            <a:off x="126781" y="3477423"/>
            <a:ext cx="5309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0B7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1400" b="1" i="0" u="none" strike="noStrike" cap="none">
              <a:solidFill>
                <a:srgbClr val="F0B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98"/>
          <p:cNvSpPr txBox="1"/>
          <p:nvPr/>
        </p:nvSpPr>
        <p:spPr>
          <a:xfrm>
            <a:off x="91517" y="1915851"/>
            <a:ext cx="6014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0B7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400" b="1" i="0" u="none" strike="noStrike" cap="none">
              <a:solidFill>
                <a:srgbClr val="F0B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98"/>
          <p:cNvSpPr txBox="1"/>
          <p:nvPr/>
        </p:nvSpPr>
        <p:spPr>
          <a:xfrm>
            <a:off x="126782" y="2767039"/>
            <a:ext cx="5309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0B7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1400" b="1" i="0" u="none" strike="noStrike" cap="none">
              <a:solidFill>
                <a:srgbClr val="F0B7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6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Students vs. teachers</a:t>
            </a:r>
            <a:endParaRPr/>
          </a:p>
        </p:txBody>
      </p:sp>
      <p:sp>
        <p:nvSpPr>
          <p:cNvPr id="474" name="Google Shape;474;p36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i="1"/>
              <a:t>How students get to know about plagiarism?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Teachers: Class/workshop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Students: Web pages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i="1"/>
              <a:t>What is difficult on academic writing?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Teachers: Referencing formats, citing and referencing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Students: Finding good sources, paraphrasing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Example no. 1 (MENDELU, 2017)</a:t>
            </a:r>
            <a:endParaRPr/>
          </a:p>
        </p:txBody>
      </p:sp>
      <p:pic>
        <p:nvPicPr>
          <p:cNvPr id="247" name="Google Shape;247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3731" y="1059463"/>
            <a:ext cx="6860069" cy="3618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7"/>
          <p:cNvSpPr txBox="1">
            <a:spLocks noGrp="1"/>
          </p:cNvSpPr>
          <p:nvPr>
            <p:ph type="title"/>
          </p:nvPr>
        </p:nvSpPr>
        <p:spPr>
          <a:xfrm>
            <a:off x="726393" y="290775"/>
            <a:ext cx="6691201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3200"/>
              <a:buFont typeface="Calibri"/>
              <a:buNone/>
            </a:pPr>
            <a:r>
              <a:rPr lang="en-US" sz="3200"/>
              <a:t>Students vs. teachers, scenarios 6, 7, 8:</a:t>
            </a:r>
            <a:br>
              <a:rPr lang="en-US" sz="3200"/>
            </a:br>
            <a:r>
              <a:rPr lang="en-US" sz="3200"/>
              <a:t>40% copied, some words changed. </a:t>
            </a:r>
            <a:br>
              <a:rPr lang="en-US" sz="3200"/>
            </a:br>
            <a:r>
              <a:rPr lang="en-US" sz="3200"/>
              <a:t>Is it plagiarism?</a:t>
            </a:r>
            <a:endParaRPr/>
          </a:p>
        </p:txBody>
      </p:sp>
      <p:pic>
        <p:nvPicPr>
          <p:cNvPr id="480" name="Google Shape;480;p37" descr="17d_stud_teach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104" t="3289" r="1382" b="3873"/>
          <a:stretch/>
        </p:blipFill>
        <p:spPr>
          <a:xfrm>
            <a:off x="803305" y="1683521"/>
            <a:ext cx="6793906" cy="3042303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37"/>
          <p:cNvSpPr txBox="1"/>
          <p:nvPr/>
        </p:nvSpPr>
        <p:spPr>
          <a:xfrm>
            <a:off x="0" y="4725824"/>
            <a:ext cx="22546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IPPHEAE 2013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8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36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How Can We Prevent Plagiarism?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8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i="1"/>
              <a:t>Write down your ideas to chat</a:t>
            </a:r>
            <a:endParaRPr b="1" i="1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9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How Can We Prevent Plagiarism?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4" name="Google Shape;494;p39"/>
          <p:cNvGrpSpPr/>
          <p:nvPr/>
        </p:nvGrpSpPr>
        <p:grpSpPr>
          <a:xfrm rot="-2700000">
            <a:off x="2803378" y="2864900"/>
            <a:ext cx="720081" cy="720081"/>
            <a:chOff x="5446453" y="1672187"/>
            <a:chExt cx="914401" cy="914401"/>
          </a:xfrm>
        </p:grpSpPr>
        <p:sp>
          <p:nvSpPr>
            <p:cNvPr id="495" name="Google Shape;495;p39"/>
            <p:cNvSpPr/>
            <p:nvPr/>
          </p:nvSpPr>
          <p:spPr>
            <a:xfrm rot="5400000">
              <a:off x="5446453" y="1672188"/>
              <a:ext cx="914400" cy="914400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48474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9"/>
            <p:cNvSpPr/>
            <p:nvPr/>
          </p:nvSpPr>
          <p:spPr>
            <a:xfrm rot="-5400000">
              <a:off x="5446454" y="1672187"/>
              <a:ext cx="914400" cy="914400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48474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" name="Google Shape;497;p39"/>
          <p:cNvGrpSpPr/>
          <p:nvPr/>
        </p:nvGrpSpPr>
        <p:grpSpPr>
          <a:xfrm>
            <a:off x="3237594" y="1944984"/>
            <a:ext cx="720080" cy="720081"/>
            <a:chOff x="5446454" y="1672186"/>
            <a:chExt cx="914400" cy="914401"/>
          </a:xfrm>
        </p:grpSpPr>
        <p:sp>
          <p:nvSpPr>
            <p:cNvPr id="498" name="Google Shape;498;p39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48474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9"/>
            <p:cNvSpPr/>
            <p:nvPr/>
          </p:nvSpPr>
          <p:spPr>
            <a:xfrm rot="-5400000">
              <a:off x="5446454" y="1672187"/>
              <a:ext cx="914400" cy="9144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48474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" name="Google Shape;500;p39"/>
          <p:cNvGrpSpPr/>
          <p:nvPr/>
        </p:nvGrpSpPr>
        <p:grpSpPr>
          <a:xfrm rot="2700000">
            <a:off x="4221592" y="1488625"/>
            <a:ext cx="720080" cy="720081"/>
            <a:chOff x="5446454" y="1672186"/>
            <a:chExt cx="914400" cy="914401"/>
          </a:xfrm>
        </p:grpSpPr>
        <p:sp>
          <p:nvSpPr>
            <p:cNvPr id="501" name="Google Shape;501;p39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48474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9"/>
            <p:cNvSpPr/>
            <p:nvPr/>
          </p:nvSpPr>
          <p:spPr>
            <a:xfrm rot="-5400000">
              <a:off x="5446454" y="1672187"/>
              <a:ext cx="914400" cy="914400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48474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39"/>
          <p:cNvGrpSpPr/>
          <p:nvPr/>
        </p:nvGrpSpPr>
        <p:grpSpPr>
          <a:xfrm rot="5400000">
            <a:off x="5309327" y="1944984"/>
            <a:ext cx="720080" cy="720081"/>
            <a:chOff x="5446454" y="1672186"/>
            <a:chExt cx="914400" cy="914401"/>
          </a:xfrm>
        </p:grpSpPr>
        <p:sp>
          <p:nvSpPr>
            <p:cNvPr id="504" name="Google Shape;504;p39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48474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9"/>
            <p:cNvSpPr/>
            <p:nvPr/>
          </p:nvSpPr>
          <p:spPr>
            <a:xfrm rot="-5400000">
              <a:off x="5446454" y="1672187"/>
              <a:ext cx="914400" cy="9144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48474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" name="Google Shape;506;p39"/>
          <p:cNvGrpSpPr/>
          <p:nvPr/>
        </p:nvGrpSpPr>
        <p:grpSpPr>
          <a:xfrm rot="8100000">
            <a:off x="5496934" y="2879530"/>
            <a:ext cx="720080" cy="720081"/>
            <a:chOff x="5446454" y="1672186"/>
            <a:chExt cx="914400" cy="914401"/>
          </a:xfrm>
        </p:grpSpPr>
        <p:sp>
          <p:nvSpPr>
            <p:cNvPr id="507" name="Google Shape;507;p39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48474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9"/>
            <p:cNvSpPr/>
            <p:nvPr/>
          </p:nvSpPr>
          <p:spPr>
            <a:xfrm rot="-5400000">
              <a:off x="5446454" y="1672187"/>
              <a:ext cx="914400" cy="914400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48474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39"/>
          <p:cNvGrpSpPr/>
          <p:nvPr/>
        </p:nvGrpSpPr>
        <p:grpSpPr>
          <a:xfrm>
            <a:off x="6160974" y="3187385"/>
            <a:ext cx="3130050" cy="697848"/>
            <a:chOff x="2551706" y="4057832"/>
            <a:chExt cx="2500899" cy="697848"/>
          </a:xfrm>
        </p:grpSpPr>
        <p:sp>
          <p:nvSpPr>
            <p:cNvPr id="510" name="Google Shape;510;p39"/>
            <p:cNvSpPr txBox="1"/>
            <p:nvPr/>
          </p:nvSpPr>
          <p:spPr>
            <a:xfrm>
              <a:off x="2551706" y="4478681"/>
              <a:ext cx="235700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76747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9"/>
            <p:cNvSpPr txBox="1"/>
            <p:nvPr/>
          </p:nvSpPr>
          <p:spPr>
            <a:xfrm>
              <a:off x="2715639" y="4057832"/>
              <a:ext cx="23369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476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767476"/>
                  </a:solidFill>
                  <a:latin typeface="Calibri"/>
                  <a:ea typeface="Calibri"/>
                  <a:cs typeface="Calibri"/>
                  <a:sym typeface="Calibri"/>
                </a:rPr>
                <a:t>training for staff</a:t>
              </a:r>
              <a:endParaRPr sz="2400" b="0" i="0" u="none" strike="noStrike" cap="none">
                <a:solidFill>
                  <a:srgbClr val="76747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" name="Google Shape;512;p39"/>
          <p:cNvGrpSpPr/>
          <p:nvPr/>
        </p:nvGrpSpPr>
        <p:grpSpPr>
          <a:xfrm>
            <a:off x="5572340" y="1912165"/>
            <a:ext cx="3538587" cy="830997"/>
            <a:chOff x="2081389" y="4136745"/>
            <a:chExt cx="2827319" cy="830997"/>
          </a:xfrm>
        </p:grpSpPr>
        <p:sp>
          <p:nvSpPr>
            <p:cNvPr id="513" name="Google Shape;513;p39"/>
            <p:cNvSpPr txBox="1"/>
            <p:nvPr/>
          </p:nvSpPr>
          <p:spPr>
            <a:xfrm>
              <a:off x="2551706" y="4478681"/>
              <a:ext cx="235700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76747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9"/>
            <p:cNvSpPr txBox="1"/>
            <p:nvPr/>
          </p:nvSpPr>
          <p:spPr>
            <a:xfrm>
              <a:off x="2081389" y="4136745"/>
              <a:ext cx="233696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476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767476"/>
                  </a:solidFill>
                  <a:latin typeface="Calibri"/>
                  <a:ea typeface="Calibri"/>
                  <a:cs typeface="Calibri"/>
                  <a:sym typeface="Calibri"/>
                </a:rPr>
                <a:t>awareness of consequences</a:t>
              </a:r>
              <a:endParaRPr sz="2400" b="0" i="0" u="none" strike="noStrike" cap="none">
                <a:solidFill>
                  <a:srgbClr val="76747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39"/>
          <p:cNvGrpSpPr/>
          <p:nvPr/>
        </p:nvGrpSpPr>
        <p:grpSpPr>
          <a:xfrm>
            <a:off x="2762251" y="1193391"/>
            <a:ext cx="1782977" cy="553999"/>
            <a:chOff x="2551705" y="4201681"/>
            <a:chExt cx="2357003" cy="553999"/>
          </a:xfrm>
        </p:grpSpPr>
        <p:sp>
          <p:nvSpPr>
            <p:cNvPr id="516" name="Google Shape;516;p39"/>
            <p:cNvSpPr txBox="1"/>
            <p:nvPr/>
          </p:nvSpPr>
          <p:spPr>
            <a:xfrm>
              <a:off x="2551706" y="4478681"/>
              <a:ext cx="235700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76747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9"/>
            <p:cNvSpPr txBox="1"/>
            <p:nvPr/>
          </p:nvSpPr>
          <p:spPr>
            <a:xfrm>
              <a:off x="2551705" y="4201681"/>
              <a:ext cx="23369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476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767476"/>
                  </a:solidFill>
                  <a:latin typeface="Calibri"/>
                  <a:ea typeface="Calibri"/>
                  <a:cs typeface="Calibri"/>
                  <a:sym typeface="Calibri"/>
                </a:rPr>
                <a:t>policies</a:t>
              </a:r>
              <a:endParaRPr sz="2400" b="0" i="0" u="none" strike="noStrike" cap="none">
                <a:solidFill>
                  <a:srgbClr val="76747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" name="Google Shape;518;p39"/>
          <p:cNvGrpSpPr/>
          <p:nvPr/>
        </p:nvGrpSpPr>
        <p:grpSpPr>
          <a:xfrm>
            <a:off x="269999" y="3649050"/>
            <a:ext cx="3050778" cy="830997"/>
            <a:chOff x="2551705" y="4283314"/>
            <a:chExt cx="2357003" cy="830997"/>
          </a:xfrm>
        </p:grpSpPr>
        <p:sp>
          <p:nvSpPr>
            <p:cNvPr id="519" name="Google Shape;519;p39"/>
            <p:cNvSpPr txBox="1"/>
            <p:nvPr/>
          </p:nvSpPr>
          <p:spPr>
            <a:xfrm>
              <a:off x="2551706" y="4478681"/>
              <a:ext cx="235700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76747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9"/>
            <p:cNvSpPr txBox="1"/>
            <p:nvPr/>
          </p:nvSpPr>
          <p:spPr>
            <a:xfrm>
              <a:off x="2551705" y="4283314"/>
              <a:ext cx="233696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476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767476"/>
                  </a:solidFill>
                  <a:latin typeface="Calibri"/>
                  <a:ea typeface="Calibri"/>
                  <a:cs typeface="Calibri"/>
                  <a:sym typeface="Calibri"/>
                </a:rPr>
                <a:t>education and support for students</a:t>
              </a:r>
              <a:endParaRPr sz="2400" b="0" i="0" u="none" strike="noStrike" cap="none">
                <a:solidFill>
                  <a:srgbClr val="76747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" name="Google Shape;521;p39"/>
          <p:cNvGrpSpPr/>
          <p:nvPr/>
        </p:nvGrpSpPr>
        <p:grpSpPr>
          <a:xfrm>
            <a:off x="422240" y="1884769"/>
            <a:ext cx="2898537" cy="830997"/>
            <a:chOff x="2551704" y="4144460"/>
            <a:chExt cx="2357004" cy="830997"/>
          </a:xfrm>
        </p:grpSpPr>
        <p:sp>
          <p:nvSpPr>
            <p:cNvPr id="522" name="Google Shape;522;p39"/>
            <p:cNvSpPr txBox="1"/>
            <p:nvPr/>
          </p:nvSpPr>
          <p:spPr>
            <a:xfrm>
              <a:off x="2551706" y="4478681"/>
              <a:ext cx="235700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76747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9"/>
            <p:cNvSpPr txBox="1"/>
            <p:nvPr/>
          </p:nvSpPr>
          <p:spPr>
            <a:xfrm>
              <a:off x="2551704" y="4144460"/>
              <a:ext cx="233696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476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767476"/>
                  </a:solidFill>
                  <a:latin typeface="Calibri"/>
                  <a:ea typeface="Calibri"/>
                  <a:cs typeface="Calibri"/>
                  <a:sym typeface="Calibri"/>
                </a:rPr>
                <a:t>clear</a:t>
              </a:r>
              <a:r>
                <a:rPr lang="en-US" sz="2400" b="0" i="0" u="none" strike="noStrike" cap="none">
                  <a:solidFill>
                    <a:srgbClr val="48474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0" i="0" u="none" strike="noStrike" cap="none">
                  <a:solidFill>
                    <a:srgbClr val="767476"/>
                  </a:solidFill>
                  <a:latin typeface="Calibri"/>
                  <a:ea typeface="Calibri"/>
                  <a:cs typeface="Calibri"/>
                  <a:sym typeface="Calibri"/>
                </a:rPr>
                <a:t>instructions </a:t>
              </a:r>
              <a:br>
                <a:rPr lang="en-US" sz="2400" b="0" i="0" u="none" strike="noStrike" cap="none">
                  <a:solidFill>
                    <a:srgbClr val="76747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b="0" i="0" u="none" strike="noStrike" cap="none">
                  <a:solidFill>
                    <a:srgbClr val="767476"/>
                  </a:solidFill>
                  <a:latin typeface="Calibri"/>
                  <a:ea typeface="Calibri"/>
                  <a:cs typeface="Calibri"/>
                  <a:sym typeface="Calibri"/>
                </a:rPr>
                <a:t>for students</a:t>
              </a:r>
              <a:endParaRPr sz="2400" b="0" i="0" u="none" strike="noStrike" cap="none">
                <a:solidFill>
                  <a:srgbClr val="76747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4" name="Google Shape;524;p39"/>
          <p:cNvSpPr/>
          <p:nvPr/>
        </p:nvSpPr>
        <p:spPr>
          <a:xfrm>
            <a:off x="3018301" y="3103137"/>
            <a:ext cx="290234" cy="271685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9"/>
          <p:cNvSpPr/>
          <p:nvPr/>
        </p:nvSpPr>
        <p:spPr>
          <a:xfrm>
            <a:off x="4409460" y="1747390"/>
            <a:ext cx="344342" cy="202550"/>
          </a:xfrm>
          <a:custGeom>
            <a:avLst/>
            <a:gdLst/>
            <a:ahLst/>
            <a:cxnLst/>
            <a:rect l="l" t="t" r="r" b="b"/>
            <a:pathLst>
              <a:path w="4529836" h="2664566" extrusionOk="0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9"/>
          <p:cNvSpPr/>
          <p:nvPr/>
        </p:nvSpPr>
        <p:spPr>
          <a:xfrm>
            <a:off x="3502245" y="2198027"/>
            <a:ext cx="260035" cy="259275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9"/>
          <p:cNvSpPr/>
          <p:nvPr/>
        </p:nvSpPr>
        <p:spPr>
          <a:xfrm rot="-904745">
            <a:off x="5686004" y="3070718"/>
            <a:ext cx="341939" cy="344795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9"/>
          <p:cNvSpPr/>
          <p:nvPr/>
        </p:nvSpPr>
        <p:spPr>
          <a:xfrm>
            <a:off x="5572340" y="2182511"/>
            <a:ext cx="262892" cy="201937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9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476"/>
              </a:buClr>
              <a:buSzPts val="1400"/>
              <a:buNone/>
            </a:pPr>
            <a:endParaRPr/>
          </a:p>
        </p:txBody>
      </p:sp>
      <p:grpSp>
        <p:nvGrpSpPr>
          <p:cNvPr id="530" name="Google Shape;530;p39"/>
          <p:cNvGrpSpPr/>
          <p:nvPr/>
        </p:nvGrpSpPr>
        <p:grpSpPr>
          <a:xfrm>
            <a:off x="4206929" y="650316"/>
            <a:ext cx="3826832" cy="1200329"/>
            <a:chOff x="1851082" y="4004187"/>
            <a:chExt cx="3057626" cy="1200329"/>
          </a:xfrm>
        </p:grpSpPr>
        <p:sp>
          <p:nvSpPr>
            <p:cNvPr id="531" name="Google Shape;531;p39"/>
            <p:cNvSpPr txBox="1"/>
            <p:nvPr/>
          </p:nvSpPr>
          <p:spPr>
            <a:xfrm>
              <a:off x="2551706" y="4478681"/>
              <a:ext cx="235700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76747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9"/>
            <p:cNvSpPr txBox="1"/>
            <p:nvPr/>
          </p:nvSpPr>
          <p:spPr>
            <a:xfrm>
              <a:off x="1851082" y="4004187"/>
              <a:ext cx="233696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476"/>
                </a:buClr>
                <a:buSzPts val="2400"/>
                <a:buFont typeface="Calibri"/>
                <a:buNone/>
              </a:pPr>
              <a:br>
                <a:rPr lang="en-US" sz="2400" b="0" i="0" u="none" strike="noStrike" cap="none">
                  <a:solidFill>
                    <a:srgbClr val="76747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b="0" i="0" u="none" strike="noStrike" cap="none">
                  <a:solidFill>
                    <a:srgbClr val="767476"/>
                  </a:solidFill>
                  <a:latin typeface="Calibri"/>
                  <a:ea typeface="Calibri"/>
                  <a:cs typeface="Calibri"/>
                  <a:sym typeface="Calibri"/>
                </a:rPr>
                <a:t>consistent </a:t>
              </a:r>
              <a:br>
                <a:rPr lang="en-US" sz="2400" b="0" i="0" u="none" strike="noStrike" cap="none">
                  <a:solidFill>
                    <a:srgbClr val="76747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b="0" i="0" u="none" strike="noStrike" cap="none">
                  <a:solidFill>
                    <a:srgbClr val="767476"/>
                  </a:solidFill>
                  <a:latin typeface="Calibri"/>
                  <a:ea typeface="Calibri"/>
                  <a:cs typeface="Calibri"/>
                  <a:sym typeface="Calibri"/>
                </a:rPr>
                <a:t>approach</a:t>
              </a:r>
              <a:endParaRPr sz="2400" b="0" i="0" u="none" strike="noStrike" cap="none">
                <a:solidFill>
                  <a:srgbClr val="76747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0"/>
          <p:cNvSpPr txBox="1"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3900"/>
              <a:buFont typeface="Calibri"/>
              <a:buNone/>
            </a:pPr>
            <a:r>
              <a:rPr lang="en-US" sz="3900"/>
              <a:t>Prevention: Systemic Effort Works</a:t>
            </a:r>
            <a:endParaRPr/>
          </a:p>
        </p:txBody>
      </p:sp>
      <p:sp>
        <p:nvSpPr>
          <p:cNvPr id="538" name="Google Shape;538;p40"/>
          <p:cNvSpPr txBox="1">
            <a:spLocks noGrp="1"/>
          </p:cNvSpPr>
          <p:nvPr>
            <p:ph type="body" idx="1"/>
          </p:nvPr>
        </p:nvSpPr>
        <p:spPr>
          <a:xfrm>
            <a:off x="629842" y="1017679"/>
            <a:ext cx="386834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Curtis &amp; Vardanega, 2016</a:t>
            </a:r>
            <a:endParaRPr/>
          </a:p>
        </p:txBody>
      </p:sp>
      <p:sp>
        <p:nvSpPr>
          <p:cNvPr id="539" name="Google Shape;539;p40"/>
          <p:cNvSpPr txBox="1">
            <a:spLocks noGrp="1"/>
          </p:cNvSpPr>
          <p:nvPr>
            <p:ph type="body" idx="2"/>
          </p:nvPr>
        </p:nvSpPr>
        <p:spPr>
          <a:xfrm>
            <a:off x="629842" y="1596701"/>
            <a:ext cx="386834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en-US" sz="1750"/>
              <a:t>10-years study (2004-2014)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en-US" sz="1750"/>
              <a:t>New course Academic writing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en-US" sz="1750"/>
              <a:t>Started using Turnitin</a:t>
            </a:r>
            <a:endParaRPr sz="175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en-US" sz="1750"/>
              <a:t>Introduced criterion and standards-based assessment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en-US" sz="1750"/>
              <a:t>Implemented educational changes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en-US" sz="1750"/>
              <a:t>All forms of plagiarism DECREASED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en-US" sz="1750"/>
              <a:t>except recycling and ghostwriting</a:t>
            </a:r>
            <a:endParaRPr/>
          </a:p>
        </p:txBody>
      </p:sp>
      <p:sp>
        <p:nvSpPr>
          <p:cNvPr id="540" name="Google Shape;540;p40"/>
          <p:cNvSpPr txBox="1">
            <a:spLocks noGrp="1"/>
          </p:cNvSpPr>
          <p:nvPr>
            <p:ph type="body" idx="3"/>
          </p:nvPr>
        </p:nvSpPr>
        <p:spPr>
          <a:xfrm>
            <a:off x="4629152" y="1017679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Owens &amp; White, 2013</a:t>
            </a:r>
            <a:endParaRPr/>
          </a:p>
        </p:txBody>
      </p:sp>
      <p:sp>
        <p:nvSpPr>
          <p:cNvPr id="541" name="Google Shape;541;p40"/>
          <p:cNvSpPr txBox="1">
            <a:spLocks noGrp="1"/>
          </p:cNvSpPr>
          <p:nvPr>
            <p:ph type="body" idx="4"/>
          </p:nvPr>
        </p:nvSpPr>
        <p:spPr>
          <a:xfrm>
            <a:off x="4629152" y="1596702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US" sz="1960"/>
              <a:t>5-years study (2007-2011)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US" sz="1960"/>
              <a:t>PD SW as both deterrent and formative tool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US" sz="1960"/>
              <a:t>Educational about academic writing and authorship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US" sz="1960"/>
              <a:t>Self-reported plagiarism DROPPED significantly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US" sz="1960"/>
              <a:t>Nature of assessment has a central role</a:t>
            </a:r>
            <a:endParaRPr/>
          </a:p>
          <a:p>
            <a:pPr marL="228600" lvl="0" indent="-10414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endParaRPr sz="1960"/>
          </a:p>
        </p:txBody>
      </p:sp>
      <p:sp>
        <p:nvSpPr>
          <p:cNvPr id="542" name="Google Shape;542;p40"/>
          <p:cNvSpPr txBox="1"/>
          <p:nvPr/>
        </p:nvSpPr>
        <p:spPr>
          <a:xfrm>
            <a:off x="559363" y="4172911"/>
            <a:ext cx="84190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Curtis, G. J., &amp; Vardanega, L. (2016). Is plagiarism changing over time? A 10-year time-lag study with three points of measurement. Higher Education Research &amp; Development, 35(6), 1167–1179. https://doi.org/10.1080/07294360.2016.1161602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Owens, C., &amp; White, F. A. (2013). A 5‐year systematic strategy to reduce plagiarism among first‐year psychology university students. Australian Journal of Psychology, 65(1), 14–21. https://doi.org/10.1111/ajpy.12005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Percentages are tricky!</a:t>
            </a:r>
            <a:endParaRPr/>
          </a:p>
        </p:txBody>
      </p:sp>
      <p:sp>
        <p:nvSpPr>
          <p:cNvPr id="548" name="Google Shape;548;p41"/>
          <p:cNvSpPr txBox="1">
            <a:spLocks noGrp="1"/>
          </p:cNvSpPr>
          <p:nvPr>
            <p:ph type="body" idx="1"/>
          </p:nvPr>
        </p:nvSpPr>
        <p:spPr>
          <a:xfrm>
            <a:off x="628650" y="1061582"/>
            <a:ext cx="7886700" cy="357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5"/>
              <a:buChar char="•"/>
            </a:pPr>
            <a:r>
              <a:rPr lang="en-US" sz="1295"/>
              <a:t>Diploma thesis, Czechia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95"/>
              <a:buChar char="•"/>
            </a:pPr>
            <a:r>
              <a:rPr lang="en-US" sz="1295"/>
              <a:t>Overall similarity: 24%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95"/>
              <a:buChar char="•"/>
            </a:pPr>
            <a:r>
              <a:rPr lang="en-US" sz="1295"/>
              <a:t>Student copied whole thesis, but paraphrased the text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95"/>
              <a:buChar char="•"/>
            </a:pPr>
            <a:r>
              <a:rPr lang="en-US" sz="1295"/>
              <a:t>Percentage corresponds to text-matching only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95"/>
              <a:buChar char="•"/>
            </a:pPr>
            <a:r>
              <a:rPr lang="en-US" sz="1295"/>
              <a:t>Student assignment, Australia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95"/>
              <a:buChar char="•"/>
            </a:pPr>
            <a:r>
              <a:rPr lang="en-US" sz="1295"/>
              <a:t>Overall similarity: 8%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95"/>
              <a:buChar char="•"/>
            </a:pPr>
            <a:r>
              <a:rPr lang="en-US" sz="1295"/>
              <a:t>Whole abstract highlighted and linked to an essay mill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95"/>
              <a:buChar char="•"/>
            </a:pPr>
            <a:r>
              <a:rPr lang="en-US" sz="1295"/>
              <a:t>Rest of the essay behind the pay-wall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95"/>
              <a:buChar char="•"/>
            </a:pPr>
            <a:r>
              <a:rPr lang="en-US" sz="1295"/>
              <a:t>Diploma thesis, Georgia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95"/>
              <a:buChar char="•"/>
            </a:pPr>
            <a:r>
              <a:rPr lang="en-US" sz="1295"/>
              <a:t>Overall similarity: 7%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95"/>
              <a:buChar char="•"/>
            </a:pPr>
            <a:r>
              <a:rPr lang="en-US" sz="1295"/>
              <a:t>Whole list of references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95"/>
              <a:buChar char="•"/>
            </a:pPr>
            <a:r>
              <a:rPr lang="en-US" sz="1295"/>
              <a:t>Rest of the thesis translated from Russian to Georgian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95"/>
              <a:buChar char="•"/>
            </a:pPr>
            <a:r>
              <a:rPr lang="en-US" sz="1295"/>
              <a:t>Bachelor thesis, Czechia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95"/>
              <a:buChar char="•"/>
            </a:pPr>
            <a:r>
              <a:rPr lang="en-US" sz="1295"/>
              <a:t>Overall similarity: 89%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95"/>
              <a:buChar char="•"/>
            </a:pPr>
            <a:r>
              <a:rPr lang="en-US" sz="1295"/>
              <a:t>Source: Previous version of the same thesis</a:t>
            </a:r>
            <a:endParaRPr/>
          </a:p>
        </p:txBody>
      </p:sp>
      <p:pic>
        <p:nvPicPr>
          <p:cNvPr id="549" name="Google Shape;54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1815" y="1976184"/>
            <a:ext cx="2706677" cy="2706677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1"/>
          <p:cNvSpPr txBox="1"/>
          <p:nvPr/>
        </p:nvSpPr>
        <p:spPr>
          <a:xfrm>
            <a:off x="7019236" y="1972927"/>
            <a:ext cx="1579278" cy="2389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/>
          </a:p>
        </p:txBody>
      </p:sp>
      <p:cxnSp>
        <p:nvCxnSpPr>
          <p:cNvPr id="551" name="Google Shape;551;p41"/>
          <p:cNvCxnSpPr/>
          <p:nvPr/>
        </p:nvCxnSpPr>
        <p:spPr>
          <a:xfrm>
            <a:off x="6951198" y="2517183"/>
            <a:ext cx="1576209" cy="1564735"/>
          </a:xfrm>
          <a:prstGeom prst="straightConnector1">
            <a:avLst/>
          </a:prstGeom>
          <a:noFill/>
          <a:ln w="254000" cap="flat" cmpd="sng">
            <a:solidFill>
              <a:srgbClr val="E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2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Sources &amp; Further Reading</a:t>
            </a:r>
            <a:endParaRPr/>
          </a:p>
        </p:txBody>
      </p:sp>
      <p:sp>
        <p:nvSpPr>
          <p:cNvPr id="557" name="Google Shape;557;p42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</a:pPr>
            <a:r>
              <a:rPr lang="en-US" sz="1120"/>
              <a:t>Curtis, G. J., &amp; Vardanega, L. (2016). Is plagiarism changing over time? A 10-year time-lag study with three points of measurement. </a:t>
            </a:r>
            <a:r>
              <a:rPr lang="en-US" sz="1120" i="1"/>
              <a:t>Higher Education Research &amp; Development, 35</a:t>
            </a:r>
            <a:r>
              <a:rPr lang="en-US" sz="1120"/>
              <a:t>(6), 1167–1179. https://doi.org/10.1080/07294360.2016.1161602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</a:pPr>
            <a:r>
              <a:rPr lang="en-US" sz="1120"/>
              <a:t>Foltýnek, T., Dlabolová, D., Anohina-Naumeca, A., Razı, S., Kravjar, J., Kamzola, L., … Weber-Wulff, D. (2020). Testing of support tools for plagiarism detection. </a:t>
            </a:r>
            <a:r>
              <a:rPr lang="en-US" sz="1120" i="1"/>
              <a:t>International Journal of Educational Technology in Higher Education</a:t>
            </a:r>
            <a:r>
              <a:rPr lang="en-US" sz="1120"/>
              <a:t>, </a:t>
            </a:r>
            <a:r>
              <a:rPr lang="en-US" sz="1120" i="1"/>
              <a:t>17</a:t>
            </a:r>
            <a:r>
              <a:rPr lang="en-US" sz="1120"/>
              <a:t>(1), 46. https://doi.org/10.1186/s41239-020-00192-4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</a:pPr>
            <a:r>
              <a:rPr lang="en-US" sz="1120"/>
              <a:t>Foltýnek, T., Meuschke, N., &amp; Gipp, B. (2019). Academic Plagiarism Detection: A Systematic Literature Review. </a:t>
            </a:r>
            <a:r>
              <a:rPr lang="en-US" sz="1120" i="1"/>
              <a:t>ACM Comput. Surv.</a:t>
            </a:r>
            <a:r>
              <a:rPr lang="en-US" sz="1120"/>
              <a:t>, </a:t>
            </a:r>
            <a:r>
              <a:rPr lang="en-US" sz="1120" i="1"/>
              <a:t>52</a:t>
            </a:r>
            <a:r>
              <a:rPr lang="en-US" sz="1120"/>
              <a:t>(6), 112:1--112:42. https://doi.org/10.1145/3345317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</a:pPr>
            <a:r>
              <a:rPr lang="en-US" sz="1120"/>
              <a:t>Impact of Policies for Plagiarism in Higher Education across Europe (IPPHEAE) – projekt LLP/Erasmus, 2010—2013: www.plagiarism.cz/ippheae 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</a:pPr>
            <a:r>
              <a:rPr lang="en-US" sz="1120"/>
              <a:t>Owens, C., &amp; White, F. A. (2013). A 5‐year systematic strategy to reduce plagiarism among first‐year psychology university students. </a:t>
            </a:r>
            <a:r>
              <a:rPr lang="en-US" sz="1120" i="1"/>
              <a:t>Australian Journal of Psychology, 65</a:t>
            </a:r>
            <a:r>
              <a:rPr lang="en-US" sz="1120"/>
              <a:t>(1), 14–21. </a:t>
            </a:r>
            <a:r>
              <a:rPr lang="en-US" sz="1120" u="sng">
                <a:solidFill>
                  <a:schemeClr val="hlink"/>
                </a:solidFill>
                <a:hlinkClick r:id="rId3"/>
              </a:rPr>
              <a:t>https://doi.org/10.1111/ajpy.12005</a:t>
            </a:r>
            <a:endParaRPr sz="1120"/>
          </a:p>
          <a:p>
            <a:pPr marL="17145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</a:pPr>
            <a:r>
              <a:rPr lang="en-US" sz="1120"/>
              <a:t>Meuschke, N., &amp; Gipp, B. (2013). State-of-the-art in detecting academic plagiarism. </a:t>
            </a:r>
            <a:r>
              <a:rPr lang="en-US" sz="1120" i="1"/>
              <a:t>International Journal for Educational Integrity, 9</a:t>
            </a:r>
            <a:r>
              <a:rPr lang="en-US" sz="1120"/>
              <a:t>(1): 50-57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</a:pPr>
            <a:r>
              <a:rPr lang="en-US" sz="1120"/>
              <a:t>Fishman, T. (2009). ‘We Know It When We See It’ Is Not Good Enough: Toward a Standard Definition of Plagiarism That Transcends Theft, Fraud, and Copyright. In Proceedings 4th Asia Pacific Conference on Educational Integrity (4APCEI), 5, 2009. 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</a:pPr>
            <a:r>
              <a:rPr lang="en-US" sz="1120"/>
              <a:t>South East European Project on Policies for Academic Integrity (SEEPPAI) – 2016—2017: www.plagiarism.cz/seeppai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Contacts</a:t>
            </a:r>
            <a:endParaRPr/>
          </a:p>
        </p:txBody>
      </p:sp>
      <p:sp>
        <p:nvSpPr>
          <p:cNvPr id="564" name="Google Shape;564;p43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tomas.foltynek@academicintegrity.eu</a:t>
            </a:r>
            <a:r>
              <a:rPr lang="en-US" u="sng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dita.dlabolova@academicintegrity.eu</a:t>
            </a:r>
            <a:endParaRPr u="sng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u="sng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/>
              <a:t>www.academicintegrity.eu</a:t>
            </a:r>
            <a:endParaRPr u="sng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/>
              <a:t>www.plagiarism.cz</a:t>
            </a:r>
            <a:endParaRPr u="sng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4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License Information</a:t>
            </a:r>
            <a:endParaRPr/>
          </a:p>
        </p:txBody>
      </p:sp>
      <p:sp>
        <p:nvSpPr>
          <p:cNvPr id="571" name="Google Shape;571;p44"/>
          <p:cNvSpPr txBox="1">
            <a:spLocks noGrp="1"/>
          </p:cNvSpPr>
          <p:nvPr>
            <p:ph type="body" idx="1"/>
          </p:nvPr>
        </p:nvSpPr>
        <p:spPr>
          <a:xfrm>
            <a:off x="628650" y="1388125"/>
            <a:ext cx="7886700" cy="337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endParaRPr sz="1679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endParaRPr sz="1679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None/>
            </a:pPr>
            <a:r>
              <a:rPr lang="en-US" sz="1820"/>
              <a:t>Title of the work: </a:t>
            </a:r>
            <a:r>
              <a:rPr lang="en-US" sz="1820" i="1"/>
              <a:t>Where is the borderline of plagiarism?</a:t>
            </a:r>
            <a:endParaRPr sz="182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None/>
            </a:pPr>
            <a:r>
              <a:rPr lang="en-US" sz="1820"/>
              <a:t>Attribute work to names: </a:t>
            </a:r>
            <a:r>
              <a:rPr lang="en-US" sz="1820" i="1"/>
              <a:t>Glendinning, I., Foltýnek, T., Dlabolová, D., </a:t>
            </a:r>
            <a:r>
              <a:rPr lang="en-US" sz="1820"/>
              <a:t>Schäfer, A.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None/>
            </a:pPr>
            <a:r>
              <a:rPr lang="en-US" sz="1820"/>
              <a:t>Licensed under: </a:t>
            </a:r>
            <a:r>
              <a:rPr lang="en-US" sz="1820" u="sng">
                <a:solidFill>
                  <a:schemeClr val="hlink"/>
                </a:solidFill>
                <a:hlinkClick r:id="rId3"/>
              </a:rPr>
              <a:t>Creative Commons Attribution-ShareAlike 4.0 International License</a:t>
            </a:r>
            <a:endParaRPr sz="182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None/>
            </a:pPr>
            <a:endParaRPr sz="182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None/>
            </a:pPr>
            <a:r>
              <a:rPr lang="en-US" sz="1820"/>
              <a:t>Attribute using following text: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None/>
            </a:pPr>
            <a:r>
              <a:rPr lang="en-US" sz="1820" i="1"/>
              <a:t>Where is the borderline of plagiarism?</a:t>
            </a:r>
            <a:endParaRPr sz="182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None/>
            </a:pPr>
            <a:r>
              <a:rPr lang="en-US" sz="1820"/>
              <a:t>by </a:t>
            </a:r>
            <a:r>
              <a:rPr lang="en-US" sz="1820" i="1"/>
              <a:t> Glendinning, I., Foltýnek, T., Dlabolová, D., </a:t>
            </a:r>
            <a:r>
              <a:rPr lang="en-US" sz="1820"/>
              <a:t>Schäfer, A.</a:t>
            </a:r>
            <a:r>
              <a:rPr lang="en-US" sz="1820" i="1"/>
              <a:t> </a:t>
            </a:r>
            <a:r>
              <a:rPr lang="en-US" sz="1820"/>
              <a:t>is licensed under a </a:t>
            </a:r>
            <a:r>
              <a:rPr lang="en-US" sz="1820" u="sng">
                <a:solidFill>
                  <a:schemeClr val="hlink"/>
                </a:solidFill>
                <a:hlinkClick r:id="rId3"/>
              </a:rPr>
              <a:t>Creative Commons Attribution-ShareAlike 4.0 International License</a:t>
            </a:r>
            <a:r>
              <a:rPr lang="en-US" sz="1820"/>
              <a:t>.</a:t>
            </a:r>
            <a:endParaRPr sz="1820"/>
          </a:p>
        </p:txBody>
      </p:sp>
      <p:pic>
        <p:nvPicPr>
          <p:cNvPr id="572" name="Google Shape;572;p44" descr="https://mirrors.creativecommons.org/presskit/buttons/88x31/png/by-s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6398" y="1177798"/>
            <a:ext cx="1814386" cy="634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Example no. 1 (MENDELU, 2017)</a:t>
            </a:r>
            <a:endParaRPr/>
          </a:p>
        </p:txBody>
      </p:sp>
      <p:pic>
        <p:nvPicPr>
          <p:cNvPr id="253" name="Google Shape;253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2129"/>
          <a:stretch/>
        </p:blipFill>
        <p:spPr>
          <a:xfrm>
            <a:off x="649955" y="959469"/>
            <a:ext cx="6893845" cy="377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Example no. 1 (MENDELU, 2017)</a:t>
            </a:r>
            <a:endParaRPr/>
          </a:p>
        </p:txBody>
      </p:sp>
      <p:pic>
        <p:nvPicPr>
          <p:cNvPr id="259" name="Google Shape;259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9620" y="1480977"/>
            <a:ext cx="6885967" cy="3134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Example no. 2 (MENDELU, 2017)</a:t>
            </a:r>
            <a:endParaRPr/>
          </a:p>
        </p:txBody>
      </p:sp>
      <p:pic>
        <p:nvPicPr>
          <p:cNvPr id="265" name="Google Shape;265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957623"/>
            <a:ext cx="5737967" cy="374451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7"/>
          <p:cNvSpPr/>
          <p:nvPr/>
        </p:nvSpPr>
        <p:spPr>
          <a:xfrm>
            <a:off x="3652528" y="3920198"/>
            <a:ext cx="594066" cy="389513"/>
          </a:xfrm>
          <a:prstGeom prst="ellipse">
            <a:avLst/>
          </a:prstGeom>
          <a:noFill/>
          <a:ln w="57150" cap="flat" cmpd="sng">
            <a:solidFill>
              <a:srgbClr val="006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/>
              <a:t>Definition of Plagiarism</a:t>
            </a:r>
            <a:endParaRPr/>
          </a:p>
        </p:txBody>
      </p:sp>
      <p:sp>
        <p:nvSpPr>
          <p:cNvPr id="272" name="Google Shape;272;p8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cs-CZ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What do you understand by </a:t>
            </a:r>
            <a:r>
              <a:rPr lang="en-US" b="1" dirty="0"/>
              <a:t>plagiarism</a:t>
            </a:r>
            <a:r>
              <a:rPr lang="en-US" dirty="0"/>
              <a:t>?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000"/>
              <a:buFont typeface="Calibri"/>
              <a:buNone/>
            </a:pPr>
            <a:r>
              <a:rPr lang="en-US" dirty="0"/>
              <a:t>What is plagiarism?</a:t>
            </a:r>
          </a:p>
        </p:txBody>
      </p:sp>
      <p:sp>
        <p:nvSpPr>
          <p:cNvPr id="366" name="Google Shape;366;p21"/>
          <p:cNvSpPr txBox="1">
            <a:spLocks noGrp="1"/>
          </p:cNvSpPr>
          <p:nvPr>
            <p:ph type="body" idx="1"/>
          </p:nvPr>
        </p:nvSpPr>
        <p:spPr>
          <a:xfrm>
            <a:off x="628650" y="1149724"/>
            <a:ext cx="4704367" cy="3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Go to</a:t>
            </a:r>
            <a:endParaRPr lang="cs-CZ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5400" b="1" dirty="0"/>
              <a:t>www.menti.com</a:t>
            </a:r>
            <a:endParaRPr sz="54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Enter code</a:t>
            </a:r>
            <a:endParaRPr lang="cs-CZ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5400" b="1" dirty="0"/>
              <a:t>32 20 84 6</a:t>
            </a:r>
            <a:endParaRPr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0997E0-58D2-4AAE-8C41-BE3E0859D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86" y="1224607"/>
            <a:ext cx="3533714" cy="353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269305"/>
      </p:ext>
    </p:extLst>
  </p:cSld>
  <p:clrMapOvr>
    <a:masterClrMapping/>
  </p:clrMapOvr>
</p:sld>
</file>

<file path=ppt/theme/theme1.xml><?xml version="1.0" encoding="utf-8"?>
<a:theme xmlns:a="http://schemas.openxmlformats.org/drawingml/2006/main" name="enai">
  <a:themeElements>
    <a:clrScheme name="ENAI">
      <a:dk1>
        <a:srgbClr val="484749"/>
      </a:dk1>
      <a:lt1>
        <a:srgbClr val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ai">
  <a:themeElements>
    <a:clrScheme name="ENAI mono">
      <a:dk1>
        <a:srgbClr val="484749"/>
      </a:dk1>
      <a:lt1>
        <a:srgbClr val="FFFFFF"/>
      </a:lt1>
      <a:dk2>
        <a:srgbClr val="44546A"/>
      </a:dk2>
      <a:lt2>
        <a:srgbClr val="E7E6E6"/>
      </a:lt2>
      <a:accent1>
        <a:srgbClr val="009999"/>
      </a:accent1>
      <a:accent2>
        <a:srgbClr val="009999"/>
      </a:accent2>
      <a:accent3>
        <a:srgbClr val="009999"/>
      </a:accent3>
      <a:accent4>
        <a:srgbClr val="009999"/>
      </a:accent4>
      <a:accent5>
        <a:srgbClr val="009999"/>
      </a:accent5>
      <a:accent6>
        <a:srgbClr val="009999"/>
      </a:accent6>
      <a:hlink>
        <a:srgbClr val="009999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2055</Words>
  <Application>Microsoft Macintosh PowerPoint</Application>
  <PresentationFormat>On-screen Show (16:9)</PresentationFormat>
  <Paragraphs>280</Paragraphs>
  <Slides>47</Slides>
  <Notes>45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enai</vt:lpstr>
      <vt:lpstr>1_enai</vt:lpstr>
      <vt:lpstr>Office Teması</vt:lpstr>
      <vt:lpstr>Where is the borderline  of plagiarism?</vt:lpstr>
      <vt:lpstr>Acknowledgement of Authors</vt:lpstr>
      <vt:lpstr>Structure of the Workshop</vt:lpstr>
      <vt:lpstr>Example no. 1 (MENDELU, 2017)</vt:lpstr>
      <vt:lpstr>Example no. 1 (MENDELU, 2017)</vt:lpstr>
      <vt:lpstr>Example no. 1 (MENDELU, 2017)</vt:lpstr>
      <vt:lpstr>Example no. 2 (MENDELU, 2017)</vt:lpstr>
      <vt:lpstr>Definition of Plagiarism</vt:lpstr>
      <vt:lpstr>What is plagiarism?</vt:lpstr>
      <vt:lpstr>What is the problem?</vt:lpstr>
      <vt:lpstr>Definition</vt:lpstr>
      <vt:lpstr>Plagiarism includes…</vt:lpstr>
      <vt:lpstr>What is NOT plagiarism</vt:lpstr>
      <vt:lpstr>Where is the borderline?</vt:lpstr>
      <vt:lpstr>Where is the borderline?</vt:lpstr>
      <vt:lpstr>Scenario no. 1</vt:lpstr>
      <vt:lpstr>Scenario no. 2</vt:lpstr>
      <vt:lpstr>Scenario no. 3</vt:lpstr>
      <vt:lpstr>Scenario no. 4</vt:lpstr>
      <vt:lpstr>Scenario no. 5</vt:lpstr>
      <vt:lpstr>Some words changed (6, 7, 8)</vt:lpstr>
      <vt:lpstr>What Do You Think?</vt:lpstr>
      <vt:lpstr>Voting</vt:lpstr>
      <vt:lpstr>Scenario no. 1</vt:lpstr>
      <vt:lpstr>Scenario no. 2</vt:lpstr>
      <vt:lpstr>Scenario no. 3</vt:lpstr>
      <vt:lpstr>Example from Mr. Apple‘s blog:</vt:lpstr>
      <vt:lpstr>Example from Mr. Apple‘s blog:</vt:lpstr>
      <vt:lpstr>Example from Mr. Apple‘s blog:</vt:lpstr>
      <vt:lpstr>Scenario no. 4</vt:lpstr>
      <vt:lpstr>Scenario no. 5</vt:lpstr>
      <vt:lpstr>Some words changed (6, 7, 8)</vt:lpstr>
      <vt:lpstr>Where is the borderline?</vt:lpstr>
      <vt:lpstr>40% of student’s work copied word for word with no quotation, references or citations (1)</vt:lpstr>
      <vt:lpstr>40% of student’s work copied, some words changed, no quotations, ref. or citations (6)</vt:lpstr>
      <vt:lpstr>Looking for reasons</vt:lpstr>
      <vt:lpstr>Causes: The Fraud Triangle</vt:lpstr>
      <vt:lpstr>Why do students plagiarize?</vt:lpstr>
      <vt:lpstr>Students vs. teachers</vt:lpstr>
      <vt:lpstr>Students vs. teachers, scenarios 6, 7, 8: 40% copied, some words changed.  Is it plagiarism?</vt:lpstr>
      <vt:lpstr>How Can We Prevent Plagiarism?</vt:lpstr>
      <vt:lpstr>PowerPoint Presentation</vt:lpstr>
      <vt:lpstr>Prevention: Systemic Effort Works</vt:lpstr>
      <vt:lpstr>Percentages are tricky!</vt:lpstr>
      <vt:lpstr>Sources &amp; Further Reading</vt:lpstr>
      <vt:lpstr>Contacts</vt:lpstr>
      <vt:lpstr>License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the borderline of plagiarism?</dc:title>
  <dc:creator>didl</dc:creator>
  <cp:lastModifiedBy>Tomáš Foltýnek</cp:lastModifiedBy>
  <cp:revision>4</cp:revision>
  <dcterms:created xsi:type="dcterms:W3CDTF">2016-09-26T15:05:02Z</dcterms:created>
  <dcterms:modified xsi:type="dcterms:W3CDTF">2023-08-22T07:06:51Z</dcterms:modified>
</cp:coreProperties>
</file>